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6" r:id="rId3"/>
    <p:sldId id="257" r:id="rId4"/>
    <p:sldId id="262" r:id="rId5"/>
    <p:sldId id="261" r:id="rId6"/>
    <p:sldId id="269" r:id="rId7"/>
    <p:sldId id="297" r:id="rId8"/>
    <p:sldId id="298" r:id="rId9"/>
    <p:sldId id="299" r:id="rId10"/>
    <p:sldId id="264" r:id="rId11"/>
    <p:sldId id="267" r:id="rId12"/>
    <p:sldId id="268" r:id="rId13"/>
    <p:sldId id="270" r:id="rId14"/>
    <p:sldId id="273" r:id="rId15"/>
    <p:sldId id="272" r:id="rId16"/>
    <p:sldId id="274" r:id="rId17"/>
    <p:sldId id="275" r:id="rId18"/>
    <p:sldId id="281" r:id="rId19"/>
    <p:sldId id="280" r:id="rId20"/>
    <p:sldId id="277" r:id="rId21"/>
    <p:sldId id="278" r:id="rId22"/>
    <p:sldId id="282" r:id="rId23"/>
    <p:sldId id="283" r:id="rId24"/>
    <p:sldId id="284" r:id="rId25"/>
    <p:sldId id="285" r:id="rId26"/>
    <p:sldId id="286" r:id="rId27"/>
    <p:sldId id="287" r:id="rId28"/>
    <p:sldId id="288" r:id="rId29"/>
    <p:sldId id="289" r:id="rId30"/>
    <p:sldId id="292" r:id="rId31"/>
    <p:sldId id="293" r:id="rId32"/>
    <p:sldId id="300"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96"/>
    <p:restoredTop sz="94655"/>
  </p:normalViewPr>
  <p:slideViewPr>
    <p:cSldViewPr>
      <p:cViewPr varScale="1">
        <p:scale>
          <a:sx n="216" d="100"/>
          <a:sy n="216" d="100"/>
        </p:scale>
        <p:origin x="363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details!$A$2:$A$13</c:f>
              <c:strCache>
                <c:ptCount val="12"/>
                <c:pt idx="0">
                  <c:v>Firearm</c:v>
                </c:pt>
                <c:pt idx="1">
                  <c:v>Suffocation</c:v>
                </c:pt>
                <c:pt idx="2">
                  <c:v>Poisoning</c:v>
                </c:pt>
                <c:pt idx="3">
                  <c:v>Fall</c:v>
                </c:pt>
                <c:pt idx="4">
                  <c:v>Cut/pierce</c:v>
                </c:pt>
                <c:pt idx="5">
                  <c:v>Other Spec., classifiable</c:v>
                </c:pt>
                <c:pt idx="6">
                  <c:v>Drowning</c:v>
                </c:pt>
                <c:pt idx="7">
                  <c:v>Fire/burn</c:v>
                </c:pt>
                <c:pt idx="8">
                  <c:v>Transportation- Related</c:v>
                </c:pt>
                <c:pt idx="9">
                  <c:v>Other Spec., NEC</c:v>
                </c:pt>
                <c:pt idx="10">
                  <c:v>Unspecified</c:v>
                </c:pt>
                <c:pt idx="11">
                  <c:v>Struck by or Against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CA-444E-AD93-2F200D3576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CA-444E-AD93-2F200D3576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CA-444E-AD93-2F200D3576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BCA-444E-AD93-2F200D35761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BCA-444E-AD93-2F200D35761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BCA-444E-AD93-2F200D35761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BCA-444E-AD93-2F200D35761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BCA-444E-AD93-2F200D35761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BCA-444E-AD93-2F200D35761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BCA-444E-AD93-2F200D357617}"/>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BCA-444E-AD93-2F200D357617}"/>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1BCA-444E-AD93-2F200D35761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details!$A$2:$A$13</c:f>
              <c:strCache>
                <c:ptCount val="12"/>
                <c:pt idx="0">
                  <c:v>Firearm</c:v>
                </c:pt>
                <c:pt idx="1">
                  <c:v>Suffocation</c:v>
                </c:pt>
                <c:pt idx="2">
                  <c:v>Poisoning</c:v>
                </c:pt>
                <c:pt idx="3">
                  <c:v>Fall</c:v>
                </c:pt>
                <c:pt idx="4">
                  <c:v>Cut/pierce</c:v>
                </c:pt>
                <c:pt idx="5">
                  <c:v>Other Spec., classifiable</c:v>
                </c:pt>
                <c:pt idx="6">
                  <c:v>Drowning</c:v>
                </c:pt>
                <c:pt idx="7">
                  <c:v>Fire/burn</c:v>
                </c:pt>
                <c:pt idx="8">
                  <c:v>Transportation- Related</c:v>
                </c:pt>
                <c:pt idx="9">
                  <c:v>Other Spec., NEC</c:v>
                </c:pt>
                <c:pt idx="10">
                  <c:v>Unspecified</c:v>
                </c:pt>
                <c:pt idx="11">
                  <c:v>Struck by or Against</c:v>
                </c:pt>
              </c:strCache>
            </c:strRef>
          </c:cat>
          <c:val>
            <c:numRef>
              <c:f>details!$C$2:$C$13</c:f>
              <c:numCache>
                <c:formatCode>0%</c:formatCode>
                <c:ptCount val="12"/>
                <c:pt idx="0">
                  <c:v>0.49877259018539699</c:v>
                </c:pt>
                <c:pt idx="1">
                  <c:v>0.26668692866995503</c:v>
                </c:pt>
                <c:pt idx="2">
                  <c:v>0.159165828910761</c:v>
                </c:pt>
                <c:pt idx="3">
                  <c:v>2.3238959156477199E-2</c:v>
                </c:pt>
                <c:pt idx="4">
                  <c:v>1.7300633577256599E-2</c:v>
                </c:pt>
                <c:pt idx="5">
                  <c:v>1.20870642695158E-2</c:v>
                </c:pt>
                <c:pt idx="6">
                  <c:v>8.6970752577560009E-3</c:v>
                </c:pt>
                <c:pt idx="7">
                  <c:v>4.2082622214947999E-3</c:v>
                </c:pt>
                <c:pt idx="8">
                  <c:v>4.1381245178031996E-3</c:v>
                </c:pt>
                <c:pt idx="9">
                  <c:v>3.8341944684731001E-3</c:v>
                </c:pt>
                <c:pt idx="10">
                  <c:v>1.8469595305448999E-3</c:v>
                </c:pt>
                <c:pt idx="11">
                  <c:v>2.3379234563800001E-5</c:v>
                </c:pt>
              </c:numCache>
            </c:numRef>
          </c:val>
          <c:extLst>
            <c:ext xmlns:c16="http://schemas.microsoft.com/office/drawing/2014/chart" uri="{C3380CC4-5D6E-409C-BE32-E72D297353CC}">
              <c16:uniqueId val="{00000018-1BCA-444E-AD93-2F200D35761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1897373025740197"/>
          <c:y val="0.20992471335819901"/>
          <c:w val="0.27225433991803699"/>
          <c:h val="0.62427315006676798"/>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Overall Overdoses, Opiate-related</a:t>
            </a:r>
            <a:r>
              <a:rPr lang="en-US" sz="1400" b="1" baseline="0" dirty="0">
                <a:solidFill>
                  <a:schemeClr val="tx1"/>
                </a:solidFill>
              </a:rPr>
              <a:t> Overdoses, and Opiate-related (Non-Heroin) Overdoses in WV, 2001-2015, (with Recent Heroin (2012-2015) and Fentanyl (2014-2015) Involvement Surges Included)  </a:t>
            </a:r>
            <a:endParaRPr lang="en-US" sz="1400" b="1" dirty="0">
              <a:solidFill>
                <a:schemeClr val="tx1"/>
              </a:solidFill>
            </a:endParaRPr>
          </a:p>
        </c:rich>
      </c:tx>
      <c:layout>
        <c:manualLayout>
          <c:xMode val="edge"/>
          <c:yMode val="edge"/>
          <c:x val="0.11528728664893"/>
          <c:y val="7.017543859649120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Sheet2!$D$7</c:f>
              <c:strCache>
                <c:ptCount val="1"/>
                <c:pt idx="0">
                  <c:v>Overdoses - All Substances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Sheet2!$C$8:$C$22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Sheet2!$D$8:$D$22</c:f>
              <c:numCache>
                <c:formatCode>General</c:formatCode>
                <c:ptCount val="15"/>
                <c:pt idx="0">
                  <c:v>212</c:v>
                </c:pt>
                <c:pt idx="1">
                  <c:v>243</c:v>
                </c:pt>
                <c:pt idx="2">
                  <c:v>286</c:v>
                </c:pt>
                <c:pt idx="3">
                  <c:v>367</c:v>
                </c:pt>
                <c:pt idx="4">
                  <c:v>406</c:v>
                </c:pt>
                <c:pt idx="5">
                  <c:v>474</c:v>
                </c:pt>
                <c:pt idx="6">
                  <c:v>490</c:v>
                </c:pt>
                <c:pt idx="7">
                  <c:v>521</c:v>
                </c:pt>
                <c:pt idx="8">
                  <c:v>479</c:v>
                </c:pt>
                <c:pt idx="9">
                  <c:v>568</c:v>
                </c:pt>
                <c:pt idx="10">
                  <c:v>656</c:v>
                </c:pt>
                <c:pt idx="11">
                  <c:v>558</c:v>
                </c:pt>
                <c:pt idx="12">
                  <c:v>587</c:v>
                </c:pt>
                <c:pt idx="13">
                  <c:v>628</c:v>
                </c:pt>
                <c:pt idx="14">
                  <c:v>686</c:v>
                </c:pt>
              </c:numCache>
            </c:numRef>
          </c:val>
          <c:smooth val="0"/>
          <c:extLst>
            <c:ext xmlns:c16="http://schemas.microsoft.com/office/drawing/2014/chart" uri="{C3380CC4-5D6E-409C-BE32-E72D297353CC}">
              <c16:uniqueId val="{00000000-33ED-491A-981B-C485A780EE7B}"/>
            </c:ext>
          </c:extLst>
        </c:ser>
        <c:ser>
          <c:idx val="1"/>
          <c:order val="1"/>
          <c:tx>
            <c:strRef>
              <c:f>Sheet2!$E$7</c:f>
              <c:strCache>
                <c:ptCount val="1"/>
                <c:pt idx="0">
                  <c:v>All Opiate-Related**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Sheet2!$C$8:$C$22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Sheet2!$E$8:$E$22</c:f>
              <c:numCache>
                <c:formatCode>General</c:formatCode>
                <c:ptCount val="15"/>
                <c:pt idx="0">
                  <c:v>147</c:v>
                </c:pt>
                <c:pt idx="1">
                  <c:v>188</c:v>
                </c:pt>
                <c:pt idx="2">
                  <c:v>214</c:v>
                </c:pt>
                <c:pt idx="3">
                  <c:v>274</c:v>
                </c:pt>
                <c:pt idx="4">
                  <c:v>312</c:v>
                </c:pt>
                <c:pt idx="5">
                  <c:v>369</c:v>
                </c:pt>
                <c:pt idx="6">
                  <c:v>412</c:v>
                </c:pt>
                <c:pt idx="7">
                  <c:v>431</c:v>
                </c:pt>
                <c:pt idx="8">
                  <c:v>399</c:v>
                </c:pt>
                <c:pt idx="9">
                  <c:v>498</c:v>
                </c:pt>
                <c:pt idx="10">
                  <c:v>576</c:v>
                </c:pt>
                <c:pt idx="11">
                  <c:v>472</c:v>
                </c:pt>
                <c:pt idx="12">
                  <c:v>496</c:v>
                </c:pt>
                <c:pt idx="13">
                  <c:v>548</c:v>
                </c:pt>
                <c:pt idx="14">
                  <c:v>598</c:v>
                </c:pt>
              </c:numCache>
            </c:numRef>
          </c:val>
          <c:smooth val="0"/>
          <c:extLst>
            <c:ext xmlns:c16="http://schemas.microsoft.com/office/drawing/2014/chart" uri="{C3380CC4-5D6E-409C-BE32-E72D297353CC}">
              <c16:uniqueId val="{00000001-33ED-491A-981B-C485A780EE7B}"/>
            </c:ext>
          </c:extLst>
        </c:ser>
        <c:ser>
          <c:idx val="2"/>
          <c:order val="2"/>
          <c:tx>
            <c:strRef>
              <c:f>Sheet2!$F$7</c:f>
              <c:strCache>
                <c:ptCount val="1"/>
                <c:pt idx="0">
                  <c:v>Heroin-Related**</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ED-491A-981B-C485A780EE7B}"/>
                </c:ext>
              </c:extLst>
            </c:dLbl>
            <c:dLbl>
              <c:idx val="1"/>
              <c:layout>
                <c:manualLayout>
                  <c:x val="-8.4792172774303693E-3"/>
                  <c:y val="-2.5237413505130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ED-491A-981B-C485A780EE7B}"/>
                </c:ext>
              </c:extLst>
            </c:dLbl>
            <c:dLbl>
              <c:idx val="2"/>
              <c:layout>
                <c:manualLayout>
                  <c:x val="-7.0122246688783998E-3"/>
                  <c:y val="-1.9176807444524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ED-491A-981B-C485A780EE7B}"/>
                </c:ext>
              </c:extLst>
            </c:dLbl>
            <c:dLbl>
              <c:idx val="3"/>
              <c:layout>
                <c:manualLayout>
                  <c:x val="-1.9158923467688702E-2"/>
                  <c:y val="-1.51364034041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ED-491A-981B-C485A780EE7B}"/>
                </c:ext>
              </c:extLst>
            </c:dLbl>
            <c:dLbl>
              <c:idx val="4"/>
              <c:layout>
                <c:manualLayout>
                  <c:x val="-1.7691930859136701E-2"/>
                  <c:y val="-1.9176807444524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ED-491A-981B-C485A780EE7B}"/>
                </c:ext>
              </c:extLst>
            </c:dLbl>
            <c:dLbl>
              <c:idx val="5"/>
              <c:layout>
                <c:manualLayout>
                  <c:x val="-1.9158923467688702E-2"/>
                  <c:y val="-1.71566054243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ED-491A-981B-C485A780EE7B}"/>
                </c:ext>
              </c:extLst>
            </c:dLbl>
            <c:dLbl>
              <c:idx val="6"/>
              <c:layout>
                <c:manualLayout>
                  <c:x val="-1.9158923467688702E-2"/>
                  <c:y val="-1.9176807444524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ED-491A-981B-C485A780EE7B}"/>
                </c:ext>
              </c:extLst>
            </c:dLbl>
            <c:dLbl>
              <c:idx val="7"/>
              <c:layout>
                <c:manualLayout>
                  <c:x val="-1.9158923467688702E-2"/>
                  <c:y val="1.920703093931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ED-491A-981B-C485A780EE7B}"/>
                </c:ext>
              </c:extLst>
            </c:dLbl>
            <c:dLbl>
              <c:idx val="8"/>
              <c:layout>
                <c:manualLayout>
                  <c:x val="-2.0625916076240602E-2"/>
                  <c:y val="2.1227232959516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ED-491A-981B-C485A780EE7B}"/>
                </c:ext>
              </c:extLst>
            </c:dLbl>
            <c:dLbl>
              <c:idx val="9"/>
              <c:layout>
                <c:manualLayout>
                  <c:x val="-1.7691930859136801E-2"/>
                  <c:y val="2.3247434979718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ED-491A-981B-C485A780EE7B}"/>
                </c:ext>
              </c:extLst>
            </c:dLbl>
            <c:dLbl>
              <c:idx val="10"/>
              <c:layout>
                <c:manualLayout>
                  <c:x val="-1.3290953033480799E-2"/>
                  <c:y val="2.9308041040324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3ED-491A-981B-C485A780EE7B}"/>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3ED-491A-981B-C485A780EE7B}"/>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3ED-491A-981B-C485A780EE7B}"/>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3ED-491A-981B-C485A780EE7B}"/>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3ED-491A-981B-C485A780EE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Sheet2!$C$8:$C$22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Sheet2!$F$8:$F$22</c:f>
              <c:numCache>
                <c:formatCode>General</c:formatCode>
                <c:ptCount val="15"/>
                <c:pt idx="0">
                  <c:v>9</c:v>
                </c:pt>
                <c:pt idx="1">
                  <c:v>7</c:v>
                </c:pt>
                <c:pt idx="2">
                  <c:v>5</c:v>
                </c:pt>
                <c:pt idx="3">
                  <c:v>10</c:v>
                </c:pt>
                <c:pt idx="4">
                  <c:v>14</c:v>
                </c:pt>
                <c:pt idx="5">
                  <c:v>11</c:v>
                </c:pt>
                <c:pt idx="6">
                  <c:v>22</c:v>
                </c:pt>
                <c:pt idx="7">
                  <c:v>38</c:v>
                </c:pt>
                <c:pt idx="8">
                  <c:v>38</c:v>
                </c:pt>
                <c:pt idx="9">
                  <c:v>34</c:v>
                </c:pt>
                <c:pt idx="10">
                  <c:v>41</c:v>
                </c:pt>
                <c:pt idx="11">
                  <c:v>67</c:v>
                </c:pt>
                <c:pt idx="12">
                  <c:v>157</c:v>
                </c:pt>
                <c:pt idx="13">
                  <c:v>165</c:v>
                </c:pt>
                <c:pt idx="14">
                  <c:v>193</c:v>
                </c:pt>
              </c:numCache>
            </c:numRef>
          </c:val>
          <c:smooth val="0"/>
          <c:extLst>
            <c:ext xmlns:c16="http://schemas.microsoft.com/office/drawing/2014/chart" uri="{C3380CC4-5D6E-409C-BE32-E72D297353CC}">
              <c16:uniqueId val="{00000011-33ED-491A-981B-C485A780EE7B}"/>
            </c:ext>
          </c:extLst>
        </c:ser>
        <c:ser>
          <c:idx val="3"/>
          <c:order val="3"/>
          <c:tx>
            <c:strRef>
              <c:f>Sheet2!$G$7</c:f>
              <c:strCache>
                <c:ptCount val="1"/>
                <c:pt idx="0">
                  <c:v>Fentanyl-Related</c:v>
                </c:pt>
              </c:strCache>
            </c:strRef>
          </c:tx>
          <c:spPr>
            <a:ln w="28575" cap="rnd">
              <a:solidFill>
                <a:schemeClr val="accent4"/>
              </a:solidFill>
              <a:round/>
            </a:ln>
            <a:effectLst/>
          </c:spPr>
          <c:marker>
            <c:symbol val="none"/>
          </c:marker>
          <c:dLbls>
            <c:dLbl>
              <c:idx val="1"/>
              <c:layout>
                <c:manualLayout>
                  <c:x val="-1.9158923467688702E-2"/>
                  <c:y val="-4.1399029666746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3ED-491A-981B-C485A780EE7B}"/>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3ED-491A-981B-C485A780EE7B}"/>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3ED-491A-981B-C485A780EE7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3ED-491A-981B-C485A780EE7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3ED-491A-981B-C485A780EE7B}"/>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3ED-491A-981B-C485A780EE7B}"/>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3ED-491A-981B-C485A780EE7B}"/>
                </c:ext>
              </c:extLst>
            </c:dLbl>
            <c:dLbl>
              <c:idx val="8"/>
              <c:layout>
                <c:manualLayout>
                  <c:x val="-2.2092908684792599E-2"/>
                  <c:y val="-3.129801956573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3ED-491A-981B-C485A780EE7B}"/>
                </c:ext>
              </c:extLst>
            </c:dLbl>
            <c:dLbl>
              <c:idx val="9"/>
              <c:layout>
                <c:manualLayout>
                  <c:x val="-2.0625916076240602E-2"/>
                  <c:y val="-2.5237413505130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3ED-491A-981B-C485A780EE7B}"/>
                </c:ext>
              </c:extLst>
            </c:dLbl>
            <c:dLbl>
              <c:idx val="10"/>
              <c:layout>
                <c:manualLayout>
                  <c:x val="-1.62249382505847E-2"/>
                  <c:y val="-2.9277817545534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3ED-491A-981B-C485A780EE7B}"/>
                </c:ext>
              </c:extLst>
            </c:dLbl>
            <c:dLbl>
              <c:idx val="11"/>
              <c:layout>
                <c:manualLayout>
                  <c:x val="-1.7743448789746E-2"/>
                  <c:y val="-1.51507504043836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3ED-491A-981B-C485A780EE7B}"/>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3ED-491A-981B-C485A780EE7B}"/>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3ED-491A-981B-C485A780EE7B}"/>
                </c:ext>
              </c:extLst>
            </c:dLbl>
            <c:dLbl>
              <c:idx val="14"/>
              <c:layout>
                <c:manualLayout>
                  <c:x val="3.9135633317350198E-3"/>
                  <c:y val="-5.04016608744444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3ED-491A-981B-C485A780EE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Sheet2!$C$8:$C$22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Sheet2!$G$8:$G$22</c:f>
              <c:numCache>
                <c:formatCode>General</c:formatCode>
                <c:ptCount val="15"/>
                <c:pt idx="0">
                  <c:v>9</c:v>
                </c:pt>
                <c:pt idx="1">
                  <c:v>17</c:v>
                </c:pt>
                <c:pt idx="2">
                  <c:v>36</c:v>
                </c:pt>
                <c:pt idx="3">
                  <c:v>46</c:v>
                </c:pt>
                <c:pt idx="4">
                  <c:v>54</c:v>
                </c:pt>
                <c:pt idx="5">
                  <c:v>39</c:v>
                </c:pt>
                <c:pt idx="6">
                  <c:v>60</c:v>
                </c:pt>
                <c:pt idx="7">
                  <c:v>57</c:v>
                </c:pt>
                <c:pt idx="8">
                  <c:v>49</c:v>
                </c:pt>
                <c:pt idx="9">
                  <c:v>44</c:v>
                </c:pt>
                <c:pt idx="10">
                  <c:v>51</c:v>
                </c:pt>
                <c:pt idx="11">
                  <c:v>32</c:v>
                </c:pt>
                <c:pt idx="12">
                  <c:v>40</c:v>
                </c:pt>
                <c:pt idx="13">
                  <c:v>55</c:v>
                </c:pt>
                <c:pt idx="14">
                  <c:v>168</c:v>
                </c:pt>
              </c:numCache>
            </c:numRef>
          </c:val>
          <c:smooth val="0"/>
          <c:extLst>
            <c:ext xmlns:c16="http://schemas.microsoft.com/office/drawing/2014/chart" uri="{C3380CC4-5D6E-409C-BE32-E72D297353CC}">
              <c16:uniqueId val="{00000020-33ED-491A-981B-C485A780EE7B}"/>
            </c:ext>
          </c:extLst>
        </c:ser>
        <c:ser>
          <c:idx val="4"/>
          <c:order val="4"/>
          <c:tx>
            <c:strRef>
              <c:f>Sheet2!$H$7</c:f>
              <c:strCache>
                <c:ptCount val="1"/>
                <c:pt idx="0">
                  <c:v>Opiate- (Non-Heroin) Related</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Sheet2!$C$8:$C$22</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Sheet2!$H$8:$H$22</c:f>
              <c:numCache>
                <c:formatCode>General</c:formatCode>
                <c:ptCount val="15"/>
                <c:pt idx="0">
                  <c:v>138</c:v>
                </c:pt>
                <c:pt idx="1">
                  <c:v>181</c:v>
                </c:pt>
                <c:pt idx="2">
                  <c:v>209</c:v>
                </c:pt>
                <c:pt idx="3">
                  <c:v>264</c:v>
                </c:pt>
                <c:pt idx="4">
                  <c:v>298</c:v>
                </c:pt>
                <c:pt idx="5">
                  <c:v>358</c:v>
                </c:pt>
                <c:pt idx="6">
                  <c:v>390</c:v>
                </c:pt>
                <c:pt idx="7">
                  <c:v>393</c:v>
                </c:pt>
                <c:pt idx="8">
                  <c:v>361</c:v>
                </c:pt>
                <c:pt idx="9">
                  <c:v>464</c:v>
                </c:pt>
                <c:pt idx="10">
                  <c:v>535</c:v>
                </c:pt>
                <c:pt idx="11">
                  <c:v>405</c:v>
                </c:pt>
                <c:pt idx="12">
                  <c:v>339</c:v>
                </c:pt>
                <c:pt idx="13">
                  <c:v>383</c:v>
                </c:pt>
                <c:pt idx="14">
                  <c:v>405</c:v>
                </c:pt>
              </c:numCache>
            </c:numRef>
          </c:val>
          <c:smooth val="0"/>
          <c:extLst>
            <c:ext xmlns:c16="http://schemas.microsoft.com/office/drawing/2014/chart" uri="{C3380CC4-5D6E-409C-BE32-E72D297353CC}">
              <c16:uniqueId val="{00000021-33ED-491A-981B-C485A780EE7B}"/>
            </c:ext>
          </c:extLst>
        </c:ser>
        <c:dLbls>
          <c:showLegendKey val="0"/>
          <c:showVal val="0"/>
          <c:showCatName val="0"/>
          <c:showSerName val="0"/>
          <c:showPercent val="0"/>
          <c:showBubbleSize val="0"/>
        </c:dLbls>
        <c:smooth val="0"/>
        <c:axId val="-26634000"/>
        <c:axId val="-26631680"/>
      </c:lineChart>
      <c:catAx>
        <c:axId val="-2663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6631680"/>
        <c:crosses val="autoZero"/>
        <c:auto val="1"/>
        <c:lblAlgn val="ctr"/>
        <c:lblOffset val="100"/>
        <c:noMultiLvlLbl val="0"/>
      </c:catAx>
      <c:valAx>
        <c:axId val="-26631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6634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836D0-4EF7-4CAD-9C00-FE1BCCC348C3}" type="datetimeFigureOut">
              <a:rPr lang="en-US" smtClean="0"/>
              <a:t>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951FF-091F-4382-A1B8-4E023B5F59BD}" type="slidenum">
              <a:rPr lang="en-US" smtClean="0"/>
              <a:t>‹#›</a:t>
            </a:fld>
            <a:endParaRPr lang="en-US"/>
          </a:p>
        </p:txBody>
      </p:sp>
    </p:spTree>
    <p:extLst>
      <p:ext uri="{BB962C8B-B14F-4D97-AF65-F5344CB8AC3E}">
        <p14:creationId xmlns:p14="http://schemas.microsoft.com/office/powerpoint/2010/main" val="259973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9EC0C-6690-484B-95B1-210C4CCD87CC}" type="slidenum">
              <a:rPr lang="en-US" smtClean="0"/>
              <a:t>10</a:t>
            </a:fld>
            <a:endParaRPr lang="en-US"/>
          </a:p>
        </p:txBody>
      </p:sp>
    </p:spTree>
    <p:extLst>
      <p:ext uri="{BB962C8B-B14F-4D97-AF65-F5344CB8AC3E}">
        <p14:creationId xmlns:p14="http://schemas.microsoft.com/office/powerpoint/2010/main" val="268081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9EC0C-6690-484B-95B1-210C4CCD87CC}" type="slidenum">
              <a:rPr lang="en-US" smtClean="0"/>
              <a:t>11</a:t>
            </a:fld>
            <a:endParaRPr lang="en-US"/>
          </a:p>
        </p:txBody>
      </p:sp>
    </p:spTree>
    <p:extLst>
      <p:ext uri="{BB962C8B-B14F-4D97-AF65-F5344CB8AC3E}">
        <p14:creationId xmlns:p14="http://schemas.microsoft.com/office/powerpoint/2010/main" val="67499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49EC0C-6690-484B-95B1-210C4CCD87CC}" type="slidenum">
              <a:rPr lang="en-US" smtClean="0"/>
              <a:t>12</a:t>
            </a:fld>
            <a:endParaRPr lang="en-US"/>
          </a:p>
        </p:txBody>
      </p:sp>
    </p:spTree>
    <p:extLst>
      <p:ext uri="{BB962C8B-B14F-4D97-AF65-F5344CB8AC3E}">
        <p14:creationId xmlns:p14="http://schemas.microsoft.com/office/powerpoint/2010/main" val="230414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CC66"/>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40F0D-D57A-4494-83CE-B9C1BD127D71}" type="datetimeFigureOut">
              <a:rPr lang="en-US" smtClean="0"/>
              <a:pPr/>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068E6-ABAC-4ECD-82E5-0567B43849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40F0D-D57A-4494-83CE-B9C1BD127D71}" type="datetimeFigureOut">
              <a:rPr lang="en-US" smtClean="0"/>
              <a:pPr/>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068E6-ABAC-4ECD-82E5-0567B43849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C6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540F0D-D57A-4494-83CE-B9C1BD127D71}" type="datetimeFigureOut">
              <a:rPr lang="en-US" smtClean="0"/>
              <a:pPr/>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068E6-ABAC-4ECD-82E5-0567B43849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CC66"/>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8540F0D-D57A-4494-83CE-B9C1BD127D71}" type="datetimeFigureOut">
              <a:rPr lang="en-US" smtClean="0"/>
              <a:pPr/>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068E6-ABAC-4ECD-82E5-0567B43849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C66"/>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8540F0D-D57A-4494-83CE-B9C1BD127D71}" type="datetimeFigureOut">
              <a:rPr lang="en-US" smtClean="0"/>
              <a:pPr/>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068E6-ABAC-4ECD-82E5-0567B43849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C66"/>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ICRC logo color_primaryGold_transp_2.gif"/>
          <p:cNvPicPr>
            <a:picLocks noChangeAspect="1"/>
          </p:cNvPicPr>
          <p:nvPr userDrawn="1"/>
        </p:nvPicPr>
        <p:blipFill>
          <a:blip r:embed="rId2"/>
          <a:stretch>
            <a:fillRect/>
          </a:stretch>
        </p:blipFill>
        <p:spPr>
          <a:xfrm>
            <a:off x="152400" y="6175767"/>
            <a:ext cx="3581400" cy="68223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C66"/>
                </a:solidFill>
              </a:defRPr>
            </a:lvl1pPr>
          </a:lstStyle>
          <a:p>
            <a:r>
              <a:rPr lang="en-US" dirty="0"/>
              <a:t>Click to edit Master title style</a:t>
            </a:r>
          </a:p>
        </p:txBody>
      </p:sp>
      <p:pic>
        <p:nvPicPr>
          <p:cNvPr id="6" name="Picture 5" descr="ICRC logo color_primaryGold_transp_2.gif"/>
          <p:cNvPicPr>
            <a:picLocks noChangeAspect="1"/>
          </p:cNvPicPr>
          <p:nvPr userDrawn="1"/>
        </p:nvPicPr>
        <p:blipFill>
          <a:blip r:embed="rId2"/>
          <a:stretch>
            <a:fillRect/>
          </a:stretch>
        </p:blipFill>
        <p:spPr>
          <a:xfrm>
            <a:off x="152400" y="6175767"/>
            <a:ext cx="3581400" cy="68223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40F0D-D57A-4494-83CE-B9C1BD127D71}" type="datetimeFigureOut">
              <a:rPr lang="en-US" smtClean="0"/>
              <a:pPr/>
              <a:t>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068E6-ABAC-4ECD-82E5-0567B43849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FFCC66"/>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FFCC66"/>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8540F0D-D57A-4494-83CE-B9C1BD127D71}" type="datetimeFigureOut">
              <a:rPr lang="en-US" smtClean="0"/>
              <a:pPr/>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068E6-ABAC-4ECD-82E5-0567B43849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540F0D-D57A-4494-83CE-B9C1BD127D71}" type="datetimeFigureOut">
              <a:rPr lang="en-US" smtClean="0"/>
              <a:pPr/>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068E6-ABAC-4ECD-82E5-0567B43849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40F0D-D57A-4494-83CE-B9C1BD127D71}" type="datetimeFigureOut">
              <a:rPr lang="en-US" smtClean="0"/>
              <a:pPr/>
              <a:t>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068E6-ABAC-4ECD-82E5-0567B4384988}" type="slidenum">
              <a:rPr lang="en-US" smtClean="0"/>
              <a:pPr/>
              <a:t>‹#›</a:t>
            </a:fld>
            <a:endParaRPr lang="en-US"/>
          </a:p>
        </p:txBody>
      </p:sp>
      <p:pic>
        <p:nvPicPr>
          <p:cNvPr id="8" name="Picture 7" descr="4x3_3_ICRC.jpg"/>
          <p:cNvPicPr>
            <a:picLocks noChangeAspect="1"/>
          </p:cNvPicPr>
          <p:nvPr userDrawn="1"/>
        </p:nvPicPr>
        <p:blipFill>
          <a:blip r:embed="rId13"/>
          <a:stretch>
            <a:fillRect/>
          </a:stretch>
        </p:blipFill>
        <p:spPr>
          <a:xfrm>
            <a:off x="0" y="0"/>
            <a:ext cx="9144000" cy="6858000"/>
          </a:xfrm>
          <a:prstGeom prst="rect">
            <a:avLst/>
          </a:prstGeom>
        </p:spPr>
      </p:pic>
      <p:sp>
        <p:nvSpPr>
          <p:cNvPr id="9" name="Rectangle 8"/>
          <p:cNvSpPr/>
          <p:nvPr userDrawn="1"/>
        </p:nvSpPr>
        <p:spPr>
          <a:xfrm>
            <a:off x="0" y="6096000"/>
            <a:ext cx="9144000" cy="762000"/>
          </a:xfrm>
          <a:prstGeom prst="rect">
            <a:avLst/>
          </a:prstGeom>
          <a:solidFill>
            <a:srgbClr val="003366">
              <a:alpha val="75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RC logo color_primaryGold_transp_2.gif"/>
          <p:cNvPicPr>
            <a:picLocks noChangeAspect="1"/>
          </p:cNvPicPr>
          <p:nvPr userDrawn="1"/>
        </p:nvPicPr>
        <p:blipFill>
          <a:blip r:embed="rId14"/>
          <a:stretch>
            <a:fillRect/>
          </a:stretch>
        </p:blipFill>
        <p:spPr>
          <a:xfrm>
            <a:off x="152400" y="6146736"/>
            <a:ext cx="3733800" cy="7112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Epidemiology of Injury and Science of Injury Prevention</a:t>
            </a:r>
          </a:p>
        </p:txBody>
      </p:sp>
      <p:sp>
        <p:nvSpPr>
          <p:cNvPr id="3" name="Subtitle 2"/>
          <p:cNvSpPr>
            <a:spLocks noGrp="1"/>
          </p:cNvSpPr>
          <p:nvPr>
            <p:ph type="subTitle" idx="1"/>
          </p:nvPr>
        </p:nvSpPr>
        <p:spPr/>
        <p:txBody>
          <a:bodyPr>
            <a:normAutofit/>
          </a:bodyPr>
          <a:lstStyle/>
          <a:p>
            <a:r>
              <a:rPr lang="en-US" dirty="0"/>
              <a:t>Robert M. Bossarte, PhD</a:t>
            </a:r>
          </a:p>
          <a:p>
            <a:r>
              <a:rPr lang="en-US" sz="2000" dirty="0"/>
              <a:t>Director, Injury Control Research Center</a:t>
            </a:r>
          </a:p>
          <a:p>
            <a:r>
              <a:rPr lang="en-US" sz="2000" dirty="0"/>
              <a:t>Associate Professor, Behavioral Medicine and Psychiatry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57251"/>
            <a:ext cx="7886700" cy="994172"/>
          </a:xfrm>
        </p:spPr>
        <p:txBody>
          <a:bodyPr/>
          <a:lstStyle/>
          <a:p>
            <a:pPr rtl="0" eaLnBrk="1" latinLnBrk="0" hangingPunct="1"/>
            <a:r>
              <a:rPr lang="en-US" sz="1350" dirty="0">
                <a:solidFill>
                  <a:schemeClr val="bg1"/>
                </a:solidFill>
                <a:latin typeface="Calibri" panose="020F0502020204030204" pitchFamily="34" charset="0"/>
                <a:ea typeface="+mn-ea"/>
                <a:cs typeface="+mn-cs"/>
              </a:rPr>
              <a:t>Injuries Cost the US $671 billion in 2013 – pie chart showing over two-thirds of injury costs were due to nonfatal injuries</a:t>
            </a:r>
            <a:endParaRPr lang="en-US" dirty="0">
              <a:solidFill>
                <a:schemeClr val="bg1"/>
              </a:solidFill>
              <a:effectLst/>
            </a:endParaRPr>
          </a:p>
        </p:txBody>
      </p:sp>
      <p:pic>
        <p:nvPicPr>
          <p:cNvPr id="8" name="Picture 7" descr="&quot;&quot;"/>
          <p:cNvPicPr>
            <a:picLocks noChangeAspect="1"/>
          </p:cNvPicPr>
          <p:nvPr/>
        </p:nvPicPr>
        <p:blipFill rotWithShape="1">
          <a:blip r:embed="rId3"/>
          <a:srcRect l="59486" t="19203" r="1636" b="10266"/>
          <a:stretch/>
        </p:blipFill>
        <p:spPr>
          <a:xfrm>
            <a:off x="0" y="609600"/>
            <a:ext cx="9144000" cy="5184001"/>
          </a:xfrm>
          <a:prstGeom prst="rect">
            <a:avLst/>
          </a:prstGeom>
        </p:spPr>
      </p:pic>
    </p:spTree>
    <p:extLst>
      <p:ext uri="{BB962C8B-B14F-4D97-AF65-F5344CB8AC3E}">
        <p14:creationId xmlns:p14="http://schemas.microsoft.com/office/powerpoint/2010/main" val="217016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quot;"/>
          <p:cNvPicPr>
            <a:picLocks noChangeAspect="1"/>
          </p:cNvPicPr>
          <p:nvPr/>
        </p:nvPicPr>
        <p:blipFill rotWithShape="1">
          <a:blip r:embed="rId3"/>
          <a:srcRect l="55179" t="18762" r="3393" b="6536"/>
          <a:stretch/>
        </p:blipFill>
        <p:spPr>
          <a:xfrm>
            <a:off x="0" y="533400"/>
            <a:ext cx="9144000" cy="5152524"/>
          </a:xfrm>
          <a:prstGeom prst="rect">
            <a:avLst/>
          </a:prstGeom>
        </p:spPr>
      </p:pic>
    </p:spTree>
    <p:extLst>
      <p:ext uri="{BB962C8B-B14F-4D97-AF65-F5344CB8AC3E}">
        <p14:creationId xmlns:p14="http://schemas.microsoft.com/office/powerpoint/2010/main" val="334321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quot;"/>
          <p:cNvPicPr>
            <a:picLocks noChangeAspect="1"/>
          </p:cNvPicPr>
          <p:nvPr/>
        </p:nvPicPr>
        <p:blipFill rotWithShape="1">
          <a:blip r:embed="rId3"/>
          <a:srcRect l="55059" t="18572" r="3393" b="7143"/>
          <a:stretch/>
        </p:blipFill>
        <p:spPr>
          <a:xfrm>
            <a:off x="0" y="609600"/>
            <a:ext cx="9144000" cy="5109113"/>
          </a:xfrm>
          <a:prstGeom prst="rect">
            <a:avLst/>
          </a:prstGeom>
        </p:spPr>
      </p:pic>
    </p:spTree>
    <p:extLst>
      <p:ext uri="{BB962C8B-B14F-4D97-AF65-F5344CB8AC3E}">
        <p14:creationId xmlns:p14="http://schemas.microsoft.com/office/powerpoint/2010/main" val="38402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Suicide in the U.S.</a:t>
            </a:r>
          </a:p>
        </p:txBody>
      </p:sp>
      <p:sp>
        <p:nvSpPr>
          <p:cNvPr id="4" name="Content Placeholder 3"/>
          <p:cNvSpPr>
            <a:spLocks noGrp="1"/>
          </p:cNvSpPr>
          <p:nvPr>
            <p:ph idx="1"/>
          </p:nvPr>
        </p:nvSpPr>
        <p:spPr>
          <a:xfrm>
            <a:off x="438665" y="1417638"/>
            <a:ext cx="8229600" cy="4525963"/>
          </a:xfrm>
        </p:spPr>
        <p:txBody>
          <a:bodyPr>
            <a:normAutofit fontScale="92500" lnSpcReduction="10000"/>
          </a:bodyPr>
          <a:lstStyle/>
          <a:p>
            <a:r>
              <a:rPr lang="en-US" dirty="0"/>
              <a:t> Suicide is the tenth leading cause of death for all ages in the United States.</a:t>
            </a:r>
          </a:p>
          <a:p>
            <a:r>
              <a:rPr lang="en-US" dirty="0"/>
              <a:t>There were 44,965 suicides in 2016 in the United States—a rate of 13.42 per 100,000 is equal to 121 suicides each day or one every 12 minutes. </a:t>
            </a:r>
          </a:p>
          <a:p>
            <a:r>
              <a:rPr lang="en-US" dirty="0"/>
              <a:t>In West Virginia there were362 suicides in 2016 – a rate of 19.8 per 100,000.</a:t>
            </a:r>
          </a:p>
          <a:p>
            <a:r>
              <a:rPr lang="en-US" dirty="0"/>
              <a:t>Estimates suggest $51 billion in combined medical and work cost losses associated with suicide.</a:t>
            </a:r>
          </a:p>
        </p:txBody>
      </p:sp>
      <p:sp>
        <p:nvSpPr>
          <p:cNvPr id="5" name="TextBox 4"/>
          <p:cNvSpPr txBox="1"/>
          <p:nvPr/>
        </p:nvSpPr>
        <p:spPr>
          <a:xfrm>
            <a:off x="4493741" y="6308725"/>
            <a:ext cx="4191000" cy="276999"/>
          </a:xfrm>
          <a:prstGeom prst="rect">
            <a:avLst/>
          </a:prstGeom>
          <a:noFill/>
        </p:spPr>
        <p:txBody>
          <a:bodyPr wrap="square" rtlCol="0">
            <a:spAutoFit/>
          </a:bodyPr>
          <a:lstStyle/>
          <a:p>
            <a:r>
              <a:rPr lang="en-US" sz="1200" dirty="0">
                <a:solidFill>
                  <a:schemeClr val="bg1"/>
                </a:solidFill>
              </a:rPr>
              <a:t>Source: Centers for Disease Control and Prevention.</a:t>
            </a:r>
          </a:p>
        </p:txBody>
      </p:sp>
    </p:spTree>
    <p:extLst>
      <p:ext uri="{BB962C8B-B14F-4D97-AF65-F5344CB8AC3E}">
        <p14:creationId xmlns:p14="http://schemas.microsoft.com/office/powerpoint/2010/main" val="374553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by Mechanism, U.S. - 2016</a:t>
            </a:r>
          </a:p>
        </p:txBody>
      </p:sp>
      <p:graphicFrame>
        <p:nvGraphicFramePr>
          <p:cNvPr id="4" name="Chart 3"/>
          <p:cNvGraphicFramePr>
            <a:graphicFrameLocks/>
          </p:cNvGraphicFramePr>
          <p:nvPr>
            <p:extLst>
              <p:ext uri="{D42A27DB-BD31-4B8C-83A1-F6EECF244321}">
                <p14:modId xmlns:p14="http://schemas.microsoft.com/office/powerpoint/2010/main" val="667886438"/>
              </p:ext>
            </p:extLst>
          </p:nvPr>
        </p:nvGraphicFramePr>
        <p:xfrm>
          <a:off x="228600" y="1295400"/>
          <a:ext cx="87630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905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Nonfatal Suicidal Thoughts and Behavior</a:t>
            </a:r>
          </a:p>
        </p:txBody>
      </p:sp>
      <p:sp>
        <p:nvSpPr>
          <p:cNvPr id="5" name="Content Placeholder 4"/>
          <p:cNvSpPr>
            <a:spLocks noGrp="1"/>
          </p:cNvSpPr>
          <p:nvPr>
            <p:ph idx="1"/>
          </p:nvPr>
        </p:nvSpPr>
        <p:spPr>
          <a:xfrm>
            <a:off x="228600" y="1295400"/>
            <a:ext cx="8610600" cy="4830763"/>
          </a:xfrm>
        </p:spPr>
        <p:txBody>
          <a:bodyPr>
            <a:normAutofit fontScale="70000" lnSpcReduction="20000"/>
          </a:bodyPr>
          <a:lstStyle/>
          <a:p>
            <a:endParaRPr lang="en-US" dirty="0"/>
          </a:p>
          <a:p>
            <a:r>
              <a:rPr lang="en-US" dirty="0"/>
              <a:t> Among adults aged ≥18 years in the United States during 2013: </a:t>
            </a:r>
          </a:p>
          <a:p>
            <a:pPr lvl="1"/>
            <a:r>
              <a:rPr lang="en-US" dirty="0"/>
              <a:t>An estimated 9.3 million adults (3.9% of the adult U.S. population) reported having suicidal thoughts in the past year. </a:t>
            </a:r>
          </a:p>
          <a:p>
            <a:pPr lvl="1"/>
            <a:r>
              <a:rPr lang="en-US" dirty="0"/>
              <a:t>The percentage of adults having serious thoughts about suicide was highest among adults aged 18 to 25 (7.4%), followed by adults aged 26 to 49 (4.0%), then by adults aged 50 or older (2.7%).</a:t>
            </a:r>
          </a:p>
          <a:p>
            <a:pPr lvl="1"/>
            <a:r>
              <a:rPr lang="en-US" dirty="0"/>
              <a:t>An estimated 2.7 million people (1.1% ) made a plan about how they would attempt suicide in the past year.</a:t>
            </a:r>
          </a:p>
          <a:p>
            <a:pPr lvl="1"/>
            <a:r>
              <a:rPr lang="en-US" dirty="0"/>
              <a:t>The percentage of adults who made a suicide plan in the past year was higher among adults aged 18 to 25 (2.5%) than among adults aged 26 to 49 (1.35%) and those aged 50 or older (0.6%).</a:t>
            </a:r>
          </a:p>
          <a:p>
            <a:pPr lvl="1"/>
            <a:r>
              <a:rPr lang="en-US" dirty="0"/>
              <a:t>An estimated 1.3 million adults aged 18 or older (0.6%) attempted suicide in the past year. Among these adults who attempted suicide, 1.1 million also reported making suicide plans (0.2 million did not make suicide plans). </a:t>
            </a:r>
          </a:p>
        </p:txBody>
      </p:sp>
      <p:sp>
        <p:nvSpPr>
          <p:cNvPr id="6" name="TextBox 5"/>
          <p:cNvSpPr txBox="1"/>
          <p:nvPr/>
        </p:nvSpPr>
        <p:spPr>
          <a:xfrm>
            <a:off x="4038600" y="6027003"/>
            <a:ext cx="5029200" cy="830997"/>
          </a:xfrm>
          <a:prstGeom prst="rect">
            <a:avLst/>
          </a:prstGeom>
          <a:noFill/>
        </p:spPr>
        <p:txBody>
          <a:bodyPr wrap="square" rtlCol="0">
            <a:spAutoFit/>
          </a:bodyPr>
          <a:lstStyle/>
          <a:p>
            <a:r>
              <a:rPr lang="en-US" sz="1200" dirty="0">
                <a:solidFill>
                  <a:schemeClr val="bg1"/>
                </a:solidFill>
              </a:rPr>
              <a:t>Source: Substance Abuse and Mental Health Services Administration, Results from the 2013 National Survey on Drug Use and Health: Mental Health Findings, NSDUH Series H-49, HHS Publication No. (SMA) 14-4887. Rockville, MD: Substance Abuse and Mental Health Services, 2014. </a:t>
            </a:r>
          </a:p>
        </p:txBody>
      </p:sp>
    </p:spTree>
    <p:extLst>
      <p:ext uri="{BB962C8B-B14F-4D97-AF65-F5344CB8AC3E}">
        <p14:creationId xmlns:p14="http://schemas.microsoft.com/office/powerpoint/2010/main" val="3468630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Overdose/Poisoning</a:t>
            </a:r>
          </a:p>
        </p:txBody>
      </p:sp>
      <p:sp>
        <p:nvSpPr>
          <p:cNvPr id="3" name="Content Placeholder 2"/>
          <p:cNvSpPr>
            <a:spLocks noGrp="1"/>
          </p:cNvSpPr>
          <p:nvPr>
            <p:ph idx="1"/>
          </p:nvPr>
        </p:nvSpPr>
        <p:spPr/>
        <p:txBody>
          <a:bodyPr>
            <a:normAutofit fontScale="85000" lnSpcReduction="20000"/>
          </a:bodyPr>
          <a:lstStyle/>
          <a:p>
            <a:r>
              <a:rPr lang="en-US" dirty="0"/>
              <a:t>The United States is in the midst of a drug overdose epidemic. More people died from drug overdoses in 2014 than in any other year on record. Deaths from drug overdose are up among both men and women, all races, and adults of nearly all ages.</a:t>
            </a:r>
          </a:p>
          <a:p>
            <a:r>
              <a:rPr lang="en-US" dirty="0"/>
              <a:t>More than three out of five drug overdose deaths involve an opioid. </a:t>
            </a:r>
          </a:p>
          <a:p>
            <a:r>
              <a:rPr lang="en-US" dirty="0"/>
              <a:t>Overdose deaths from opioids, including prescription opioids and heroin, have nearly quadrupled since 1999.</a:t>
            </a:r>
            <a:endParaRPr lang="en-US" baseline="30000" dirty="0"/>
          </a:p>
          <a:p>
            <a:r>
              <a:rPr lang="en-US" dirty="0"/>
              <a:t> Overdoses involving opioids killed more than 28,000 people in 2014. Over half of those deaths were from prescription opioids.</a:t>
            </a:r>
          </a:p>
          <a:p>
            <a:endParaRPr lang="en-US" dirty="0"/>
          </a:p>
        </p:txBody>
      </p:sp>
      <p:sp>
        <p:nvSpPr>
          <p:cNvPr id="4" name="TextBox 3"/>
          <p:cNvSpPr txBox="1"/>
          <p:nvPr/>
        </p:nvSpPr>
        <p:spPr>
          <a:xfrm>
            <a:off x="4493741" y="6308725"/>
            <a:ext cx="4191000" cy="276999"/>
          </a:xfrm>
          <a:prstGeom prst="rect">
            <a:avLst/>
          </a:prstGeom>
          <a:noFill/>
        </p:spPr>
        <p:txBody>
          <a:bodyPr wrap="square" rtlCol="0">
            <a:spAutoFit/>
          </a:bodyPr>
          <a:lstStyle/>
          <a:p>
            <a:r>
              <a:rPr lang="en-US" sz="1200" dirty="0">
                <a:solidFill>
                  <a:schemeClr val="bg1"/>
                </a:solidFill>
              </a:rPr>
              <a:t>Source: Centers for Disease Control and Prevention.</a:t>
            </a:r>
          </a:p>
        </p:txBody>
      </p:sp>
    </p:spTree>
    <p:extLst>
      <p:ext uri="{BB962C8B-B14F-4D97-AF65-F5344CB8AC3E}">
        <p14:creationId xmlns:p14="http://schemas.microsoft.com/office/powerpoint/2010/main" val="1561876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Overdose in the U.S., 2000-2014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417638"/>
            <a:ext cx="8594724" cy="4297362"/>
          </a:xfrm>
          <a:prstGeom prst="rect">
            <a:avLst/>
          </a:prstGeom>
        </p:spPr>
      </p:pic>
    </p:spTree>
    <p:extLst>
      <p:ext uri="{BB962C8B-B14F-4D97-AF65-F5344CB8AC3E}">
        <p14:creationId xmlns:p14="http://schemas.microsoft.com/office/powerpoint/2010/main" val="293529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6"/>
          <p:cNvSpPr>
            <a:spLocks/>
          </p:cNvSpPr>
          <p:nvPr/>
        </p:nvSpPr>
        <p:spPr bwMode="auto">
          <a:xfrm>
            <a:off x="2339975" y="3351212"/>
            <a:ext cx="1101725" cy="1162050"/>
          </a:xfrm>
          <a:custGeom>
            <a:avLst/>
            <a:gdLst>
              <a:gd name="T0" fmla="*/ 0 w 1386"/>
              <a:gd name="T1" fmla="*/ 1441 h 1465"/>
              <a:gd name="T2" fmla="*/ 173 w 1386"/>
              <a:gd name="T3" fmla="*/ 1465 h 1465"/>
              <a:gd name="T4" fmla="*/ 191 w 1386"/>
              <a:gd name="T5" fmla="*/ 1355 h 1465"/>
              <a:gd name="T6" fmla="*/ 540 w 1386"/>
              <a:gd name="T7" fmla="*/ 1401 h 1465"/>
              <a:gd name="T8" fmla="*/ 524 w 1386"/>
              <a:gd name="T9" fmla="*/ 1348 h 1465"/>
              <a:gd name="T10" fmla="*/ 580 w 1386"/>
              <a:gd name="T11" fmla="*/ 1353 h 1465"/>
              <a:gd name="T12" fmla="*/ 1272 w 1386"/>
              <a:gd name="T13" fmla="*/ 1421 h 1465"/>
              <a:gd name="T14" fmla="*/ 1376 w 1386"/>
              <a:gd name="T15" fmla="*/ 270 h 1465"/>
              <a:gd name="T16" fmla="*/ 1386 w 1386"/>
              <a:gd name="T17" fmla="*/ 134 h 1465"/>
              <a:gd name="T18" fmla="*/ 797 w 1386"/>
              <a:gd name="T19" fmla="*/ 81 h 1465"/>
              <a:gd name="T20" fmla="*/ 203 w 1386"/>
              <a:gd name="T21" fmla="*/ 0 h 1465"/>
              <a:gd name="T22" fmla="*/ 0 w 1386"/>
              <a:gd name="T23" fmla="*/ 1441 h 1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6"/>
              <a:gd name="T37" fmla="*/ 0 h 1465"/>
              <a:gd name="T38" fmla="*/ 1386 w 1386"/>
              <a:gd name="T39" fmla="*/ 1465 h 14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6" h="1465">
                <a:moveTo>
                  <a:pt x="0" y="1441"/>
                </a:moveTo>
                <a:lnTo>
                  <a:pt x="173" y="1465"/>
                </a:lnTo>
                <a:lnTo>
                  <a:pt x="191" y="1355"/>
                </a:lnTo>
                <a:lnTo>
                  <a:pt x="540" y="1401"/>
                </a:lnTo>
                <a:lnTo>
                  <a:pt x="524" y="1348"/>
                </a:lnTo>
                <a:lnTo>
                  <a:pt x="580" y="1353"/>
                </a:lnTo>
                <a:lnTo>
                  <a:pt x="1272" y="1421"/>
                </a:lnTo>
                <a:lnTo>
                  <a:pt x="1376" y="270"/>
                </a:lnTo>
                <a:lnTo>
                  <a:pt x="1386" y="134"/>
                </a:lnTo>
                <a:lnTo>
                  <a:pt x="797" y="81"/>
                </a:lnTo>
                <a:lnTo>
                  <a:pt x="203" y="0"/>
                </a:lnTo>
                <a:lnTo>
                  <a:pt x="0" y="1441"/>
                </a:lnTo>
                <a:close/>
              </a:path>
            </a:pathLst>
          </a:custGeom>
          <a:solidFill>
            <a:srgbClr val="254061"/>
          </a:solidFill>
          <a:ln w="11113">
            <a:solidFill>
              <a:srgbClr val="000000"/>
            </a:solidFill>
            <a:prstDash val="solid"/>
            <a:round/>
            <a:headEnd/>
            <a:tailEnd/>
          </a:ln>
        </p:spPr>
        <p:txBody>
          <a:bodyPr/>
          <a:lstStyle/>
          <a:p>
            <a:endParaRPr lang="en-US">
              <a:latin typeface="Calibri" pitchFamily="34" charset="0"/>
            </a:endParaRPr>
          </a:p>
        </p:txBody>
      </p:sp>
      <p:sp>
        <p:nvSpPr>
          <p:cNvPr id="5" name="Title 1"/>
          <p:cNvSpPr txBox="1">
            <a:spLocks/>
          </p:cNvSpPr>
          <p:nvPr/>
        </p:nvSpPr>
        <p:spPr>
          <a:xfrm>
            <a:off x="152400" y="0"/>
            <a:ext cx="8839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bg1"/>
                </a:solidFill>
              </a:rPr>
              <a:t>Unintentional Drug-Related Poisoning Death Rates in the US, 2014</a:t>
            </a:r>
          </a:p>
        </p:txBody>
      </p:sp>
      <p:sp>
        <p:nvSpPr>
          <p:cNvPr id="6" name="Freeform 7"/>
          <p:cNvSpPr>
            <a:spLocks/>
          </p:cNvSpPr>
          <p:nvPr/>
        </p:nvSpPr>
        <p:spPr bwMode="auto">
          <a:xfrm>
            <a:off x="5786437" y="3833812"/>
            <a:ext cx="595313" cy="1001713"/>
          </a:xfrm>
          <a:custGeom>
            <a:avLst/>
            <a:gdLst>
              <a:gd name="T0" fmla="*/ 0 w 750"/>
              <a:gd name="T1" fmla="*/ 43 h 1260"/>
              <a:gd name="T2" fmla="*/ 17 w 750"/>
              <a:gd name="T3" fmla="*/ 68 h 1260"/>
              <a:gd name="T4" fmla="*/ 0 w 750"/>
              <a:gd name="T5" fmla="*/ 847 h 1260"/>
              <a:gd name="T6" fmla="*/ 46 w 750"/>
              <a:gd name="T7" fmla="*/ 1224 h 1260"/>
              <a:gd name="T8" fmla="*/ 98 w 750"/>
              <a:gd name="T9" fmla="*/ 1237 h 1260"/>
              <a:gd name="T10" fmla="*/ 120 w 750"/>
              <a:gd name="T11" fmla="*/ 1119 h 1260"/>
              <a:gd name="T12" fmla="*/ 141 w 750"/>
              <a:gd name="T13" fmla="*/ 1150 h 1260"/>
              <a:gd name="T14" fmla="*/ 145 w 750"/>
              <a:gd name="T15" fmla="*/ 1208 h 1260"/>
              <a:gd name="T16" fmla="*/ 173 w 750"/>
              <a:gd name="T17" fmla="*/ 1236 h 1260"/>
              <a:gd name="T18" fmla="*/ 129 w 750"/>
              <a:gd name="T19" fmla="*/ 1260 h 1260"/>
              <a:gd name="T20" fmla="*/ 235 w 750"/>
              <a:gd name="T21" fmla="*/ 1233 h 1260"/>
              <a:gd name="T22" fmla="*/ 256 w 750"/>
              <a:gd name="T23" fmla="*/ 1197 h 1260"/>
              <a:gd name="T24" fmla="*/ 240 w 750"/>
              <a:gd name="T25" fmla="*/ 1176 h 1260"/>
              <a:gd name="T26" fmla="*/ 249 w 750"/>
              <a:gd name="T27" fmla="*/ 1146 h 1260"/>
              <a:gd name="T28" fmla="*/ 197 w 750"/>
              <a:gd name="T29" fmla="*/ 1095 h 1260"/>
              <a:gd name="T30" fmla="*/ 201 w 750"/>
              <a:gd name="T31" fmla="*/ 1057 h 1260"/>
              <a:gd name="T32" fmla="*/ 750 w 750"/>
              <a:gd name="T33" fmla="*/ 1005 h 1260"/>
              <a:gd name="T34" fmla="*/ 703 w 750"/>
              <a:gd name="T35" fmla="*/ 805 h 1260"/>
              <a:gd name="T36" fmla="*/ 710 w 750"/>
              <a:gd name="T37" fmla="*/ 734 h 1260"/>
              <a:gd name="T38" fmla="*/ 734 w 750"/>
              <a:gd name="T39" fmla="*/ 687 h 1260"/>
              <a:gd name="T40" fmla="*/ 714 w 750"/>
              <a:gd name="T41" fmla="*/ 621 h 1260"/>
              <a:gd name="T42" fmla="*/ 661 w 750"/>
              <a:gd name="T43" fmla="*/ 532 h 1260"/>
              <a:gd name="T44" fmla="*/ 520 w 750"/>
              <a:gd name="T45" fmla="*/ 0 h 1260"/>
              <a:gd name="T46" fmla="*/ 0 w 750"/>
              <a:gd name="T47" fmla="*/ 43 h 12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0"/>
              <a:gd name="T73" fmla="*/ 0 h 1260"/>
              <a:gd name="T74" fmla="*/ 750 w 750"/>
              <a:gd name="T75" fmla="*/ 1260 h 12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0" h="1260">
                <a:moveTo>
                  <a:pt x="0" y="43"/>
                </a:moveTo>
                <a:lnTo>
                  <a:pt x="17" y="68"/>
                </a:lnTo>
                <a:lnTo>
                  <a:pt x="0" y="847"/>
                </a:lnTo>
                <a:lnTo>
                  <a:pt x="46" y="1224"/>
                </a:lnTo>
                <a:lnTo>
                  <a:pt x="98" y="1237"/>
                </a:lnTo>
                <a:lnTo>
                  <a:pt x="120" y="1119"/>
                </a:lnTo>
                <a:lnTo>
                  <a:pt x="141" y="1150"/>
                </a:lnTo>
                <a:lnTo>
                  <a:pt x="145" y="1208"/>
                </a:lnTo>
                <a:lnTo>
                  <a:pt x="173" y="1236"/>
                </a:lnTo>
                <a:lnTo>
                  <a:pt x="129" y="1260"/>
                </a:lnTo>
                <a:lnTo>
                  <a:pt x="235" y="1233"/>
                </a:lnTo>
                <a:lnTo>
                  <a:pt x="256" y="1197"/>
                </a:lnTo>
                <a:lnTo>
                  <a:pt x="240" y="1176"/>
                </a:lnTo>
                <a:lnTo>
                  <a:pt x="249" y="1146"/>
                </a:lnTo>
                <a:lnTo>
                  <a:pt x="197" y="1095"/>
                </a:lnTo>
                <a:lnTo>
                  <a:pt x="201" y="1057"/>
                </a:lnTo>
                <a:lnTo>
                  <a:pt x="750" y="1005"/>
                </a:lnTo>
                <a:lnTo>
                  <a:pt x="703" y="805"/>
                </a:lnTo>
                <a:lnTo>
                  <a:pt x="710" y="734"/>
                </a:lnTo>
                <a:lnTo>
                  <a:pt x="734" y="687"/>
                </a:lnTo>
                <a:lnTo>
                  <a:pt x="714" y="621"/>
                </a:lnTo>
                <a:lnTo>
                  <a:pt x="661" y="532"/>
                </a:lnTo>
                <a:lnTo>
                  <a:pt x="520" y="0"/>
                </a:lnTo>
                <a:lnTo>
                  <a:pt x="0" y="43"/>
                </a:lnTo>
                <a:close/>
              </a:path>
            </a:pathLst>
          </a:custGeom>
          <a:solidFill>
            <a:schemeClr val="accent1"/>
          </a:solidFill>
          <a:ln w="11113">
            <a:solidFill>
              <a:srgbClr val="000000"/>
            </a:solidFill>
            <a:prstDash val="solid"/>
            <a:round/>
            <a:headEnd/>
            <a:tailEnd/>
          </a:ln>
        </p:spPr>
        <p:txBody>
          <a:bodyPr/>
          <a:lstStyle/>
          <a:p>
            <a:endParaRPr lang="en-US" dirty="0">
              <a:latin typeface="Calibri" pitchFamily="34" charset="0"/>
            </a:endParaRPr>
          </a:p>
        </p:txBody>
      </p:sp>
      <p:grpSp>
        <p:nvGrpSpPr>
          <p:cNvPr id="7" name="Group 6"/>
          <p:cNvGrpSpPr/>
          <p:nvPr/>
        </p:nvGrpSpPr>
        <p:grpSpPr>
          <a:xfrm>
            <a:off x="450536" y="4261494"/>
            <a:ext cx="1801812" cy="1339850"/>
            <a:chOff x="769938" y="4506268"/>
            <a:chExt cx="1801812" cy="1339850"/>
          </a:xfrm>
          <a:solidFill>
            <a:srgbClr val="E0AA0F"/>
          </a:solidFill>
        </p:grpSpPr>
        <p:sp>
          <p:nvSpPr>
            <p:cNvPr id="8" name="Freeform 7"/>
            <p:cNvSpPr>
              <a:spLocks/>
            </p:cNvSpPr>
            <p:nvPr/>
          </p:nvSpPr>
          <p:spPr bwMode="auto">
            <a:xfrm>
              <a:off x="769938" y="5806431"/>
              <a:ext cx="77787" cy="39687"/>
            </a:xfrm>
            <a:custGeom>
              <a:avLst/>
              <a:gdLst>
                <a:gd name="T0" fmla="*/ 0 w 97"/>
                <a:gd name="T1" fmla="*/ 50 h 50"/>
                <a:gd name="T2" fmla="*/ 24 w 97"/>
                <a:gd name="T3" fmla="*/ 25 h 50"/>
                <a:gd name="T4" fmla="*/ 91 w 97"/>
                <a:gd name="T5" fmla="*/ 0 h 50"/>
                <a:gd name="T6" fmla="*/ 97 w 97"/>
                <a:gd name="T7" fmla="*/ 11 h 50"/>
                <a:gd name="T8" fmla="*/ 0 w 97"/>
                <a:gd name="T9" fmla="*/ 50 h 50"/>
                <a:gd name="T10" fmla="*/ 0 60000 65536"/>
                <a:gd name="T11" fmla="*/ 0 60000 65536"/>
                <a:gd name="T12" fmla="*/ 0 60000 65536"/>
                <a:gd name="T13" fmla="*/ 0 60000 65536"/>
                <a:gd name="T14" fmla="*/ 0 60000 65536"/>
                <a:gd name="T15" fmla="*/ 0 w 97"/>
                <a:gd name="T16" fmla="*/ 0 h 50"/>
                <a:gd name="T17" fmla="*/ 97 w 97"/>
                <a:gd name="T18" fmla="*/ 50 h 50"/>
              </a:gdLst>
              <a:ahLst/>
              <a:cxnLst>
                <a:cxn ang="T10">
                  <a:pos x="T0" y="T1"/>
                </a:cxn>
                <a:cxn ang="T11">
                  <a:pos x="T2" y="T3"/>
                </a:cxn>
                <a:cxn ang="T12">
                  <a:pos x="T4" y="T5"/>
                </a:cxn>
                <a:cxn ang="T13">
                  <a:pos x="T6" y="T7"/>
                </a:cxn>
                <a:cxn ang="T14">
                  <a:pos x="T8" y="T9"/>
                </a:cxn>
              </a:cxnLst>
              <a:rect l="T15" t="T16" r="T17" b="T18"/>
              <a:pathLst>
                <a:path w="97" h="50">
                  <a:moveTo>
                    <a:pt x="0" y="50"/>
                  </a:moveTo>
                  <a:lnTo>
                    <a:pt x="24" y="25"/>
                  </a:lnTo>
                  <a:lnTo>
                    <a:pt x="91" y="0"/>
                  </a:lnTo>
                  <a:lnTo>
                    <a:pt x="97" y="11"/>
                  </a:lnTo>
                  <a:lnTo>
                    <a:pt x="0" y="50"/>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9" name="Freeform 8"/>
            <p:cNvSpPr>
              <a:spLocks/>
            </p:cNvSpPr>
            <p:nvPr/>
          </p:nvSpPr>
          <p:spPr bwMode="auto">
            <a:xfrm>
              <a:off x="881063" y="5792143"/>
              <a:ext cx="47625" cy="30163"/>
            </a:xfrm>
            <a:custGeom>
              <a:avLst/>
              <a:gdLst>
                <a:gd name="T0" fmla="*/ 0 w 61"/>
                <a:gd name="T1" fmla="*/ 39 h 39"/>
                <a:gd name="T2" fmla="*/ 14 w 61"/>
                <a:gd name="T3" fmla="*/ 0 h 39"/>
                <a:gd name="T4" fmla="*/ 61 w 61"/>
                <a:gd name="T5" fmla="*/ 5 h 39"/>
                <a:gd name="T6" fmla="*/ 52 w 61"/>
                <a:gd name="T7" fmla="*/ 30 h 39"/>
                <a:gd name="T8" fmla="*/ 0 w 61"/>
                <a:gd name="T9" fmla="*/ 39 h 39"/>
                <a:gd name="T10" fmla="*/ 0 60000 65536"/>
                <a:gd name="T11" fmla="*/ 0 60000 65536"/>
                <a:gd name="T12" fmla="*/ 0 60000 65536"/>
                <a:gd name="T13" fmla="*/ 0 60000 65536"/>
                <a:gd name="T14" fmla="*/ 0 60000 65536"/>
                <a:gd name="T15" fmla="*/ 0 w 61"/>
                <a:gd name="T16" fmla="*/ 0 h 39"/>
                <a:gd name="T17" fmla="*/ 61 w 61"/>
                <a:gd name="T18" fmla="*/ 39 h 39"/>
              </a:gdLst>
              <a:ahLst/>
              <a:cxnLst>
                <a:cxn ang="T10">
                  <a:pos x="T0" y="T1"/>
                </a:cxn>
                <a:cxn ang="T11">
                  <a:pos x="T2" y="T3"/>
                </a:cxn>
                <a:cxn ang="T12">
                  <a:pos x="T4" y="T5"/>
                </a:cxn>
                <a:cxn ang="T13">
                  <a:pos x="T6" y="T7"/>
                </a:cxn>
                <a:cxn ang="T14">
                  <a:pos x="T8" y="T9"/>
                </a:cxn>
              </a:cxnLst>
              <a:rect l="T15" t="T16" r="T17" b="T18"/>
              <a:pathLst>
                <a:path w="61" h="39">
                  <a:moveTo>
                    <a:pt x="0" y="39"/>
                  </a:moveTo>
                  <a:lnTo>
                    <a:pt x="14" y="0"/>
                  </a:lnTo>
                  <a:lnTo>
                    <a:pt x="61" y="5"/>
                  </a:lnTo>
                  <a:lnTo>
                    <a:pt x="52" y="30"/>
                  </a:lnTo>
                  <a:lnTo>
                    <a:pt x="0" y="39"/>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10" name="Freeform 9"/>
            <p:cNvSpPr>
              <a:spLocks/>
            </p:cNvSpPr>
            <p:nvPr/>
          </p:nvSpPr>
          <p:spPr bwMode="auto">
            <a:xfrm>
              <a:off x="982663" y="5752456"/>
              <a:ext cx="84137" cy="36512"/>
            </a:xfrm>
            <a:custGeom>
              <a:avLst/>
              <a:gdLst>
                <a:gd name="T0" fmla="*/ 0 w 107"/>
                <a:gd name="T1" fmla="*/ 47 h 47"/>
                <a:gd name="T2" fmla="*/ 25 w 107"/>
                <a:gd name="T3" fmla="*/ 0 h 47"/>
                <a:gd name="T4" fmla="*/ 91 w 107"/>
                <a:gd name="T5" fmla="*/ 0 h 47"/>
                <a:gd name="T6" fmla="*/ 107 w 107"/>
                <a:gd name="T7" fmla="*/ 42 h 47"/>
                <a:gd name="T8" fmla="*/ 36 w 107"/>
                <a:gd name="T9" fmla="*/ 33 h 47"/>
                <a:gd name="T10" fmla="*/ 0 w 107"/>
                <a:gd name="T11" fmla="*/ 47 h 47"/>
                <a:gd name="T12" fmla="*/ 0 60000 65536"/>
                <a:gd name="T13" fmla="*/ 0 60000 65536"/>
                <a:gd name="T14" fmla="*/ 0 60000 65536"/>
                <a:gd name="T15" fmla="*/ 0 60000 65536"/>
                <a:gd name="T16" fmla="*/ 0 60000 65536"/>
                <a:gd name="T17" fmla="*/ 0 60000 65536"/>
                <a:gd name="T18" fmla="*/ 0 w 107"/>
                <a:gd name="T19" fmla="*/ 0 h 47"/>
                <a:gd name="T20" fmla="*/ 107 w 10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07" h="47">
                  <a:moveTo>
                    <a:pt x="0" y="47"/>
                  </a:moveTo>
                  <a:lnTo>
                    <a:pt x="25" y="0"/>
                  </a:lnTo>
                  <a:lnTo>
                    <a:pt x="91" y="0"/>
                  </a:lnTo>
                  <a:lnTo>
                    <a:pt x="107" y="42"/>
                  </a:lnTo>
                  <a:lnTo>
                    <a:pt x="36" y="33"/>
                  </a:lnTo>
                  <a:lnTo>
                    <a:pt x="0" y="47"/>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11" name="Freeform 10"/>
            <p:cNvSpPr>
              <a:spLocks/>
            </p:cNvSpPr>
            <p:nvPr/>
          </p:nvSpPr>
          <p:spPr bwMode="auto">
            <a:xfrm>
              <a:off x="1060450" y="4506268"/>
              <a:ext cx="1511300" cy="1316038"/>
            </a:xfrm>
            <a:custGeom>
              <a:avLst/>
              <a:gdLst>
                <a:gd name="T0" fmla="*/ 157 w 1904"/>
                <a:gd name="T1" fmla="*/ 1516 h 1659"/>
                <a:gd name="T2" fmla="*/ 361 w 1904"/>
                <a:gd name="T3" fmla="*/ 1395 h 1659"/>
                <a:gd name="T4" fmla="*/ 370 w 1904"/>
                <a:gd name="T5" fmla="*/ 1247 h 1659"/>
                <a:gd name="T6" fmla="*/ 295 w 1904"/>
                <a:gd name="T7" fmla="*/ 1238 h 1659"/>
                <a:gd name="T8" fmla="*/ 150 w 1904"/>
                <a:gd name="T9" fmla="*/ 1230 h 1659"/>
                <a:gd name="T10" fmla="*/ 214 w 1904"/>
                <a:gd name="T11" fmla="*/ 1035 h 1659"/>
                <a:gd name="T12" fmla="*/ 85 w 1904"/>
                <a:gd name="T13" fmla="*/ 1032 h 1659"/>
                <a:gd name="T14" fmla="*/ 97 w 1904"/>
                <a:gd name="T15" fmla="*/ 967 h 1659"/>
                <a:gd name="T16" fmla="*/ 45 w 1904"/>
                <a:gd name="T17" fmla="*/ 892 h 1659"/>
                <a:gd name="T18" fmla="*/ 230 w 1904"/>
                <a:gd name="T19" fmla="*/ 776 h 1659"/>
                <a:gd name="T20" fmla="*/ 334 w 1904"/>
                <a:gd name="T21" fmla="*/ 663 h 1659"/>
                <a:gd name="T22" fmla="*/ 181 w 1904"/>
                <a:gd name="T23" fmla="*/ 620 h 1659"/>
                <a:gd name="T24" fmla="*/ 271 w 1904"/>
                <a:gd name="T25" fmla="*/ 418 h 1659"/>
                <a:gd name="T26" fmla="*/ 400 w 1904"/>
                <a:gd name="T27" fmla="*/ 475 h 1659"/>
                <a:gd name="T28" fmla="*/ 423 w 1904"/>
                <a:gd name="T29" fmla="*/ 483 h 1659"/>
                <a:gd name="T30" fmla="*/ 321 w 1904"/>
                <a:gd name="T31" fmla="*/ 375 h 1659"/>
                <a:gd name="T32" fmla="*/ 288 w 1904"/>
                <a:gd name="T33" fmla="*/ 163 h 1659"/>
                <a:gd name="T34" fmla="*/ 542 w 1904"/>
                <a:gd name="T35" fmla="*/ 55 h 1659"/>
                <a:gd name="T36" fmla="*/ 674 w 1904"/>
                <a:gd name="T37" fmla="*/ 0 h 1659"/>
                <a:gd name="T38" fmla="*/ 756 w 1904"/>
                <a:gd name="T39" fmla="*/ 82 h 1659"/>
                <a:gd name="T40" fmla="*/ 939 w 1904"/>
                <a:gd name="T41" fmla="*/ 142 h 1659"/>
                <a:gd name="T42" fmla="*/ 1113 w 1904"/>
                <a:gd name="T43" fmla="*/ 176 h 1659"/>
                <a:gd name="T44" fmla="*/ 1362 w 1904"/>
                <a:gd name="T45" fmla="*/ 1195 h 1659"/>
                <a:gd name="T46" fmla="*/ 1516 w 1904"/>
                <a:gd name="T47" fmla="*/ 1225 h 1659"/>
                <a:gd name="T48" fmla="*/ 1596 w 1904"/>
                <a:gd name="T49" fmla="*/ 1251 h 1659"/>
                <a:gd name="T50" fmla="*/ 1828 w 1904"/>
                <a:gd name="T51" fmla="*/ 1503 h 1659"/>
                <a:gd name="T52" fmla="*/ 1880 w 1904"/>
                <a:gd name="T53" fmla="*/ 1659 h 1659"/>
                <a:gd name="T54" fmla="*/ 1849 w 1904"/>
                <a:gd name="T55" fmla="*/ 1603 h 1659"/>
                <a:gd name="T56" fmla="*/ 1789 w 1904"/>
                <a:gd name="T57" fmla="*/ 1583 h 1659"/>
                <a:gd name="T58" fmla="*/ 1771 w 1904"/>
                <a:gd name="T59" fmla="*/ 1540 h 1659"/>
                <a:gd name="T60" fmla="*/ 1748 w 1904"/>
                <a:gd name="T61" fmla="*/ 1500 h 1659"/>
                <a:gd name="T62" fmla="*/ 1679 w 1904"/>
                <a:gd name="T63" fmla="*/ 1449 h 1659"/>
                <a:gd name="T64" fmla="*/ 1643 w 1904"/>
                <a:gd name="T65" fmla="*/ 1365 h 1659"/>
                <a:gd name="T66" fmla="*/ 1617 w 1904"/>
                <a:gd name="T67" fmla="*/ 1345 h 1659"/>
                <a:gd name="T68" fmla="*/ 1562 w 1904"/>
                <a:gd name="T69" fmla="*/ 1251 h 1659"/>
                <a:gd name="T70" fmla="*/ 1657 w 1904"/>
                <a:gd name="T71" fmla="*/ 1390 h 1659"/>
                <a:gd name="T72" fmla="*/ 1658 w 1904"/>
                <a:gd name="T73" fmla="*/ 1447 h 1659"/>
                <a:gd name="T74" fmla="*/ 1634 w 1904"/>
                <a:gd name="T75" fmla="*/ 1475 h 1659"/>
                <a:gd name="T76" fmla="*/ 1573 w 1904"/>
                <a:gd name="T77" fmla="*/ 1349 h 1659"/>
                <a:gd name="T78" fmla="*/ 1524 w 1904"/>
                <a:gd name="T79" fmla="*/ 1300 h 1659"/>
                <a:gd name="T80" fmla="*/ 1508 w 1904"/>
                <a:gd name="T81" fmla="*/ 1353 h 1659"/>
                <a:gd name="T82" fmla="*/ 1341 w 1904"/>
                <a:gd name="T83" fmla="*/ 1214 h 1659"/>
                <a:gd name="T84" fmla="*/ 1275 w 1904"/>
                <a:gd name="T85" fmla="*/ 1230 h 1659"/>
                <a:gd name="T86" fmla="*/ 1043 w 1904"/>
                <a:gd name="T87" fmla="*/ 1179 h 1659"/>
                <a:gd name="T88" fmla="*/ 992 w 1904"/>
                <a:gd name="T89" fmla="*/ 1135 h 1659"/>
                <a:gd name="T90" fmla="*/ 917 w 1904"/>
                <a:gd name="T91" fmla="*/ 1111 h 1659"/>
                <a:gd name="T92" fmla="*/ 908 w 1904"/>
                <a:gd name="T93" fmla="*/ 1125 h 1659"/>
                <a:gd name="T94" fmla="*/ 968 w 1904"/>
                <a:gd name="T95" fmla="*/ 1226 h 1659"/>
                <a:gd name="T96" fmla="*/ 858 w 1904"/>
                <a:gd name="T97" fmla="*/ 1200 h 1659"/>
                <a:gd name="T98" fmla="*/ 831 w 1904"/>
                <a:gd name="T99" fmla="*/ 1233 h 1659"/>
                <a:gd name="T100" fmla="*/ 739 w 1904"/>
                <a:gd name="T101" fmla="*/ 1269 h 1659"/>
                <a:gd name="T102" fmla="*/ 752 w 1904"/>
                <a:gd name="T103" fmla="*/ 1230 h 1659"/>
                <a:gd name="T104" fmla="*/ 857 w 1904"/>
                <a:gd name="T105" fmla="*/ 1049 h 1659"/>
                <a:gd name="T106" fmla="*/ 682 w 1904"/>
                <a:gd name="T107" fmla="*/ 1161 h 1659"/>
                <a:gd name="T108" fmla="*/ 610 w 1904"/>
                <a:gd name="T109" fmla="*/ 1312 h 1659"/>
                <a:gd name="T110" fmla="*/ 219 w 1904"/>
                <a:gd name="T111" fmla="*/ 1545 h 1659"/>
                <a:gd name="T112" fmla="*/ 51 w 1904"/>
                <a:gd name="T113" fmla="*/ 1592 h 16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04"/>
                <a:gd name="T172" fmla="*/ 0 h 1659"/>
                <a:gd name="T173" fmla="*/ 1904 w 1904"/>
                <a:gd name="T174" fmla="*/ 1659 h 16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04" h="1659">
                  <a:moveTo>
                    <a:pt x="0" y="1585"/>
                  </a:moveTo>
                  <a:lnTo>
                    <a:pt x="16" y="1560"/>
                  </a:lnTo>
                  <a:lnTo>
                    <a:pt x="32" y="1565"/>
                  </a:lnTo>
                  <a:lnTo>
                    <a:pt x="109" y="1504"/>
                  </a:lnTo>
                  <a:lnTo>
                    <a:pt x="157" y="1516"/>
                  </a:lnTo>
                  <a:lnTo>
                    <a:pt x="171" y="1537"/>
                  </a:lnTo>
                  <a:lnTo>
                    <a:pt x="174" y="1515"/>
                  </a:lnTo>
                  <a:lnTo>
                    <a:pt x="220" y="1480"/>
                  </a:lnTo>
                  <a:lnTo>
                    <a:pt x="295" y="1451"/>
                  </a:lnTo>
                  <a:lnTo>
                    <a:pt x="361" y="1395"/>
                  </a:lnTo>
                  <a:lnTo>
                    <a:pt x="377" y="1400"/>
                  </a:lnTo>
                  <a:lnTo>
                    <a:pt x="391" y="1329"/>
                  </a:lnTo>
                  <a:lnTo>
                    <a:pt x="428" y="1269"/>
                  </a:lnTo>
                  <a:lnTo>
                    <a:pt x="361" y="1277"/>
                  </a:lnTo>
                  <a:lnTo>
                    <a:pt x="370" y="1247"/>
                  </a:lnTo>
                  <a:lnTo>
                    <a:pt x="393" y="1248"/>
                  </a:lnTo>
                  <a:lnTo>
                    <a:pt x="371" y="1235"/>
                  </a:lnTo>
                  <a:lnTo>
                    <a:pt x="336" y="1268"/>
                  </a:lnTo>
                  <a:lnTo>
                    <a:pt x="334" y="1294"/>
                  </a:lnTo>
                  <a:lnTo>
                    <a:pt x="295" y="1238"/>
                  </a:lnTo>
                  <a:lnTo>
                    <a:pt x="282" y="1247"/>
                  </a:lnTo>
                  <a:lnTo>
                    <a:pt x="261" y="1219"/>
                  </a:lnTo>
                  <a:lnTo>
                    <a:pt x="207" y="1241"/>
                  </a:lnTo>
                  <a:lnTo>
                    <a:pt x="195" y="1245"/>
                  </a:lnTo>
                  <a:lnTo>
                    <a:pt x="150" y="1230"/>
                  </a:lnTo>
                  <a:lnTo>
                    <a:pt x="196" y="1191"/>
                  </a:lnTo>
                  <a:lnTo>
                    <a:pt x="183" y="1181"/>
                  </a:lnTo>
                  <a:lnTo>
                    <a:pt x="197" y="1155"/>
                  </a:lnTo>
                  <a:lnTo>
                    <a:pt x="190" y="1073"/>
                  </a:lnTo>
                  <a:lnTo>
                    <a:pt x="214" y="1035"/>
                  </a:lnTo>
                  <a:lnTo>
                    <a:pt x="175" y="1063"/>
                  </a:lnTo>
                  <a:lnTo>
                    <a:pt x="178" y="1088"/>
                  </a:lnTo>
                  <a:lnTo>
                    <a:pt x="143" y="1111"/>
                  </a:lnTo>
                  <a:lnTo>
                    <a:pt x="98" y="1096"/>
                  </a:lnTo>
                  <a:lnTo>
                    <a:pt x="85" y="1032"/>
                  </a:lnTo>
                  <a:lnTo>
                    <a:pt x="54" y="1001"/>
                  </a:lnTo>
                  <a:lnTo>
                    <a:pt x="55" y="985"/>
                  </a:lnTo>
                  <a:lnTo>
                    <a:pt x="73" y="985"/>
                  </a:lnTo>
                  <a:lnTo>
                    <a:pt x="82" y="972"/>
                  </a:lnTo>
                  <a:lnTo>
                    <a:pt x="97" y="967"/>
                  </a:lnTo>
                  <a:lnTo>
                    <a:pt x="82" y="964"/>
                  </a:lnTo>
                  <a:lnTo>
                    <a:pt x="93" y="953"/>
                  </a:lnTo>
                  <a:lnTo>
                    <a:pt x="76" y="932"/>
                  </a:lnTo>
                  <a:lnTo>
                    <a:pt x="68" y="943"/>
                  </a:lnTo>
                  <a:lnTo>
                    <a:pt x="45" y="892"/>
                  </a:lnTo>
                  <a:lnTo>
                    <a:pt x="59" y="857"/>
                  </a:lnTo>
                  <a:lnTo>
                    <a:pt x="147" y="797"/>
                  </a:lnTo>
                  <a:lnTo>
                    <a:pt x="170" y="756"/>
                  </a:lnTo>
                  <a:lnTo>
                    <a:pt x="188" y="747"/>
                  </a:lnTo>
                  <a:lnTo>
                    <a:pt x="230" y="776"/>
                  </a:lnTo>
                  <a:lnTo>
                    <a:pt x="262" y="766"/>
                  </a:lnTo>
                  <a:lnTo>
                    <a:pt x="276" y="745"/>
                  </a:lnTo>
                  <a:lnTo>
                    <a:pt x="338" y="756"/>
                  </a:lnTo>
                  <a:lnTo>
                    <a:pt x="352" y="689"/>
                  </a:lnTo>
                  <a:lnTo>
                    <a:pt x="334" y="663"/>
                  </a:lnTo>
                  <a:lnTo>
                    <a:pt x="376" y="639"/>
                  </a:lnTo>
                  <a:lnTo>
                    <a:pt x="336" y="623"/>
                  </a:lnTo>
                  <a:lnTo>
                    <a:pt x="282" y="659"/>
                  </a:lnTo>
                  <a:lnTo>
                    <a:pt x="279" y="624"/>
                  </a:lnTo>
                  <a:lnTo>
                    <a:pt x="181" y="620"/>
                  </a:lnTo>
                  <a:lnTo>
                    <a:pt x="139" y="582"/>
                  </a:lnTo>
                  <a:lnTo>
                    <a:pt x="133" y="515"/>
                  </a:lnTo>
                  <a:lnTo>
                    <a:pt x="164" y="527"/>
                  </a:lnTo>
                  <a:lnTo>
                    <a:pt x="98" y="458"/>
                  </a:lnTo>
                  <a:lnTo>
                    <a:pt x="271" y="418"/>
                  </a:lnTo>
                  <a:lnTo>
                    <a:pt x="297" y="428"/>
                  </a:lnTo>
                  <a:lnTo>
                    <a:pt x="276" y="459"/>
                  </a:lnTo>
                  <a:lnTo>
                    <a:pt x="362" y="503"/>
                  </a:lnTo>
                  <a:lnTo>
                    <a:pt x="406" y="489"/>
                  </a:lnTo>
                  <a:lnTo>
                    <a:pt x="400" y="475"/>
                  </a:lnTo>
                  <a:lnTo>
                    <a:pt x="369" y="467"/>
                  </a:lnTo>
                  <a:lnTo>
                    <a:pt x="350" y="402"/>
                  </a:lnTo>
                  <a:lnTo>
                    <a:pt x="375" y="424"/>
                  </a:lnTo>
                  <a:lnTo>
                    <a:pt x="382" y="459"/>
                  </a:lnTo>
                  <a:lnTo>
                    <a:pt x="423" y="483"/>
                  </a:lnTo>
                  <a:lnTo>
                    <a:pt x="460" y="479"/>
                  </a:lnTo>
                  <a:lnTo>
                    <a:pt x="453" y="457"/>
                  </a:lnTo>
                  <a:lnTo>
                    <a:pt x="386" y="439"/>
                  </a:lnTo>
                  <a:lnTo>
                    <a:pt x="397" y="402"/>
                  </a:lnTo>
                  <a:lnTo>
                    <a:pt x="321" y="375"/>
                  </a:lnTo>
                  <a:lnTo>
                    <a:pt x="319" y="321"/>
                  </a:lnTo>
                  <a:lnTo>
                    <a:pt x="297" y="284"/>
                  </a:lnTo>
                  <a:lnTo>
                    <a:pt x="242" y="216"/>
                  </a:lnTo>
                  <a:lnTo>
                    <a:pt x="262" y="215"/>
                  </a:lnTo>
                  <a:lnTo>
                    <a:pt x="288" y="163"/>
                  </a:lnTo>
                  <a:lnTo>
                    <a:pt x="354" y="186"/>
                  </a:lnTo>
                  <a:lnTo>
                    <a:pt x="402" y="161"/>
                  </a:lnTo>
                  <a:lnTo>
                    <a:pt x="475" y="72"/>
                  </a:lnTo>
                  <a:lnTo>
                    <a:pt x="496" y="84"/>
                  </a:lnTo>
                  <a:lnTo>
                    <a:pt x="542" y="55"/>
                  </a:lnTo>
                  <a:lnTo>
                    <a:pt x="543" y="81"/>
                  </a:lnTo>
                  <a:lnTo>
                    <a:pt x="568" y="75"/>
                  </a:lnTo>
                  <a:lnTo>
                    <a:pt x="555" y="58"/>
                  </a:lnTo>
                  <a:lnTo>
                    <a:pt x="624" y="47"/>
                  </a:lnTo>
                  <a:lnTo>
                    <a:pt x="674" y="0"/>
                  </a:lnTo>
                  <a:lnTo>
                    <a:pt x="705" y="34"/>
                  </a:lnTo>
                  <a:lnTo>
                    <a:pt x="692" y="72"/>
                  </a:lnTo>
                  <a:lnTo>
                    <a:pt x="715" y="75"/>
                  </a:lnTo>
                  <a:lnTo>
                    <a:pt x="725" y="39"/>
                  </a:lnTo>
                  <a:lnTo>
                    <a:pt x="756" y="82"/>
                  </a:lnTo>
                  <a:lnTo>
                    <a:pt x="810" y="82"/>
                  </a:lnTo>
                  <a:lnTo>
                    <a:pt x="818" y="123"/>
                  </a:lnTo>
                  <a:lnTo>
                    <a:pt x="918" y="133"/>
                  </a:lnTo>
                  <a:lnTo>
                    <a:pt x="917" y="154"/>
                  </a:lnTo>
                  <a:lnTo>
                    <a:pt x="939" y="142"/>
                  </a:lnTo>
                  <a:lnTo>
                    <a:pt x="965" y="173"/>
                  </a:lnTo>
                  <a:lnTo>
                    <a:pt x="1017" y="163"/>
                  </a:lnTo>
                  <a:lnTo>
                    <a:pt x="1066" y="186"/>
                  </a:lnTo>
                  <a:lnTo>
                    <a:pt x="1113" y="164"/>
                  </a:lnTo>
                  <a:lnTo>
                    <a:pt x="1113" y="176"/>
                  </a:lnTo>
                  <a:lnTo>
                    <a:pt x="1131" y="171"/>
                  </a:lnTo>
                  <a:lnTo>
                    <a:pt x="1209" y="212"/>
                  </a:lnTo>
                  <a:lnTo>
                    <a:pt x="1273" y="1174"/>
                  </a:lnTo>
                  <a:lnTo>
                    <a:pt x="1364" y="1170"/>
                  </a:lnTo>
                  <a:lnTo>
                    <a:pt x="1362" y="1195"/>
                  </a:lnTo>
                  <a:lnTo>
                    <a:pt x="1390" y="1219"/>
                  </a:lnTo>
                  <a:lnTo>
                    <a:pt x="1448" y="1264"/>
                  </a:lnTo>
                  <a:lnTo>
                    <a:pt x="1457" y="1293"/>
                  </a:lnTo>
                  <a:lnTo>
                    <a:pt x="1505" y="1263"/>
                  </a:lnTo>
                  <a:lnTo>
                    <a:pt x="1516" y="1225"/>
                  </a:lnTo>
                  <a:lnTo>
                    <a:pt x="1544" y="1207"/>
                  </a:lnTo>
                  <a:lnTo>
                    <a:pt x="1548" y="1201"/>
                  </a:lnTo>
                  <a:lnTo>
                    <a:pt x="1578" y="1225"/>
                  </a:lnTo>
                  <a:lnTo>
                    <a:pt x="1578" y="1248"/>
                  </a:lnTo>
                  <a:lnTo>
                    <a:pt x="1596" y="1251"/>
                  </a:lnTo>
                  <a:lnTo>
                    <a:pt x="1609" y="1259"/>
                  </a:lnTo>
                  <a:lnTo>
                    <a:pt x="1617" y="1279"/>
                  </a:lnTo>
                  <a:lnTo>
                    <a:pt x="1648" y="1295"/>
                  </a:lnTo>
                  <a:lnTo>
                    <a:pt x="1785" y="1493"/>
                  </a:lnTo>
                  <a:lnTo>
                    <a:pt x="1828" y="1503"/>
                  </a:lnTo>
                  <a:lnTo>
                    <a:pt x="1898" y="1531"/>
                  </a:lnTo>
                  <a:lnTo>
                    <a:pt x="1904" y="1546"/>
                  </a:lnTo>
                  <a:lnTo>
                    <a:pt x="1889" y="1560"/>
                  </a:lnTo>
                  <a:lnTo>
                    <a:pt x="1892" y="1593"/>
                  </a:lnTo>
                  <a:lnTo>
                    <a:pt x="1880" y="1659"/>
                  </a:lnTo>
                  <a:lnTo>
                    <a:pt x="1872" y="1647"/>
                  </a:lnTo>
                  <a:lnTo>
                    <a:pt x="1858" y="1658"/>
                  </a:lnTo>
                  <a:lnTo>
                    <a:pt x="1843" y="1644"/>
                  </a:lnTo>
                  <a:lnTo>
                    <a:pt x="1865" y="1624"/>
                  </a:lnTo>
                  <a:lnTo>
                    <a:pt x="1849" y="1603"/>
                  </a:lnTo>
                  <a:lnTo>
                    <a:pt x="1849" y="1586"/>
                  </a:lnTo>
                  <a:lnTo>
                    <a:pt x="1828" y="1542"/>
                  </a:lnTo>
                  <a:lnTo>
                    <a:pt x="1816" y="1542"/>
                  </a:lnTo>
                  <a:lnTo>
                    <a:pt x="1791" y="1558"/>
                  </a:lnTo>
                  <a:lnTo>
                    <a:pt x="1789" y="1583"/>
                  </a:lnTo>
                  <a:lnTo>
                    <a:pt x="1768" y="1588"/>
                  </a:lnTo>
                  <a:lnTo>
                    <a:pt x="1764" y="1583"/>
                  </a:lnTo>
                  <a:lnTo>
                    <a:pt x="1780" y="1555"/>
                  </a:lnTo>
                  <a:lnTo>
                    <a:pt x="1785" y="1531"/>
                  </a:lnTo>
                  <a:lnTo>
                    <a:pt x="1771" y="1540"/>
                  </a:lnTo>
                  <a:lnTo>
                    <a:pt x="1765" y="1560"/>
                  </a:lnTo>
                  <a:lnTo>
                    <a:pt x="1718" y="1529"/>
                  </a:lnTo>
                  <a:lnTo>
                    <a:pt x="1720" y="1518"/>
                  </a:lnTo>
                  <a:lnTo>
                    <a:pt x="1744" y="1518"/>
                  </a:lnTo>
                  <a:lnTo>
                    <a:pt x="1748" y="1500"/>
                  </a:lnTo>
                  <a:lnTo>
                    <a:pt x="1764" y="1491"/>
                  </a:lnTo>
                  <a:lnTo>
                    <a:pt x="1761" y="1484"/>
                  </a:lnTo>
                  <a:lnTo>
                    <a:pt x="1738" y="1485"/>
                  </a:lnTo>
                  <a:lnTo>
                    <a:pt x="1729" y="1451"/>
                  </a:lnTo>
                  <a:lnTo>
                    <a:pt x="1679" y="1449"/>
                  </a:lnTo>
                  <a:lnTo>
                    <a:pt x="1667" y="1410"/>
                  </a:lnTo>
                  <a:lnTo>
                    <a:pt x="1679" y="1376"/>
                  </a:lnTo>
                  <a:lnTo>
                    <a:pt x="1661" y="1381"/>
                  </a:lnTo>
                  <a:lnTo>
                    <a:pt x="1656" y="1356"/>
                  </a:lnTo>
                  <a:lnTo>
                    <a:pt x="1643" y="1365"/>
                  </a:lnTo>
                  <a:lnTo>
                    <a:pt x="1637" y="1355"/>
                  </a:lnTo>
                  <a:lnTo>
                    <a:pt x="1648" y="1325"/>
                  </a:lnTo>
                  <a:lnTo>
                    <a:pt x="1639" y="1320"/>
                  </a:lnTo>
                  <a:lnTo>
                    <a:pt x="1635" y="1338"/>
                  </a:lnTo>
                  <a:lnTo>
                    <a:pt x="1617" y="1345"/>
                  </a:lnTo>
                  <a:lnTo>
                    <a:pt x="1598" y="1333"/>
                  </a:lnTo>
                  <a:lnTo>
                    <a:pt x="1595" y="1308"/>
                  </a:lnTo>
                  <a:lnTo>
                    <a:pt x="1570" y="1274"/>
                  </a:lnTo>
                  <a:lnTo>
                    <a:pt x="1572" y="1254"/>
                  </a:lnTo>
                  <a:lnTo>
                    <a:pt x="1562" y="1251"/>
                  </a:lnTo>
                  <a:lnTo>
                    <a:pt x="1560" y="1226"/>
                  </a:lnTo>
                  <a:lnTo>
                    <a:pt x="1557" y="1235"/>
                  </a:lnTo>
                  <a:lnTo>
                    <a:pt x="1565" y="1294"/>
                  </a:lnTo>
                  <a:lnTo>
                    <a:pt x="1588" y="1334"/>
                  </a:lnTo>
                  <a:lnTo>
                    <a:pt x="1657" y="1390"/>
                  </a:lnTo>
                  <a:lnTo>
                    <a:pt x="1657" y="1400"/>
                  </a:lnTo>
                  <a:lnTo>
                    <a:pt x="1641" y="1397"/>
                  </a:lnTo>
                  <a:lnTo>
                    <a:pt x="1640" y="1410"/>
                  </a:lnTo>
                  <a:lnTo>
                    <a:pt x="1648" y="1407"/>
                  </a:lnTo>
                  <a:lnTo>
                    <a:pt x="1658" y="1447"/>
                  </a:lnTo>
                  <a:lnTo>
                    <a:pt x="1703" y="1467"/>
                  </a:lnTo>
                  <a:lnTo>
                    <a:pt x="1725" y="1504"/>
                  </a:lnTo>
                  <a:lnTo>
                    <a:pt x="1673" y="1518"/>
                  </a:lnTo>
                  <a:lnTo>
                    <a:pt x="1648" y="1585"/>
                  </a:lnTo>
                  <a:lnTo>
                    <a:pt x="1634" y="1475"/>
                  </a:lnTo>
                  <a:lnTo>
                    <a:pt x="1624" y="1465"/>
                  </a:lnTo>
                  <a:lnTo>
                    <a:pt x="1622" y="1443"/>
                  </a:lnTo>
                  <a:lnTo>
                    <a:pt x="1631" y="1434"/>
                  </a:lnTo>
                  <a:lnTo>
                    <a:pt x="1589" y="1350"/>
                  </a:lnTo>
                  <a:lnTo>
                    <a:pt x="1573" y="1349"/>
                  </a:lnTo>
                  <a:lnTo>
                    <a:pt x="1563" y="1333"/>
                  </a:lnTo>
                  <a:lnTo>
                    <a:pt x="1549" y="1336"/>
                  </a:lnTo>
                  <a:lnTo>
                    <a:pt x="1542" y="1330"/>
                  </a:lnTo>
                  <a:lnTo>
                    <a:pt x="1529" y="1282"/>
                  </a:lnTo>
                  <a:lnTo>
                    <a:pt x="1524" y="1300"/>
                  </a:lnTo>
                  <a:lnTo>
                    <a:pt x="1488" y="1289"/>
                  </a:lnTo>
                  <a:lnTo>
                    <a:pt x="1481" y="1298"/>
                  </a:lnTo>
                  <a:lnTo>
                    <a:pt x="1527" y="1325"/>
                  </a:lnTo>
                  <a:lnTo>
                    <a:pt x="1506" y="1331"/>
                  </a:lnTo>
                  <a:lnTo>
                    <a:pt x="1508" y="1353"/>
                  </a:lnTo>
                  <a:lnTo>
                    <a:pt x="1471" y="1339"/>
                  </a:lnTo>
                  <a:lnTo>
                    <a:pt x="1425" y="1294"/>
                  </a:lnTo>
                  <a:lnTo>
                    <a:pt x="1357" y="1259"/>
                  </a:lnTo>
                  <a:lnTo>
                    <a:pt x="1309" y="1259"/>
                  </a:lnTo>
                  <a:lnTo>
                    <a:pt x="1341" y="1214"/>
                  </a:lnTo>
                  <a:lnTo>
                    <a:pt x="1358" y="1235"/>
                  </a:lnTo>
                  <a:lnTo>
                    <a:pt x="1362" y="1214"/>
                  </a:lnTo>
                  <a:lnTo>
                    <a:pt x="1332" y="1191"/>
                  </a:lnTo>
                  <a:lnTo>
                    <a:pt x="1315" y="1228"/>
                  </a:lnTo>
                  <a:lnTo>
                    <a:pt x="1275" y="1230"/>
                  </a:lnTo>
                  <a:lnTo>
                    <a:pt x="1100" y="1214"/>
                  </a:lnTo>
                  <a:lnTo>
                    <a:pt x="1106" y="1185"/>
                  </a:lnTo>
                  <a:lnTo>
                    <a:pt x="1090" y="1192"/>
                  </a:lnTo>
                  <a:lnTo>
                    <a:pt x="1068" y="1165"/>
                  </a:lnTo>
                  <a:lnTo>
                    <a:pt x="1043" y="1179"/>
                  </a:lnTo>
                  <a:lnTo>
                    <a:pt x="1032" y="1163"/>
                  </a:lnTo>
                  <a:lnTo>
                    <a:pt x="985" y="1181"/>
                  </a:lnTo>
                  <a:lnTo>
                    <a:pt x="985" y="1168"/>
                  </a:lnTo>
                  <a:lnTo>
                    <a:pt x="1006" y="1137"/>
                  </a:lnTo>
                  <a:lnTo>
                    <a:pt x="992" y="1135"/>
                  </a:lnTo>
                  <a:lnTo>
                    <a:pt x="1009" y="1124"/>
                  </a:lnTo>
                  <a:lnTo>
                    <a:pt x="956" y="1130"/>
                  </a:lnTo>
                  <a:lnTo>
                    <a:pt x="938" y="1112"/>
                  </a:lnTo>
                  <a:lnTo>
                    <a:pt x="920" y="1124"/>
                  </a:lnTo>
                  <a:lnTo>
                    <a:pt x="917" y="1111"/>
                  </a:lnTo>
                  <a:lnTo>
                    <a:pt x="927" y="1096"/>
                  </a:lnTo>
                  <a:lnTo>
                    <a:pt x="901" y="1104"/>
                  </a:lnTo>
                  <a:lnTo>
                    <a:pt x="904" y="1112"/>
                  </a:lnTo>
                  <a:lnTo>
                    <a:pt x="889" y="1128"/>
                  </a:lnTo>
                  <a:lnTo>
                    <a:pt x="908" y="1125"/>
                  </a:lnTo>
                  <a:lnTo>
                    <a:pt x="901" y="1154"/>
                  </a:lnTo>
                  <a:lnTo>
                    <a:pt x="920" y="1164"/>
                  </a:lnTo>
                  <a:lnTo>
                    <a:pt x="944" y="1178"/>
                  </a:lnTo>
                  <a:lnTo>
                    <a:pt x="973" y="1164"/>
                  </a:lnTo>
                  <a:lnTo>
                    <a:pt x="968" y="1226"/>
                  </a:lnTo>
                  <a:lnTo>
                    <a:pt x="919" y="1228"/>
                  </a:lnTo>
                  <a:lnTo>
                    <a:pt x="919" y="1212"/>
                  </a:lnTo>
                  <a:lnTo>
                    <a:pt x="901" y="1200"/>
                  </a:lnTo>
                  <a:lnTo>
                    <a:pt x="861" y="1216"/>
                  </a:lnTo>
                  <a:lnTo>
                    <a:pt x="858" y="1200"/>
                  </a:lnTo>
                  <a:lnTo>
                    <a:pt x="845" y="1214"/>
                  </a:lnTo>
                  <a:lnTo>
                    <a:pt x="841" y="1195"/>
                  </a:lnTo>
                  <a:lnTo>
                    <a:pt x="813" y="1191"/>
                  </a:lnTo>
                  <a:lnTo>
                    <a:pt x="835" y="1226"/>
                  </a:lnTo>
                  <a:lnTo>
                    <a:pt x="831" y="1233"/>
                  </a:lnTo>
                  <a:lnTo>
                    <a:pt x="819" y="1228"/>
                  </a:lnTo>
                  <a:lnTo>
                    <a:pt x="784" y="1248"/>
                  </a:lnTo>
                  <a:lnTo>
                    <a:pt x="778" y="1242"/>
                  </a:lnTo>
                  <a:lnTo>
                    <a:pt x="752" y="1289"/>
                  </a:lnTo>
                  <a:lnTo>
                    <a:pt x="739" y="1269"/>
                  </a:lnTo>
                  <a:lnTo>
                    <a:pt x="728" y="1281"/>
                  </a:lnTo>
                  <a:lnTo>
                    <a:pt x="705" y="1277"/>
                  </a:lnTo>
                  <a:lnTo>
                    <a:pt x="700" y="1253"/>
                  </a:lnTo>
                  <a:lnTo>
                    <a:pt x="732" y="1253"/>
                  </a:lnTo>
                  <a:lnTo>
                    <a:pt x="752" y="1230"/>
                  </a:lnTo>
                  <a:lnTo>
                    <a:pt x="698" y="1228"/>
                  </a:lnTo>
                  <a:lnTo>
                    <a:pt x="744" y="1120"/>
                  </a:lnTo>
                  <a:lnTo>
                    <a:pt x="820" y="1102"/>
                  </a:lnTo>
                  <a:lnTo>
                    <a:pt x="811" y="1077"/>
                  </a:lnTo>
                  <a:lnTo>
                    <a:pt x="857" y="1049"/>
                  </a:lnTo>
                  <a:lnTo>
                    <a:pt x="794" y="1066"/>
                  </a:lnTo>
                  <a:lnTo>
                    <a:pt x="804" y="1010"/>
                  </a:lnTo>
                  <a:lnTo>
                    <a:pt x="774" y="1076"/>
                  </a:lnTo>
                  <a:lnTo>
                    <a:pt x="732" y="1096"/>
                  </a:lnTo>
                  <a:lnTo>
                    <a:pt x="682" y="1161"/>
                  </a:lnTo>
                  <a:lnTo>
                    <a:pt x="650" y="1161"/>
                  </a:lnTo>
                  <a:lnTo>
                    <a:pt x="667" y="1195"/>
                  </a:lnTo>
                  <a:lnTo>
                    <a:pt x="582" y="1266"/>
                  </a:lnTo>
                  <a:lnTo>
                    <a:pt x="619" y="1281"/>
                  </a:lnTo>
                  <a:lnTo>
                    <a:pt x="610" y="1312"/>
                  </a:lnTo>
                  <a:lnTo>
                    <a:pt x="418" y="1464"/>
                  </a:lnTo>
                  <a:lnTo>
                    <a:pt x="279" y="1503"/>
                  </a:lnTo>
                  <a:lnTo>
                    <a:pt x="319" y="1519"/>
                  </a:lnTo>
                  <a:lnTo>
                    <a:pt x="235" y="1568"/>
                  </a:lnTo>
                  <a:lnTo>
                    <a:pt x="219" y="1545"/>
                  </a:lnTo>
                  <a:lnTo>
                    <a:pt x="163" y="1568"/>
                  </a:lnTo>
                  <a:lnTo>
                    <a:pt x="119" y="1568"/>
                  </a:lnTo>
                  <a:lnTo>
                    <a:pt x="121" y="1541"/>
                  </a:lnTo>
                  <a:lnTo>
                    <a:pt x="65" y="1596"/>
                  </a:lnTo>
                  <a:lnTo>
                    <a:pt x="51" y="1592"/>
                  </a:lnTo>
                  <a:lnTo>
                    <a:pt x="50" y="1567"/>
                  </a:lnTo>
                  <a:lnTo>
                    <a:pt x="40" y="1592"/>
                  </a:lnTo>
                  <a:lnTo>
                    <a:pt x="0" y="1585"/>
                  </a:lnTo>
                  <a:close/>
                </a:path>
              </a:pathLst>
            </a:custGeom>
            <a:solidFill>
              <a:schemeClr val="accent1"/>
            </a:solidFill>
            <a:ln w="11113">
              <a:solidFill>
                <a:srgbClr val="000000"/>
              </a:solidFill>
              <a:prstDash val="solid"/>
              <a:round/>
              <a:headEnd/>
              <a:tailEnd/>
            </a:ln>
          </p:spPr>
          <p:txBody>
            <a:bodyPr/>
            <a:lstStyle/>
            <a:p>
              <a:endParaRPr lang="en-US">
                <a:latin typeface="Calibri" pitchFamily="34" charset="0"/>
              </a:endParaRPr>
            </a:p>
          </p:txBody>
        </p:sp>
        <p:sp>
          <p:nvSpPr>
            <p:cNvPr id="12" name="Freeform 11"/>
            <p:cNvSpPr>
              <a:spLocks/>
            </p:cNvSpPr>
            <p:nvPr/>
          </p:nvSpPr>
          <p:spPr bwMode="auto">
            <a:xfrm>
              <a:off x="1463675" y="5576243"/>
              <a:ext cx="150813" cy="153988"/>
            </a:xfrm>
            <a:custGeom>
              <a:avLst/>
              <a:gdLst>
                <a:gd name="T0" fmla="*/ 0 w 188"/>
                <a:gd name="T1" fmla="*/ 194 h 194"/>
                <a:gd name="T2" fmla="*/ 53 w 188"/>
                <a:gd name="T3" fmla="*/ 142 h 194"/>
                <a:gd name="T4" fmla="*/ 17 w 188"/>
                <a:gd name="T5" fmla="*/ 76 h 194"/>
                <a:gd name="T6" fmla="*/ 67 w 188"/>
                <a:gd name="T7" fmla="*/ 99 h 194"/>
                <a:gd name="T8" fmla="*/ 144 w 188"/>
                <a:gd name="T9" fmla="*/ 0 h 194"/>
                <a:gd name="T10" fmla="*/ 188 w 188"/>
                <a:gd name="T11" fmla="*/ 11 h 194"/>
                <a:gd name="T12" fmla="*/ 147 w 188"/>
                <a:gd name="T13" fmla="*/ 105 h 194"/>
                <a:gd name="T14" fmla="*/ 0 w 188"/>
                <a:gd name="T15" fmla="*/ 194 h 194"/>
                <a:gd name="T16" fmla="*/ 0 60000 65536"/>
                <a:gd name="T17" fmla="*/ 0 60000 65536"/>
                <a:gd name="T18" fmla="*/ 0 60000 65536"/>
                <a:gd name="T19" fmla="*/ 0 60000 65536"/>
                <a:gd name="T20" fmla="*/ 0 60000 65536"/>
                <a:gd name="T21" fmla="*/ 0 60000 65536"/>
                <a:gd name="T22" fmla="*/ 0 60000 65536"/>
                <a:gd name="T23" fmla="*/ 0 60000 65536"/>
                <a:gd name="T24" fmla="*/ 0 w 188"/>
                <a:gd name="T25" fmla="*/ 0 h 194"/>
                <a:gd name="T26" fmla="*/ 188 w 188"/>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8" h="194">
                  <a:moveTo>
                    <a:pt x="0" y="194"/>
                  </a:moveTo>
                  <a:lnTo>
                    <a:pt x="53" y="142"/>
                  </a:lnTo>
                  <a:lnTo>
                    <a:pt x="17" y="76"/>
                  </a:lnTo>
                  <a:lnTo>
                    <a:pt x="67" y="99"/>
                  </a:lnTo>
                  <a:lnTo>
                    <a:pt x="144" y="0"/>
                  </a:lnTo>
                  <a:lnTo>
                    <a:pt x="188" y="11"/>
                  </a:lnTo>
                  <a:lnTo>
                    <a:pt x="147" y="105"/>
                  </a:lnTo>
                  <a:lnTo>
                    <a:pt x="0" y="194"/>
                  </a:lnTo>
                  <a:close/>
                </a:path>
              </a:pathLst>
            </a:custGeom>
            <a:solidFill>
              <a:schemeClr val="accent1"/>
            </a:solidFill>
            <a:ln w="11113">
              <a:solidFill>
                <a:srgbClr val="000000"/>
              </a:solidFill>
              <a:prstDash val="solid"/>
              <a:round/>
              <a:headEnd/>
              <a:tailEnd/>
            </a:ln>
          </p:spPr>
          <p:txBody>
            <a:bodyPr/>
            <a:lstStyle/>
            <a:p>
              <a:endParaRPr lang="en-US">
                <a:latin typeface="Calibri" pitchFamily="34" charset="0"/>
              </a:endParaRPr>
            </a:p>
          </p:txBody>
        </p:sp>
        <p:sp>
          <p:nvSpPr>
            <p:cNvPr id="13" name="Freeform 12"/>
            <p:cNvSpPr>
              <a:spLocks/>
            </p:cNvSpPr>
            <p:nvPr/>
          </p:nvSpPr>
          <p:spPr bwMode="auto">
            <a:xfrm>
              <a:off x="2260600" y="5568306"/>
              <a:ext cx="88900" cy="174625"/>
            </a:xfrm>
            <a:custGeom>
              <a:avLst/>
              <a:gdLst>
                <a:gd name="T0" fmla="*/ 0 w 112"/>
                <a:gd name="T1" fmla="*/ 59 h 220"/>
                <a:gd name="T2" fmla="*/ 22 w 112"/>
                <a:gd name="T3" fmla="*/ 0 h 220"/>
                <a:gd name="T4" fmla="*/ 82 w 112"/>
                <a:gd name="T5" fmla="*/ 58 h 220"/>
                <a:gd name="T6" fmla="*/ 112 w 112"/>
                <a:gd name="T7" fmla="*/ 220 h 220"/>
                <a:gd name="T8" fmla="*/ 0 w 112"/>
                <a:gd name="T9" fmla="*/ 59 h 220"/>
                <a:gd name="T10" fmla="*/ 0 60000 65536"/>
                <a:gd name="T11" fmla="*/ 0 60000 65536"/>
                <a:gd name="T12" fmla="*/ 0 60000 65536"/>
                <a:gd name="T13" fmla="*/ 0 60000 65536"/>
                <a:gd name="T14" fmla="*/ 0 60000 65536"/>
                <a:gd name="T15" fmla="*/ 0 w 112"/>
                <a:gd name="T16" fmla="*/ 0 h 220"/>
                <a:gd name="T17" fmla="*/ 112 w 112"/>
                <a:gd name="T18" fmla="*/ 220 h 220"/>
              </a:gdLst>
              <a:ahLst/>
              <a:cxnLst>
                <a:cxn ang="T10">
                  <a:pos x="T0" y="T1"/>
                </a:cxn>
                <a:cxn ang="T11">
                  <a:pos x="T2" y="T3"/>
                </a:cxn>
                <a:cxn ang="T12">
                  <a:pos x="T4" y="T5"/>
                </a:cxn>
                <a:cxn ang="T13">
                  <a:pos x="T6" y="T7"/>
                </a:cxn>
                <a:cxn ang="T14">
                  <a:pos x="T8" y="T9"/>
                </a:cxn>
              </a:cxnLst>
              <a:rect l="T15" t="T16" r="T17" b="T18"/>
              <a:pathLst>
                <a:path w="112" h="220">
                  <a:moveTo>
                    <a:pt x="0" y="59"/>
                  </a:moveTo>
                  <a:lnTo>
                    <a:pt x="22" y="0"/>
                  </a:lnTo>
                  <a:lnTo>
                    <a:pt x="82" y="58"/>
                  </a:lnTo>
                  <a:lnTo>
                    <a:pt x="112" y="220"/>
                  </a:lnTo>
                  <a:lnTo>
                    <a:pt x="0" y="59"/>
                  </a:lnTo>
                  <a:close/>
                </a:path>
              </a:pathLst>
            </a:custGeom>
            <a:solidFill>
              <a:schemeClr val="accent1"/>
            </a:solidFill>
            <a:ln w="11113">
              <a:solidFill>
                <a:srgbClr val="000000"/>
              </a:solidFill>
              <a:prstDash val="solid"/>
              <a:round/>
              <a:headEnd/>
              <a:tailEnd/>
            </a:ln>
          </p:spPr>
          <p:txBody>
            <a:bodyPr/>
            <a:lstStyle/>
            <a:p>
              <a:endParaRPr lang="en-US">
                <a:latin typeface="Calibri" pitchFamily="34" charset="0"/>
              </a:endParaRPr>
            </a:p>
          </p:txBody>
        </p:sp>
        <p:sp>
          <p:nvSpPr>
            <p:cNvPr id="14" name="Freeform 13"/>
            <p:cNvSpPr>
              <a:spLocks/>
            </p:cNvSpPr>
            <p:nvPr/>
          </p:nvSpPr>
          <p:spPr bwMode="auto">
            <a:xfrm>
              <a:off x="2395538" y="5744518"/>
              <a:ext cx="45719" cy="77788"/>
            </a:xfrm>
            <a:custGeom>
              <a:avLst/>
              <a:gdLst>
                <a:gd name="T0" fmla="*/ 0 w 107"/>
                <a:gd name="T1" fmla="*/ 0 h 121"/>
                <a:gd name="T2" fmla="*/ 11 w 107"/>
                <a:gd name="T3" fmla="*/ 82 h 121"/>
                <a:gd name="T4" fmla="*/ 107 w 107"/>
                <a:gd name="T5" fmla="*/ 121 h 121"/>
                <a:gd name="T6" fmla="*/ 55 w 107"/>
                <a:gd name="T7" fmla="*/ 3 h 121"/>
                <a:gd name="T8" fmla="*/ 0 w 107"/>
                <a:gd name="T9" fmla="*/ 0 h 121"/>
                <a:gd name="T10" fmla="*/ 0 60000 65536"/>
                <a:gd name="T11" fmla="*/ 0 60000 65536"/>
                <a:gd name="T12" fmla="*/ 0 60000 65536"/>
                <a:gd name="T13" fmla="*/ 0 60000 65536"/>
                <a:gd name="T14" fmla="*/ 0 60000 65536"/>
                <a:gd name="T15" fmla="*/ 0 w 107"/>
                <a:gd name="T16" fmla="*/ 0 h 121"/>
                <a:gd name="T17" fmla="*/ 107 w 107"/>
                <a:gd name="T18" fmla="*/ 121 h 121"/>
              </a:gdLst>
              <a:ahLst/>
              <a:cxnLst>
                <a:cxn ang="T10">
                  <a:pos x="T0" y="T1"/>
                </a:cxn>
                <a:cxn ang="T11">
                  <a:pos x="T2" y="T3"/>
                </a:cxn>
                <a:cxn ang="T12">
                  <a:pos x="T4" y="T5"/>
                </a:cxn>
                <a:cxn ang="T13">
                  <a:pos x="T6" y="T7"/>
                </a:cxn>
                <a:cxn ang="T14">
                  <a:pos x="T8" y="T9"/>
                </a:cxn>
              </a:cxnLst>
              <a:rect l="T15" t="T16" r="T17" b="T18"/>
              <a:pathLst>
                <a:path w="107" h="121">
                  <a:moveTo>
                    <a:pt x="0" y="0"/>
                  </a:moveTo>
                  <a:lnTo>
                    <a:pt x="11" y="82"/>
                  </a:lnTo>
                  <a:lnTo>
                    <a:pt x="107" y="121"/>
                  </a:lnTo>
                  <a:lnTo>
                    <a:pt x="55" y="3"/>
                  </a:lnTo>
                  <a:lnTo>
                    <a:pt x="0" y="0"/>
                  </a:lnTo>
                  <a:close/>
                </a:path>
              </a:pathLst>
            </a:custGeom>
            <a:solidFill>
              <a:schemeClr val="accent1"/>
            </a:solidFill>
            <a:ln w="11113">
              <a:solidFill>
                <a:srgbClr val="000000"/>
              </a:solidFill>
              <a:prstDash val="solid"/>
              <a:round/>
              <a:headEnd/>
              <a:tailEnd/>
            </a:ln>
          </p:spPr>
          <p:txBody>
            <a:bodyPr/>
            <a:lstStyle/>
            <a:p>
              <a:endParaRPr lang="en-US">
                <a:latin typeface="Calibri" pitchFamily="34" charset="0"/>
              </a:endParaRPr>
            </a:p>
          </p:txBody>
        </p:sp>
        <p:sp>
          <p:nvSpPr>
            <p:cNvPr id="15" name="Freeform 14"/>
            <p:cNvSpPr>
              <a:spLocks/>
            </p:cNvSpPr>
            <p:nvPr/>
          </p:nvSpPr>
          <p:spPr bwMode="auto">
            <a:xfrm>
              <a:off x="2489200" y="5744518"/>
              <a:ext cx="28575" cy="50800"/>
            </a:xfrm>
            <a:custGeom>
              <a:avLst/>
              <a:gdLst>
                <a:gd name="T0" fmla="*/ 0 w 35"/>
                <a:gd name="T1" fmla="*/ 64 h 64"/>
                <a:gd name="T2" fmla="*/ 7 w 35"/>
                <a:gd name="T3" fmla="*/ 0 h 64"/>
                <a:gd name="T4" fmla="*/ 35 w 35"/>
                <a:gd name="T5" fmla="*/ 57 h 64"/>
                <a:gd name="T6" fmla="*/ 0 w 35"/>
                <a:gd name="T7" fmla="*/ 64 h 64"/>
                <a:gd name="T8" fmla="*/ 0 60000 65536"/>
                <a:gd name="T9" fmla="*/ 0 60000 65536"/>
                <a:gd name="T10" fmla="*/ 0 60000 65536"/>
                <a:gd name="T11" fmla="*/ 0 60000 65536"/>
                <a:gd name="T12" fmla="*/ 0 w 35"/>
                <a:gd name="T13" fmla="*/ 0 h 64"/>
                <a:gd name="T14" fmla="*/ 35 w 35"/>
                <a:gd name="T15" fmla="*/ 64 h 64"/>
              </a:gdLst>
              <a:ahLst/>
              <a:cxnLst>
                <a:cxn ang="T8">
                  <a:pos x="T0" y="T1"/>
                </a:cxn>
                <a:cxn ang="T9">
                  <a:pos x="T2" y="T3"/>
                </a:cxn>
                <a:cxn ang="T10">
                  <a:pos x="T4" y="T5"/>
                </a:cxn>
                <a:cxn ang="T11">
                  <a:pos x="T6" y="T7"/>
                </a:cxn>
              </a:cxnLst>
              <a:rect l="T12" t="T13" r="T14" b="T15"/>
              <a:pathLst>
                <a:path w="35" h="64">
                  <a:moveTo>
                    <a:pt x="0" y="64"/>
                  </a:moveTo>
                  <a:lnTo>
                    <a:pt x="7" y="0"/>
                  </a:lnTo>
                  <a:lnTo>
                    <a:pt x="35" y="57"/>
                  </a:lnTo>
                  <a:lnTo>
                    <a:pt x="0" y="64"/>
                  </a:lnTo>
                  <a:close/>
                </a:path>
              </a:pathLst>
            </a:custGeom>
            <a:grpFill/>
            <a:ln w="11113">
              <a:solidFill>
                <a:srgbClr val="000000"/>
              </a:solidFill>
              <a:prstDash val="solid"/>
              <a:round/>
              <a:headEnd/>
              <a:tailEnd/>
            </a:ln>
          </p:spPr>
          <p:txBody>
            <a:bodyPr/>
            <a:lstStyle/>
            <a:p>
              <a:endParaRPr lang="en-US">
                <a:latin typeface="Calibri" pitchFamily="34" charset="0"/>
              </a:endParaRPr>
            </a:p>
          </p:txBody>
        </p:sp>
      </p:grpSp>
      <p:sp>
        <p:nvSpPr>
          <p:cNvPr id="16" name="Freeform 15"/>
          <p:cNvSpPr>
            <a:spLocks/>
          </p:cNvSpPr>
          <p:nvPr/>
        </p:nvSpPr>
        <p:spPr bwMode="auto">
          <a:xfrm>
            <a:off x="1433512" y="3214687"/>
            <a:ext cx="1068388" cy="1279525"/>
          </a:xfrm>
          <a:custGeom>
            <a:avLst/>
            <a:gdLst>
              <a:gd name="T0" fmla="*/ 0 w 1346"/>
              <a:gd name="T1" fmla="*/ 1101 h 1612"/>
              <a:gd name="T2" fmla="*/ 87 w 1346"/>
              <a:gd name="T3" fmla="*/ 1026 h 1612"/>
              <a:gd name="T4" fmla="*/ 53 w 1346"/>
              <a:gd name="T5" fmla="*/ 963 h 1612"/>
              <a:gd name="T6" fmla="*/ 71 w 1346"/>
              <a:gd name="T7" fmla="*/ 874 h 1612"/>
              <a:gd name="T8" fmla="*/ 158 w 1346"/>
              <a:gd name="T9" fmla="*/ 722 h 1612"/>
              <a:gd name="T10" fmla="*/ 225 w 1346"/>
              <a:gd name="T11" fmla="*/ 680 h 1612"/>
              <a:gd name="T12" fmla="*/ 187 w 1346"/>
              <a:gd name="T13" fmla="*/ 627 h 1612"/>
              <a:gd name="T14" fmla="*/ 162 w 1346"/>
              <a:gd name="T15" fmla="*/ 477 h 1612"/>
              <a:gd name="T16" fmla="*/ 189 w 1346"/>
              <a:gd name="T17" fmla="*/ 209 h 1612"/>
              <a:gd name="T18" fmla="*/ 235 w 1346"/>
              <a:gd name="T19" fmla="*/ 194 h 1612"/>
              <a:gd name="T20" fmla="*/ 309 w 1346"/>
              <a:gd name="T21" fmla="*/ 238 h 1612"/>
              <a:gd name="T22" fmla="*/ 375 w 1346"/>
              <a:gd name="T23" fmla="*/ 0 h 1612"/>
              <a:gd name="T24" fmla="*/ 1346 w 1346"/>
              <a:gd name="T25" fmla="*/ 171 h 1612"/>
              <a:gd name="T26" fmla="*/ 1143 w 1346"/>
              <a:gd name="T27" fmla="*/ 1612 h 1612"/>
              <a:gd name="T28" fmla="*/ 845 w 1346"/>
              <a:gd name="T29" fmla="*/ 1565 h 1612"/>
              <a:gd name="T30" fmla="*/ 659 w 1346"/>
              <a:gd name="T31" fmla="*/ 1510 h 1612"/>
              <a:gd name="T32" fmla="*/ 278 w 1346"/>
              <a:gd name="T33" fmla="*/ 1279 h 1612"/>
              <a:gd name="T34" fmla="*/ 0 w 1346"/>
              <a:gd name="T35" fmla="*/ 1101 h 16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6"/>
              <a:gd name="T55" fmla="*/ 0 h 1612"/>
              <a:gd name="T56" fmla="*/ 1346 w 1346"/>
              <a:gd name="T57" fmla="*/ 1612 h 16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6" h="1612">
                <a:moveTo>
                  <a:pt x="0" y="1101"/>
                </a:moveTo>
                <a:lnTo>
                  <a:pt x="87" y="1026"/>
                </a:lnTo>
                <a:lnTo>
                  <a:pt x="53" y="963"/>
                </a:lnTo>
                <a:lnTo>
                  <a:pt x="71" y="874"/>
                </a:lnTo>
                <a:lnTo>
                  <a:pt x="158" y="722"/>
                </a:lnTo>
                <a:lnTo>
                  <a:pt x="225" y="680"/>
                </a:lnTo>
                <a:lnTo>
                  <a:pt x="187" y="627"/>
                </a:lnTo>
                <a:lnTo>
                  <a:pt x="162" y="477"/>
                </a:lnTo>
                <a:lnTo>
                  <a:pt x="189" y="209"/>
                </a:lnTo>
                <a:lnTo>
                  <a:pt x="235" y="194"/>
                </a:lnTo>
                <a:lnTo>
                  <a:pt x="309" y="238"/>
                </a:lnTo>
                <a:lnTo>
                  <a:pt x="375" y="0"/>
                </a:lnTo>
                <a:lnTo>
                  <a:pt x="1346" y="171"/>
                </a:lnTo>
                <a:lnTo>
                  <a:pt x="1143" y="1612"/>
                </a:lnTo>
                <a:lnTo>
                  <a:pt x="845" y="1565"/>
                </a:lnTo>
                <a:lnTo>
                  <a:pt x="659" y="1510"/>
                </a:lnTo>
                <a:lnTo>
                  <a:pt x="278" y="1279"/>
                </a:lnTo>
                <a:lnTo>
                  <a:pt x="0" y="1101"/>
                </a:lnTo>
                <a:close/>
              </a:path>
            </a:pathLst>
          </a:custGeom>
          <a:solidFill>
            <a:schemeClr val="accent1"/>
          </a:solidFill>
          <a:ln w="11113">
            <a:solidFill>
              <a:srgbClr val="000000"/>
            </a:solidFill>
            <a:prstDash val="solid"/>
            <a:round/>
            <a:headEnd/>
            <a:tailEnd/>
          </a:ln>
        </p:spPr>
        <p:txBody>
          <a:bodyPr/>
          <a:lstStyle/>
          <a:p>
            <a:endParaRPr lang="en-US">
              <a:latin typeface="Calibri" pitchFamily="34" charset="0"/>
            </a:endParaRPr>
          </a:p>
        </p:txBody>
      </p:sp>
      <p:sp>
        <p:nvSpPr>
          <p:cNvPr id="17" name="Freeform 16"/>
          <p:cNvSpPr>
            <a:spLocks/>
          </p:cNvSpPr>
          <p:nvPr/>
        </p:nvSpPr>
        <p:spPr bwMode="auto">
          <a:xfrm>
            <a:off x="4752975" y="3581400"/>
            <a:ext cx="787400" cy="733425"/>
          </a:xfrm>
          <a:custGeom>
            <a:avLst/>
            <a:gdLst>
              <a:gd name="T0" fmla="*/ 0 w 994"/>
              <a:gd name="T1" fmla="*/ 31 h 924"/>
              <a:gd name="T2" fmla="*/ 40 w 994"/>
              <a:gd name="T3" fmla="*/ 317 h 924"/>
              <a:gd name="T4" fmla="*/ 32 w 994"/>
              <a:gd name="T5" fmla="*/ 764 h 924"/>
              <a:gd name="T6" fmla="*/ 52 w 994"/>
              <a:gd name="T7" fmla="*/ 789 h 924"/>
              <a:gd name="T8" fmla="*/ 123 w 994"/>
              <a:gd name="T9" fmla="*/ 786 h 924"/>
              <a:gd name="T10" fmla="*/ 127 w 994"/>
              <a:gd name="T11" fmla="*/ 924 h 924"/>
              <a:gd name="T12" fmla="*/ 718 w 994"/>
              <a:gd name="T13" fmla="*/ 917 h 924"/>
              <a:gd name="T14" fmla="*/ 706 w 994"/>
              <a:gd name="T15" fmla="*/ 775 h 924"/>
              <a:gd name="T16" fmla="*/ 758 w 994"/>
              <a:gd name="T17" fmla="*/ 623 h 924"/>
              <a:gd name="T18" fmla="*/ 830 w 994"/>
              <a:gd name="T19" fmla="*/ 515 h 924"/>
              <a:gd name="T20" fmla="*/ 826 w 994"/>
              <a:gd name="T21" fmla="*/ 486 h 924"/>
              <a:gd name="T22" fmla="*/ 882 w 994"/>
              <a:gd name="T23" fmla="*/ 392 h 924"/>
              <a:gd name="T24" fmla="*/ 910 w 994"/>
              <a:gd name="T25" fmla="*/ 286 h 924"/>
              <a:gd name="T26" fmla="*/ 899 w 994"/>
              <a:gd name="T27" fmla="*/ 278 h 924"/>
              <a:gd name="T28" fmla="*/ 950 w 994"/>
              <a:gd name="T29" fmla="*/ 239 h 924"/>
              <a:gd name="T30" fmla="*/ 994 w 994"/>
              <a:gd name="T31" fmla="*/ 144 h 924"/>
              <a:gd name="T32" fmla="*/ 980 w 994"/>
              <a:gd name="T33" fmla="*/ 124 h 924"/>
              <a:gd name="T34" fmla="*/ 846 w 994"/>
              <a:gd name="T35" fmla="*/ 131 h 924"/>
              <a:gd name="T36" fmla="*/ 883 w 994"/>
              <a:gd name="T37" fmla="*/ 82 h 924"/>
              <a:gd name="T38" fmla="*/ 873 w 994"/>
              <a:gd name="T39" fmla="*/ 0 h 924"/>
              <a:gd name="T40" fmla="*/ 0 w 994"/>
              <a:gd name="T41" fmla="*/ 31 h 9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4"/>
              <a:gd name="T64" fmla="*/ 0 h 924"/>
              <a:gd name="T65" fmla="*/ 994 w 994"/>
              <a:gd name="T66" fmla="*/ 924 h 9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4" h="924">
                <a:moveTo>
                  <a:pt x="0" y="31"/>
                </a:moveTo>
                <a:lnTo>
                  <a:pt x="40" y="317"/>
                </a:lnTo>
                <a:lnTo>
                  <a:pt x="32" y="764"/>
                </a:lnTo>
                <a:lnTo>
                  <a:pt x="52" y="789"/>
                </a:lnTo>
                <a:lnTo>
                  <a:pt x="123" y="786"/>
                </a:lnTo>
                <a:lnTo>
                  <a:pt x="127" y="924"/>
                </a:lnTo>
                <a:lnTo>
                  <a:pt x="718" y="917"/>
                </a:lnTo>
                <a:lnTo>
                  <a:pt x="706" y="775"/>
                </a:lnTo>
                <a:lnTo>
                  <a:pt x="758" y="623"/>
                </a:lnTo>
                <a:lnTo>
                  <a:pt x="830" y="515"/>
                </a:lnTo>
                <a:lnTo>
                  <a:pt x="826" y="486"/>
                </a:lnTo>
                <a:lnTo>
                  <a:pt x="882" y="392"/>
                </a:lnTo>
                <a:lnTo>
                  <a:pt x="910" y="286"/>
                </a:lnTo>
                <a:lnTo>
                  <a:pt x="899" y="278"/>
                </a:lnTo>
                <a:lnTo>
                  <a:pt x="950" y="239"/>
                </a:lnTo>
                <a:lnTo>
                  <a:pt x="994" y="144"/>
                </a:lnTo>
                <a:lnTo>
                  <a:pt x="980" y="124"/>
                </a:lnTo>
                <a:lnTo>
                  <a:pt x="846" y="131"/>
                </a:lnTo>
                <a:lnTo>
                  <a:pt x="883" y="82"/>
                </a:lnTo>
                <a:lnTo>
                  <a:pt x="873" y="0"/>
                </a:lnTo>
                <a:lnTo>
                  <a:pt x="0" y="31"/>
                </a:lnTo>
                <a:close/>
              </a:path>
            </a:pathLst>
          </a:custGeom>
          <a:solidFill>
            <a:srgbClr val="E0AA0F"/>
          </a:solidFill>
          <a:ln w="11113">
            <a:solidFill>
              <a:srgbClr val="000000"/>
            </a:solidFill>
            <a:prstDash val="solid"/>
            <a:round/>
            <a:headEnd/>
            <a:tailEnd/>
          </a:ln>
        </p:spPr>
        <p:txBody>
          <a:bodyPr/>
          <a:lstStyle/>
          <a:p>
            <a:endParaRPr lang="en-US">
              <a:latin typeface="Calibri" pitchFamily="34" charset="0"/>
            </a:endParaRPr>
          </a:p>
        </p:txBody>
      </p:sp>
      <p:sp>
        <p:nvSpPr>
          <p:cNvPr id="18" name="Freeform 17"/>
          <p:cNvSpPr>
            <a:spLocks/>
          </p:cNvSpPr>
          <p:nvPr/>
        </p:nvSpPr>
        <p:spPr bwMode="auto">
          <a:xfrm>
            <a:off x="369887" y="1831975"/>
            <a:ext cx="1241425" cy="2197100"/>
          </a:xfrm>
          <a:custGeom>
            <a:avLst/>
            <a:gdLst>
              <a:gd name="T0" fmla="*/ 37 w 1565"/>
              <a:gd name="T1" fmla="*/ 501 h 2768"/>
              <a:gd name="T2" fmla="*/ 57 w 1565"/>
              <a:gd name="T3" fmla="*/ 562 h 2768"/>
              <a:gd name="T4" fmla="*/ 11 w 1565"/>
              <a:gd name="T5" fmla="*/ 778 h 2768"/>
              <a:gd name="T6" fmla="*/ 40 w 1565"/>
              <a:gd name="T7" fmla="*/ 843 h 2768"/>
              <a:gd name="T8" fmla="*/ 164 w 1565"/>
              <a:gd name="T9" fmla="*/ 1126 h 2768"/>
              <a:gd name="T10" fmla="*/ 176 w 1565"/>
              <a:gd name="T11" fmla="*/ 1119 h 2768"/>
              <a:gd name="T12" fmla="*/ 182 w 1565"/>
              <a:gd name="T13" fmla="*/ 1056 h 2768"/>
              <a:gd name="T14" fmla="*/ 203 w 1565"/>
              <a:gd name="T15" fmla="*/ 1047 h 2768"/>
              <a:gd name="T16" fmla="*/ 223 w 1565"/>
              <a:gd name="T17" fmla="*/ 1064 h 2768"/>
              <a:gd name="T18" fmla="*/ 187 w 1565"/>
              <a:gd name="T19" fmla="*/ 1101 h 2768"/>
              <a:gd name="T20" fmla="*/ 202 w 1565"/>
              <a:gd name="T21" fmla="*/ 1122 h 2768"/>
              <a:gd name="T22" fmla="*/ 234 w 1565"/>
              <a:gd name="T23" fmla="*/ 1246 h 2768"/>
              <a:gd name="T24" fmla="*/ 212 w 1565"/>
              <a:gd name="T25" fmla="*/ 1238 h 2768"/>
              <a:gd name="T26" fmla="*/ 170 w 1565"/>
              <a:gd name="T27" fmla="*/ 1190 h 2768"/>
              <a:gd name="T28" fmla="*/ 182 w 1565"/>
              <a:gd name="T29" fmla="*/ 1143 h 2768"/>
              <a:gd name="T30" fmla="*/ 161 w 1565"/>
              <a:gd name="T31" fmla="*/ 1144 h 2768"/>
              <a:gd name="T32" fmla="*/ 138 w 1565"/>
              <a:gd name="T33" fmla="*/ 1196 h 2768"/>
              <a:gd name="T34" fmla="*/ 145 w 1565"/>
              <a:gd name="T35" fmla="*/ 1308 h 2768"/>
              <a:gd name="T36" fmla="*/ 171 w 1565"/>
              <a:gd name="T37" fmla="*/ 1360 h 2768"/>
              <a:gd name="T38" fmla="*/ 228 w 1565"/>
              <a:gd name="T39" fmla="*/ 1403 h 2768"/>
              <a:gd name="T40" fmla="*/ 207 w 1565"/>
              <a:gd name="T41" fmla="*/ 1458 h 2768"/>
              <a:gd name="T42" fmla="*/ 176 w 1565"/>
              <a:gd name="T43" fmla="*/ 1467 h 2768"/>
              <a:gd name="T44" fmla="*/ 171 w 1565"/>
              <a:gd name="T45" fmla="*/ 1538 h 2768"/>
              <a:gd name="T46" fmla="*/ 247 w 1565"/>
              <a:gd name="T47" fmla="*/ 1704 h 2768"/>
              <a:gd name="T48" fmla="*/ 309 w 1565"/>
              <a:gd name="T49" fmla="*/ 1807 h 2768"/>
              <a:gd name="T50" fmla="*/ 299 w 1565"/>
              <a:gd name="T51" fmla="*/ 1866 h 2768"/>
              <a:gd name="T52" fmla="*/ 335 w 1565"/>
              <a:gd name="T53" fmla="*/ 1905 h 2768"/>
              <a:gd name="T54" fmla="*/ 321 w 1565"/>
              <a:gd name="T55" fmla="*/ 1944 h 2768"/>
              <a:gd name="T56" fmla="*/ 297 w 1565"/>
              <a:gd name="T57" fmla="*/ 2040 h 2768"/>
              <a:gd name="T58" fmla="*/ 326 w 1565"/>
              <a:gd name="T59" fmla="*/ 2076 h 2768"/>
              <a:gd name="T60" fmla="*/ 517 w 1565"/>
              <a:gd name="T61" fmla="*/ 2147 h 2768"/>
              <a:gd name="T62" fmla="*/ 594 w 1565"/>
              <a:gd name="T63" fmla="*/ 2255 h 2768"/>
              <a:gd name="T64" fmla="*/ 684 w 1565"/>
              <a:gd name="T65" fmla="*/ 2291 h 2768"/>
              <a:gd name="T66" fmla="*/ 687 w 1565"/>
              <a:gd name="T67" fmla="*/ 2358 h 2768"/>
              <a:gd name="T68" fmla="*/ 745 w 1565"/>
              <a:gd name="T69" fmla="*/ 2374 h 2768"/>
              <a:gd name="T70" fmla="*/ 827 w 1565"/>
              <a:gd name="T71" fmla="*/ 2484 h 2768"/>
              <a:gd name="T72" fmla="*/ 870 w 1565"/>
              <a:gd name="T73" fmla="*/ 2581 h 2768"/>
              <a:gd name="T74" fmla="*/ 873 w 1565"/>
              <a:gd name="T75" fmla="*/ 2731 h 2768"/>
              <a:gd name="T76" fmla="*/ 1427 w 1565"/>
              <a:gd name="T77" fmla="*/ 2768 h 2768"/>
              <a:gd name="T78" fmla="*/ 1393 w 1565"/>
              <a:gd name="T79" fmla="*/ 2705 h 2768"/>
              <a:gd name="T80" fmla="*/ 1411 w 1565"/>
              <a:gd name="T81" fmla="*/ 2616 h 2768"/>
              <a:gd name="T82" fmla="*/ 1498 w 1565"/>
              <a:gd name="T83" fmla="*/ 2464 h 2768"/>
              <a:gd name="T84" fmla="*/ 1565 w 1565"/>
              <a:gd name="T85" fmla="*/ 2422 h 2768"/>
              <a:gd name="T86" fmla="*/ 1527 w 1565"/>
              <a:gd name="T87" fmla="*/ 2369 h 2768"/>
              <a:gd name="T88" fmla="*/ 1502 w 1565"/>
              <a:gd name="T89" fmla="*/ 2219 h 2768"/>
              <a:gd name="T90" fmla="*/ 760 w 1565"/>
              <a:gd name="T91" fmla="*/ 1067 h 2768"/>
              <a:gd name="T92" fmla="*/ 703 w 1565"/>
              <a:gd name="T93" fmla="*/ 951 h 2768"/>
              <a:gd name="T94" fmla="*/ 890 w 1565"/>
              <a:gd name="T95" fmla="*/ 214 h 2768"/>
              <a:gd name="T96" fmla="*/ 151 w 1565"/>
              <a:gd name="T97" fmla="*/ 0 h 2768"/>
              <a:gd name="T98" fmla="*/ 130 w 1565"/>
              <a:gd name="T99" fmla="*/ 44 h 2768"/>
              <a:gd name="T100" fmla="*/ 136 w 1565"/>
              <a:gd name="T101" fmla="*/ 142 h 2768"/>
              <a:gd name="T102" fmla="*/ 0 w 1565"/>
              <a:gd name="T103" fmla="*/ 369 h 2768"/>
              <a:gd name="T104" fmla="*/ 37 w 1565"/>
              <a:gd name="T105" fmla="*/ 501 h 27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65"/>
              <a:gd name="T160" fmla="*/ 0 h 2768"/>
              <a:gd name="T161" fmla="*/ 1565 w 1565"/>
              <a:gd name="T162" fmla="*/ 2768 h 27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65" h="2768">
                <a:moveTo>
                  <a:pt x="37" y="501"/>
                </a:moveTo>
                <a:lnTo>
                  <a:pt x="57" y="562"/>
                </a:lnTo>
                <a:lnTo>
                  <a:pt x="11" y="778"/>
                </a:lnTo>
                <a:lnTo>
                  <a:pt x="40" y="843"/>
                </a:lnTo>
                <a:lnTo>
                  <a:pt x="164" y="1126"/>
                </a:lnTo>
                <a:lnTo>
                  <a:pt x="176" y="1119"/>
                </a:lnTo>
                <a:lnTo>
                  <a:pt x="182" y="1056"/>
                </a:lnTo>
                <a:lnTo>
                  <a:pt x="203" y="1047"/>
                </a:lnTo>
                <a:lnTo>
                  <a:pt x="223" y="1064"/>
                </a:lnTo>
                <a:lnTo>
                  <a:pt x="187" y="1101"/>
                </a:lnTo>
                <a:lnTo>
                  <a:pt x="202" y="1122"/>
                </a:lnTo>
                <a:lnTo>
                  <a:pt x="234" y="1246"/>
                </a:lnTo>
                <a:lnTo>
                  <a:pt x="212" y="1238"/>
                </a:lnTo>
                <a:lnTo>
                  <a:pt x="170" y="1190"/>
                </a:lnTo>
                <a:lnTo>
                  <a:pt x="182" y="1143"/>
                </a:lnTo>
                <a:lnTo>
                  <a:pt x="161" y="1144"/>
                </a:lnTo>
                <a:lnTo>
                  <a:pt x="138" y="1196"/>
                </a:lnTo>
                <a:lnTo>
                  <a:pt x="145" y="1308"/>
                </a:lnTo>
                <a:lnTo>
                  <a:pt x="171" y="1360"/>
                </a:lnTo>
                <a:lnTo>
                  <a:pt x="228" y="1403"/>
                </a:lnTo>
                <a:lnTo>
                  <a:pt x="207" y="1458"/>
                </a:lnTo>
                <a:lnTo>
                  <a:pt x="176" y="1467"/>
                </a:lnTo>
                <a:lnTo>
                  <a:pt x="171" y="1538"/>
                </a:lnTo>
                <a:lnTo>
                  <a:pt x="247" y="1704"/>
                </a:lnTo>
                <a:lnTo>
                  <a:pt x="309" y="1807"/>
                </a:lnTo>
                <a:lnTo>
                  <a:pt x="299" y="1866"/>
                </a:lnTo>
                <a:lnTo>
                  <a:pt x="335" y="1905"/>
                </a:lnTo>
                <a:lnTo>
                  <a:pt x="321" y="1944"/>
                </a:lnTo>
                <a:lnTo>
                  <a:pt x="297" y="2040"/>
                </a:lnTo>
                <a:lnTo>
                  <a:pt x="326" y="2076"/>
                </a:lnTo>
                <a:lnTo>
                  <a:pt x="517" y="2147"/>
                </a:lnTo>
                <a:lnTo>
                  <a:pt x="594" y="2255"/>
                </a:lnTo>
                <a:lnTo>
                  <a:pt x="684" y="2291"/>
                </a:lnTo>
                <a:lnTo>
                  <a:pt x="687" y="2358"/>
                </a:lnTo>
                <a:lnTo>
                  <a:pt x="745" y="2374"/>
                </a:lnTo>
                <a:lnTo>
                  <a:pt x="827" y="2484"/>
                </a:lnTo>
                <a:lnTo>
                  <a:pt x="870" y="2581"/>
                </a:lnTo>
                <a:lnTo>
                  <a:pt x="873" y="2731"/>
                </a:lnTo>
                <a:lnTo>
                  <a:pt x="1427" y="2768"/>
                </a:lnTo>
                <a:lnTo>
                  <a:pt x="1393" y="2705"/>
                </a:lnTo>
                <a:lnTo>
                  <a:pt x="1411" y="2616"/>
                </a:lnTo>
                <a:lnTo>
                  <a:pt x="1498" y="2464"/>
                </a:lnTo>
                <a:lnTo>
                  <a:pt x="1565" y="2422"/>
                </a:lnTo>
                <a:lnTo>
                  <a:pt x="1527" y="2369"/>
                </a:lnTo>
                <a:lnTo>
                  <a:pt x="1502" y="2219"/>
                </a:lnTo>
                <a:lnTo>
                  <a:pt x="760" y="1067"/>
                </a:lnTo>
                <a:lnTo>
                  <a:pt x="703" y="951"/>
                </a:lnTo>
                <a:lnTo>
                  <a:pt x="890" y="214"/>
                </a:lnTo>
                <a:lnTo>
                  <a:pt x="151" y="0"/>
                </a:lnTo>
                <a:lnTo>
                  <a:pt x="130" y="44"/>
                </a:lnTo>
                <a:lnTo>
                  <a:pt x="136" y="142"/>
                </a:lnTo>
                <a:lnTo>
                  <a:pt x="0" y="369"/>
                </a:lnTo>
                <a:lnTo>
                  <a:pt x="37" y="501"/>
                </a:lnTo>
                <a:close/>
              </a:path>
            </a:pathLst>
          </a:custGeom>
          <a:solidFill>
            <a:srgbClr val="E0AA0F"/>
          </a:solidFill>
          <a:ln w="11113">
            <a:solidFill>
              <a:srgbClr val="000000"/>
            </a:solidFill>
            <a:prstDash val="solid"/>
            <a:round/>
            <a:headEnd/>
            <a:tailEnd/>
          </a:ln>
        </p:spPr>
        <p:txBody>
          <a:bodyPr/>
          <a:lstStyle/>
          <a:p>
            <a:endParaRPr lang="en-US">
              <a:latin typeface="Calibri" pitchFamily="34" charset="0"/>
            </a:endParaRPr>
          </a:p>
        </p:txBody>
      </p:sp>
      <p:sp>
        <p:nvSpPr>
          <p:cNvPr id="19" name="Freeform 18"/>
          <p:cNvSpPr>
            <a:spLocks/>
          </p:cNvSpPr>
          <p:nvPr/>
        </p:nvSpPr>
        <p:spPr bwMode="auto">
          <a:xfrm>
            <a:off x="2501900" y="2538412"/>
            <a:ext cx="1141412" cy="930275"/>
          </a:xfrm>
          <a:custGeom>
            <a:avLst/>
            <a:gdLst>
              <a:gd name="T0" fmla="*/ 0 w 1437"/>
              <a:gd name="T1" fmla="*/ 1023 h 1171"/>
              <a:gd name="T2" fmla="*/ 141 w 1437"/>
              <a:gd name="T3" fmla="*/ 0 h 1171"/>
              <a:gd name="T4" fmla="*/ 1065 w 1437"/>
              <a:gd name="T5" fmla="*/ 109 h 1171"/>
              <a:gd name="T6" fmla="*/ 1437 w 1437"/>
              <a:gd name="T7" fmla="*/ 140 h 1171"/>
              <a:gd name="T8" fmla="*/ 1421 w 1437"/>
              <a:gd name="T9" fmla="*/ 396 h 1171"/>
              <a:gd name="T10" fmla="*/ 1372 w 1437"/>
              <a:gd name="T11" fmla="*/ 1171 h 1171"/>
              <a:gd name="T12" fmla="*/ 1183 w 1437"/>
              <a:gd name="T13" fmla="*/ 1157 h 1171"/>
              <a:gd name="T14" fmla="*/ 594 w 1437"/>
              <a:gd name="T15" fmla="*/ 1104 h 1171"/>
              <a:gd name="T16" fmla="*/ 0 w 1437"/>
              <a:gd name="T17" fmla="*/ 1023 h 1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7"/>
              <a:gd name="T28" fmla="*/ 0 h 1171"/>
              <a:gd name="T29" fmla="*/ 1437 w 1437"/>
              <a:gd name="T30" fmla="*/ 1171 h 1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7" h="1171">
                <a:moveTo>
                  <a:pt x="0" y="1023"/>
                </a:moveTo>
                <a:lnTo>
                  <a:pt x="141" y="0"/>
                </a:lnTo>
                <a:lnTo>
                  <a:pt x="1065" y="109"/>
                </a:lnTo>
                <a:lnTo>
                  <a:pt x="1437" y="140"/>
                </a:lnTo>
                <a:lnTo>
                  <a:pt x="1421" y="396"/>
                </a:lnTo>
                <a:lnTo>
                  <a:pt x="1372" y="1171"/>
                </a:lnTo>
                <a:lnTo>
                  <a:pt x="1183" y="1157"/>
                </a:lnTo>
                <a:lnTo>
                  <a:pt x="594" y="1104"/>
                </a:lnTo>
                <a:lnTo>
                  <a:pt x="0" y="1023"/>
                </a:lnTo>
                <a:close/>
              </a:path>
            </a:pathLst>
          </a:custGeom>
          <a:solidFill>
            <a:schemeClr val="accent1"/>
          </a:solidFill>
          <a:ln w="11113">
            <a:solidFill>
              <a:srgbClr val="000000"/>
            </a:solidFill>
            <a:prstDash val="solid"/>
            <a:round/>
            <a:headEnd/>
            <a:tailEnd/>
          </a:ln>
        </p:spPr>
        <p:txBody>
          <a:bodyPr/>
          <a:lstStyle/>
          <a:p>
            <a:endParaRPr lang="en-US">
              <a:latin typeface="Calibri" pitchFamily="34" charset="0"/>
            </a:endParaRPr>
          </a:p>
        </p:txBody>
      </p:sp>
      <p:sp>
        <p:nvSpPr>
          <p:cNvPr id="20" name="Freeform 19"/>
          <p:cNvSpPr>
            <a:spLocks/>
          </p:cNvSpPr>
          <p:nvPr/>
        </p:nvSpPr>
        <p:spPr bwMode="auto">
          <a:xfrm>
            <a:off x="7794625" y="2033587"/>
            <a:ext cx="269875" cy="265113"/>
          </a:xfrm>
          <a:custGeom>
            <a:avLst/>
            <a:gdLst>
              <a:gd name="T0" fmla="*/ 0 w 338"/>
              <a:gd name="T1" fmla="*/ 68 h 332"/>
              <a:gd name="T2" fmla="*/ 28 w 338"/>
              <a:gd name="T3" fmla="*/ 241 h 332"/>
              <a:gd name="T4" fmla="*/ 28 w 338"/>
              <a:gd name="T5" fmla="*/ 332 h 332"/>
              <a:gd name="T6" fmla="*/ 54 w 338"/>
              <a:gd name="T7" fmla="*/ 323 h 332"/>
              <a:gd name="T8" fmla="*/ 69 w 338"/>
              <a:gd name="T9" fmla="*/ 297 h 332"/>
              <a:gd name="T10" fmla="*/ 119 w 338"/>
              <a:gd name="T11" fmla="*/ 279 h 332"/>
              <a:gd name="T12" fmla="*/ 141 w 338"/>
              <a:gd name="T13" fmla="*/ 232 h 332"/>
              <a:gd name="T14" fmla="*/ 155 w 338"/>
              <a:gd name="T15" fmla="*/ 241 h 332"/>
              <a:gd name="T16" fmla="*/ 192 w 338"/>
              <a:gd name="T17" fmla="*/ 227 h 332"/>
              <a:gd name="T18" fmla="*/ 243 w 338"/>
              <a:gd name="T19" fmla="*/ 214 h 332"/>
              <a:gd name="T20" fmla="*/ 246 w 338"/>
              <a:gd name="T21" fmla="*/ 198 h 332"/>
              <a:gd name="T22" fmla="*/ 261 w 338"/>
              <a:gd name="T23" fmla="*/ 207 h 332"/>
              <a:gd name="T24" fmla="*/ 277 w 338"/>
              <a:gd name="T25" fmla="*/ 192 h 332"/>
              <a:gd name="T26" fmla="*/ 303 w 338"/>
              <a:gd name="T27" fmla="*/ 187 h 332"/>
              <a:gd name="T28" fmla="*/ 338 w 338"/>
              <a:gd name="T29" fmla="*/ 168 h 332"/>
              <a:gd name="T30" fmla="*/ 306 w 338"/>
              <a:gd name="T31" fmla="*/ 0 h 332"/>
              <a:gd name="T32" fmla="*/ 0 w 338"/>
              <a:gd name="T33" fmla="*/ 68 h 3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8"/>
              <a:gd name="T52" fmla="*/ 0 h 332"/>
              <a:gd name="T53" fmla="*/ 338 w 338"/>
              <a:gd name="T54" fmla="*/ 332 h 3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8" h="332">
                <a:moveTo>
                  <a:pt x="0" y="68"/>
                </a:moveTo>
                <a:lnTo>
                  <a:pt x="28" y="241"/>
                </a:lnTo>
                <a:lnTo>
                  <a:pt x="28" y="332"/>
                </a:lnTo>
                <a:lnTo>
                  <a:pt x="54" y="323"/>
                </a:lnTo>
                <a:lnTo>
                  <a:pt x="69" y="297"/>
                </a:lnTo>
                <a:lnTo>
                  <a:pt x="119" y="279"/>
                </a:lnTo>
                <a:lnTo>
                  <a:pt x="141" y="232"/>
                </a:lnTo>
                <a:lnTo>
                  <a:pt x="155" y="241"/>
                </a:lnTo>
                <a:lnTo>
                  <a:pt x="192" y="227"/>
                </a:lnTo>
                <a:lnTo>
                  <a:pt x="243" y="214"/>
                </a:lnTo>
                <a:lnTo>
                  <a:pt x="246" y="198"/>
                </a:lnTo>
                <a:lnTo>
                  <a:pt x="261" y="207"/>
                </a:lnTo>
                <a:lnTo>
                  <a:pt x="277" y="192"/>
                </a:lnTo>
                <a:lnTo>
                  <a:pt x="303" y="187"/>
                </a:lnTo>
                <a:lnTo>
                  <a:pt x="338" y="168"/>
                </a:lnTo>
                <a:lnTo>
                  <a:pt x="306" y="0"/>
                </a:lnTo>
                <a:lnTo>
                  <a:pt x="0" y="68"/>
                </a:lnTo>
                <a:close/>
              </a:path>
            </a:pathLst>
          </a:custGeom>
          <a:solidFill>
            <a:srgbClr val="254061"/>
          </a:solid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21" name="Freeform 20"/>
          <p:cNvSpPr>
            <a:spLocks/>
          </p:cNvSpPr>
          <p:nvPr/>
        </p:nvSpPr>
        <p:spPr bwMode="auto">
          <a:xfrm>
            <a:off x="7561262" y="2600325"/>
            <a:ext cx="165100" cy="279400"/>
          </a:xfrm>
          <a:custGeom>
            <a:avLst/>
            <a:gdLst>
              <a:gd name="T0" fmla="*/ 0 w 207"/>
              <a:gd name="T1" fmla="*/ 36 h 352"/>
              <a:gd name="T2" fmla="*/ 28 w 207"/>
              <a:gd name="T3" fmla="*/ 0 h 352"/>
              <a:gd name="T4" fmla="*/ 67 w 207"/>
              <a:gd name="T5" fmla="*/ 0 h 352"/>
              <a:gd name="T6" fmla="*/ 53 w 207"/>
              <a:gd name="T7" fmla="*/ 37 h 352"/>
              <a:gd name="T8" fmla="*/ 43 w 207"/>
              <a:gd name="T9" fmla="*/ 51 h 352"/>
              <a:gd name="T10" fmla="*/ 49 w 207"/>
              <a:gd name="T11" fmla="*/ 89 h 352"/>
              <a:gd name="T12" fmla="*/ 70 w 207"/>
              <a:gd name="T13" fmla="*/ 115 h 352"/>
              <a:gd name="T14" fmla="*/ 100 w 207"/>
              <a:gd name="T15" fmla="*/ 144 h 352"/>
              <a:gd name="T16" fmla="*/ 111 w 207"/>
              <a:gd name="T17" fmla="*/ 187 h 352"/>
              <a:gd name="T18" fmla="*/ 131 w 207"/>
              <a:gd name="T19" fmla="*/ 215 h 352"/>
              <a:gd name="T20" fmla="*/ 150 w 207"/>
              <a:gd name="T21" fmla="*/ 234 h 352"/>
              <a:gd name="T22" fmla="*/ 182 w 207"/>
              <a:gd name="T23" fmla="*/ 246 h 352"/>
              <a:gd name="T24" fmla="*/ 196 w 207"/>
              <a:gd name="T25" fmla="*/ 278 h 352"/>
              <a:gd name="T26" fmla="*/ 171 w 207"/>
              <a:gd name="T27" fmla="*/ 306 h 352"/>
              <a:gd name="T28" fmla="*/ 198 w 207"/>
              <a:gd name="T29" fmla="*/ 299 h 352"/>
              <a:gd name="T30" fmla="*/ 207 w 207"/>
              <a:gd name="T31" fmla="*/ 326 h 352"/>
              <a:gd name="T32" fmla="*/ 151 w 207"/>
              <a:gd name="T33" fmla="*/ 339 h 352"/>
              <a:gd name="T34" fmla="*/ 82 w 207"/>
              <a:gd name="T35" fmla="*/ 352 h 352"/>
              <a:gd name="T36" fmla="*/ 78 w 207"/>
              <a:gd name="T37" fmla="*/ 328 h 352"/>
              <a:gd name="T38" fmla="*/ 0 w 207"/>
              <a:gd name="T39" fmla="*/ 36 h 3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7"/>
              <a:gd name="T61" fmla="*/ 0 h 352"/>
              <a:gd name="T62" fmla="*/ 207 w 207"/>
              <a:gd name="T63" fmla="*/ 352 h 3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7" h="352">
                <a:moveTo>
                  <a:pt x="0" y="36"/>
                </a:moveTo>
                <a:lnTo>
                  <a:pt x="28" y="0"/>
                </a:lnTo>
                <a:lnTo>
                  <a:pt x="67" y="0"/>
                </a:lnTo>
                <a:lnTo>
                  <a:pt x="53" y="37"/>
                </a:lnTo>
                <a:lnTo>
                  <a:pt x="43" y="51"/>
                </a:lnTo>
                <a:lnTo>
                  <a:pt x="49" y="89"/>
                </a:lnTo>
                <a:lnTo>
                  <a:pt x="70" y="115"/>
                </a:lnTo>
                <a:lnTo>
                  <a:pt x="100" y="144"/>
                </a:lnTo>
                <a:lnTo>
                  <a:pt x="111" y="187"/>
                </a:lnTo>
                <a:lnTo>
                  <a:pt x="131" y="215"/>
                </a:lnTo>
                <a:lnTo>
                  <a:pt x="150" y="234"/>
                </a:lnTo>
                <a:lnTo>
                  <a:pt x="182" y="246"/>
                </a:lnTo>
                <a:lnTo>
                  <a:pt x="196" y="278"/>
                </a:lnTo>
                <a:lnTo>
                  <a:pt x="171" y="306"/>
                </a:lnTo>
                <a:lnTo>
                  <a:pt x="198" y="299"/>
                </a:lnTo>
                <a:lnTo>
                  <a:pt x="207" y="326"/>
                </a:lnTo>
                <a:lnTo>
                  <a:pt x="151" y="339"/>
                </a:lnTo>
                <a:lnTo>
                  <a:pt x="82" y="352"/>
                </a:lnTo>
                <a:lnTo>
                  <a:pt x="78" y="328"/>
                </a:lnTo>
                <a:lnTo>
                  <a:pt x="0" y="36"/>
                </a:lnTo>
                <a:close/>
              </a:path>
            </a:pathLst>
          </a:custGeom>
          <a:solidFill>
            <a:srgbClr val="254061"/>
          </a:solidFill>
          <a:ln w="11113">
            <a:solidFill>
              <a:srgbClr val="000000"/>
            </a:solidFill>
            <a:prstDash val="solid"/>
            <a:round/>
            <a:headEnd/>
            <a:tailEnd/>
          </a:ln>
        </p:spPr>
        <p:txBody>
          <a:bodyPr/>
          <a:lstStyle/>
          <a:p>
            <a:endParaRPr lang="en-US">
              <a:latin typeface="Calibri" pitchFamily="34" charset="0"/>
            </a:endParaRPr>
          </a:p>
        </p:txBody>
      </p:sp>
      <p:sp>
        <p:nvSpPr>
          <p:cNvPr id="22" name="Freeform 21"/>
          <p:cNvSpPr>
            <a:spLocks/>
          </p:cNvSpPr>
          <p:nvPr/>
        </p:nvSpPr>
        <p:spPr bwMode="auto">
          <a:xfrm>
            <a:off x="7396162" y="2817812"/>
            <a:ext cx="23813" cy="34925"/>
          </a:xfrm>
          <a:custGeom>
            <a:avLst/>
            <a:gdLst>
              <a:gd name="T0" fmla="*/ 0 w 31"/>
              <a:gd name="T1" fmla="*/ 13 h 45"/>
              <a:gd name="T2" fmla="*/ 20 w 31"/>
              <a:gd name="T3" fmla="*/ 0 h 45"/>
              <a:gd name="T4" fmla="*/ 31 w 31"/>
              <a:gd name="T5" fmla="*/ 25 h 45"/>
              <a:gd name="T6" fmla="*/ 21 w 31"/>
              <a:gd name="T7" fmla="*/ 45 h 45"/>
              <a:gd name="T8" fmla="*/ 0 w 31"/>
              <a:gd name="T9" fmla="*/ 13 h 45"/>
              <a:gd name="T10" fmla="*/ 0 60000 65536"/>
              <a:gd name="T11" fmla="*/ 0 60000 65536"/>
              <a:gd name="T12" fmla="*/ 0 60000 65536"/>
              <a:gd name="T13" fmla="*/ 0 60000 65536"/>
              <a:gd name="T14" fmla="*/ 0 60000 65536"/>
              <a:gd name="T15" fmla="*/ 0 w 31"/>
              <a:gd name="T16" fmla="*/ 0 h 45"/>
              <a:gd name="T17" fmla="*/ 31 w 31"/>
              <a:gd name="T18" fmla="*/ 45 h 45"/>
            </a:gdLst>
            <a:ahLst/>
            <a:cxnLst>
              <a:cxn ang="T10">
                <a:pos x="T0" y="T1"/>
              </a:cxn>
              <a:cxn ang="T11">
                <a:pos x="T2" y="T3"/>
              </a:cxn>
              <a:cxn ang="T12">
                <a:pos x="T4" y="T5"/>
              </a:cxn>
              <a:cxn ang="T13">
                <a:pos x="T6" y="T7"/>
              </a:cxn>
              <a:cxn ang="T14">
                <a:pos x="T8" y="T9"/>
              </a:cxn>
            </a:cxnLst>
            <a:rect l="T15" t="T16" r="T17" b="T18"/>
            <a:pathLst>
              <a:path w="31" h="45">
                <a:moveTo>
                  <a:pt x="0" y="13"/>
                </a:moveTo>
                <a:lnTo>
                  <a:pt x="20" y="0"/>
                </a:lnTo>
                <a:lnTo>
                  <a:pt x="31" y="25"/>
                </a:lnTo>
                <a:lnTo>
                  <a:pt x="21" y="45"/>
                </a:lnTo>
                <a:lnTo>
                  <a:pt x="0" y="13"/>
                </a:lnTo>
                <a:close/>
              </a:path>
            </a:pathLst>
          </a:custGeom>
          <a:solidFill>
            <a:srgbClr val="0070C0"/>
          </a:solidFill>
          <a:ln w="11113">
            <a:solidFill>
              <a:srgbClr val="000000"/>
            </a:solidFill>
            <a:prstDash val="solid"/>
            <a:round/>
            <a:headEnd/>
            <a:tailEnd/>
          </a:ln>
        </p:spPr>
        <p:txBody>
          <a:bodyPr/>
          <a:lstStyle/>
          <a:p>
            <a:endParaRPr lang="en-US">
              <a:latin typeface="Calibri" pitchFamily="34" charset="0"/>
            </a:endParaRPr>
          </a:p>
        </p:txBody>
      </p:sp>
      <p:grpSp>
        <p:nvGrpSpPr>
          <p:cNvPr id="23" name="Group 22"/>
          <p:cNvGrpSpPr/>
          <p:nvPr/>
        </p:nvGrpSpPr>
        <p:grpSpPr>
          <a:xfrm>
            <a:off x="5943600" y="4598987"/>
            <a:ext cx="1420812" cy="1246188"/>
            <a:chOff x="6046788" y="4696768"/>
            <a:chExt cx="1420812" cy="1246188"/>
          </a:xfrm>
          <a:solidFill>
            <a:srgbClr val="4F81BD"/>
          </a:solidFill>
        </p:grpSpPr>
        <p:sp>
          <p:nvSpPr>
            <p:cNvPr id="24" name="Freeform 23"/>
            <p:cNvSpPr>
              <a:spLocks/>
            </p:cNvSpPr>
            <p:nvPr/>
          </p:nvSpPr>
          <p:spPr bwMode="auto">
            <a:xfrm>
              <a:off x="6046788" y="4696768"/>
              <a:ext cx="1420812" cy="1112838"/>
            </a:xfrm>
            <a:custGeom>
              <a:avLst/>
              <a:gdLst>
                <a:gd name="T0" fmla="*/ 0 w 1789"/>
                <a:gd name="T1" fmla="*/ 131 h 1401"/>
                <a:gd name="T2" fmla="*/ 43 w 1789"/>
                <a:gd name="T3" fmla="*/ 212 h 1401"/>
                <a:gd name="T4" fmla="*/ 38 w 1789"/>
                <a:gd name="T5" fmla="*/ 269 h 1401"/>
                <a:gd name="T6" fmla="*/ 102 w 1789"/>
                <a:gd name="T7" fmla="*/ 227 h 1401"/>
                <a:gd name="T8" fmla="*/ 118 w 1789"/>
                <a:gd name="T9" fmla="*/ 216 h 1401"/>
                <a:gd name="T10" fmla="*/ 147 w 1789"/>
                <a:gd name="T11" fmla="*/ 211 h 1401"/>
                <a:gd name="T12" fmla="*/ 223 w 1789"/>
                <a:gd name="T13" fmla="*/ 218 h 1401"/>
                <a:gd name="T14" fmla="*/ 263 w 1789"/>
                <a:gd name="T15" fmla="*/ 203 h 1401"/>
                <a:gd name="T16" fmla="*/ 327 w 1789"/>
                <a:gd name="T17" fmla="*/ 207 h 1401"/>
                <a:gd name="T18" fmla="*/ 273 w 1789"/>
                <a:gd name="T19" fmla="*/ 224 h 1401"/>
                <a:gd name="T20" fmla="*/ 417 w 1789"/>
                <a:gd name="T21" fmla="*/ 275 h 1401"/>
                <a:gd name="T22" fmla="*/ 426 w 1789"/>
                <a:gd name="T23" fmla="*/ 264 h 1401"/>
                <a:gd name="T24" fmla="*/ 433 w 1789"/>
                <a:gd name="T25" fmla="*/ 279 h 1401"/>
                <a:gd name="T26" fmla="*/ 517 w 1789"/>
                <a:gd name="T27" fmla="*/ 342 h 1401"/>
                <a:gd name="T28" fmla="*/ 490 w 1789"/>
                <a:gd name="T29" fmla="*/ 335 h 1401"/>
                <a:gd name="T30" fmla="*/ 554 w 1789"/>
                <a:gd name="T31" fmla="*/ 365 h 1401"/>
                <a:gd name="T32" fmla="*/ 605 w 1789"/>
                <a:gd name="T33" fmla="*/ 340 h 1401"/>
                <a:gd name="T34" fmla="*/ 678 w 1789"/>
                <a:gd name="T35" fmla="*/ 304 h 1401"/>
                <a:gd name="T36" fmla="*/ 705 w 1789"/>
                <a:gd name="T37" fmla="*/ 285 h 1401"/>
                <a:gd name="T38" fmla="*/ 797 w 1789"/>
                <a:gd name="T39" fmla="*/ 244 h 1401"/>
                <a:gd name="T40" fmla="*/ 903 w 1789"/>
                <a:gd name="T41" fmla="*/ 326 h 1401"/>
                <a:gd name="T42" fmla="*/ 942 w 1789"/>
                <a:gd name="T43" fmla="*/ 373 h 1401"/>
                <a:gd name="T44" fmla="*/ 1001 w 1789"/>
                <a:gd name="T45" fmla="*/ 420 h 1401"/>
                <a:gd name="T46" fmla="*/ 1080 w 1789"/>
                <a:gd name="T47" fmla="*/ 446 h 1401"/>
                <a:gd name="T48" fmla="*/ 1131 w 1789"/>
                <a:gd name="T49" fmla="*/ 559 h 1401"/>
                <a:gd name="T50" fmla="*/ 1118 w 1789"/>
                <a:gd name="T51" fmla="*/ 783 h 1401"/>
                <a:gd name="T52" fmla="*/ 1162 w 1789"/>
                <a:gd name="T53" fmla="*/ 769 h 1401"/>
                <a:gd name="T54" fmla="*/ 1141 w 1789"/>
                <a:gd name="T55" fmla="*/ 727 h 1401"/>
                <a:gd name="T56" fmla="*/ 1178 w 1789"/>
                <a:gd name="T57" fmla="*/ 743 h 1401"/>
                <a:gd name="T58" fmla="*/ 1199 w 1789"/>
                <a:gd name="T59" fmla="*/ 741 h 1401"/>
                <a:gd name="T60" fmla="*/ 1164 w 1789"/>
                <a:gd name="T61" fmla="*/ 856 h 1401"/>
                <a:gd name="T62" fmla="*/ 1193 w 1789"/>
                <a:gd name="T63" fmla="*/ 888 h 1401"/>
                <a:gd name="T64" fmla="*/ 1255 w 1789"/>
                <a:gd name="T65" fmla="*/ 994 h 1401"/>
                <a:gd name="T66" fmla="*/ 1300 w 1789"/>
                <a:gd name="T67" fmla="*/ 1018 h 1401"/>
                <a:gd name="T68" fmla="*/ 1295 w 1789"/>
                <a:gd name="T69" fmla="*/ 985 h 1401"/>
                <a:gd name="T70" fmla="*/ 1307 w 1789"/>
                <a:gd name="T71" fmla="*/ 994 h 1401"/>
                <a:gd name="T72" fmla="*/ 1332 w 1789"/>
                <a:gd name="T73" fmla="*/ 1080 h 1401"/>
                <a:gd name="T74" fmla="*/ 1386 w 1789"/>
                <a:gd name="T75" fmla="*/ 1133 h 1401"/>
                <a:gd name="T76" fmla="*/ 1468 w 1789"/>
                <a:gd name="T77" fmla="*/ 1226 h 1401"/>
                <a:gd name="T78" fmla="*/ 1575 w 1789"/>
                <a:gd name="T79" fmla="*/ 1342 h 1401"/>
                <a:gd name="T80" fmla="*/ 1632 w 1789"/>
                <a:gd name="T81" fmla="*/ 1368 h 1401"/>
                <a:gd name="T82" fmla="*/ 1575 w 1789"/>
                <a:gd name="T83" fmla="*/ 1362 h 1401"/>
                <a:gd name="T84" fmla="*/ 1642 w 1789"/>
                <a:gd name="T85" fmla="*/ 1387 h 1401"/>
                <a:gd name="T86" fmla="*/ 1706 w 1789"/>
                <a:gd name="T87" fmla="*/ 1362 h 1401"/>
                <a:gd name="T88" fmla="*/ 1762 w 1789"/>
                <a:gd name="T89" fmla="*/ 1317 h 1401"/>
                <a:gd name="T90" fmla="*/ 1772 w 1789"/>
                <a:gd name="T91" fmla="*/ 1197 h 1401"/>
                <a:gd name="T92" fmla="*/ 1772 w 1789"/>
                <a:gd name="T93" fmla="*/ 980 h 1401"/>
                <a:gd name="T94" fmla="*/ 1561 w 1789"/>
                <a:gd name="T95" fmla="*/ 588 h 1401"/>
                <a:gd name="T96" fmla="*/ 1535 w 1789"/>
                <a:gd name="T97" fmla="*/ 482 h 1401"/>
                <a:gd name="T98" fmla="*/ 1322 w 1789"/>
                <a:gd name="T99" fmla="*/ 58 h 1401"/>
                <a:gd name="T100" fmla="*/ 1293 w 1789"/>
                <a:gd name="T101" fmla="*/ 15 h 1401"/>
                <a:gd name="T102" fmla="*/ 1188 w 1789"/>
                <a:gd name="T103" fmla="*/ 26 h 1401"/>
                <a:gd name="T104" fmla="*/ 1164 w 1789"/>
                <a:gd name="T105" fmla="*/ 118 h 1401"/>
                <a:gd name="T106" fmla="*/ 591 w 1789"/>
                <a:gd name="T107" fmla="*/ 109 h 1401"/>
                <a:gd name="T108" fmla="*/ 4 w 1789"/>
                <a:gd name="T109" fmla="*/ 93 h 14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89"/>
                <a:gd name="T166" fmla="*/ 0 h 1401"/>
                <a:gd name="T167" fmla="*/ 1789 w 1789"/>
                <a:gd name="T168" fmla="*/ 1401 h 140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89" h="1401">
                  <a:moveTo>
                    <a:pt x="4" y="93"/>
                  </a:moveTo>
                  <a:lnTo>
                    <a:pt x="0" y="131"/>
                  </a:lnTo>
                  <a:lnTo>
                    <a:pt x="52" y="182"/>
                  </a:lnTo>
                  <a:lnTo>
                    <a:pt x="43" y="212"/>
                  </a:lnTo>
                  <a:lnTo>
                    <a:pt x="59" y="233"/>
                  </a:lnTo>
                  <a:lnTo>
                    <a:pt x="38" y="269"/>
                  </a:lnTo>
                  <a:lnTo>
                    <a:pt x="77" y="250"/>
                  </a:lnTo>
                  <a:lnTo>
                    <a:pt x="102" y="227"/>
                  </a:lnTo>
                  <a:lnTo>
                    <a:pt x="98" y="197"/>
                  </a:lnTo>
                  <a:lnTo>
                    <a:pt x="118" y="216"/>
                  </a:lnTo>
                  <a:lnTo>
                    <a:pt x="133" y="192"/>
                  </a:lnTo>
                  <a:lnTo>
                    <a:pt x="147" y="211"/>
                  </a:lnTo>
                  <a:lnTo>
                    <a:pt x="106" y="245"/>
                  </a:lnTo>
                  <a:lnTo>
                    <a:pt x="223" y="218"/>
                  </a:lnTo>
                  <a:lnTo>
                    <a:pt x="248" y="195"/>
                  </a:lnTo>
                  <a:lnTo>
                    <a:pt x="263" y="203"/>
                  </a:lnTo>
                  <a:lnTo>
                    <a:pt x="306" y="193"/>
                  </a:lnTo>
                  <a:lnTo>
                    <a:pt x="327" y="207"/>
                  </a:lnTo>
                  <a:lnTo>
                    <a:pt x="249" y="216"/>
                  </a:lnTo>
                  <a:lnTo>
                    <a:pt x="273" y="224"/>
                  </a:lnTo>
                  <a:lnTo>
                    <a:pt x="362" y="245"/>
                  </a:lnTo>
                  <a:lnTo>
                    <a:pt x="417" y="275"/>
                  </a:lnTo>
                  <a:lnTo>
                    <a:pt x="403" y="231"/>
                  </a:lnTo>
                  <a:lnTo>
                    <a:pt x="426" y="264"/>
                  </a:lnTo>
                  <a:lnTo>
                    <a:pt x="465" y="270"/>
                  </a:lnTo>
                  <a:lnTo>
                    <a:pt x="433" y="279"/>
                  </a:lnTo>
                  <a:lnTo>
                    <a:pt x="495" y="314"/>
                  </a:lnTo>
                  <a:lnTo>
                    <a:pt x="517" y="342"/>
                  </a:lnTo>
                  <a:lnTo>
                    <a:pt x="516" y="373"/>
                  </a:lnTo>
                  <a:lnTo>
                    <a:pt x="490" y="335"/>
                  </a:lnTo>
                  <a:lnTo>
                    <a:pt x="506" y="382"/>
                  </a:lnTo>
                  <a:lnTo>
                    <a:pt x="554" y="365"/>
                  </a:lnTo>
                  <a:lnTo>
                    <a:pt x="586" y="363"/>
                  </a:lnTo>
                  <a:lnTo>
                    <a:pt x="605" y="340"/>
                  </a:lnTo>
                  <a:lnTo>
                    <a:pt x="614" y="353"/>
                  </a:lnTo>
                  <a:lnTo>
                    <a:pt x="678" y="304"/>
                  </a:lnTo>
                  <a:lnTo>
                    <a:pt x="720" y="301"/>
                  </a:lnTo>
                  <a:lnTo>
                    <a:pt x="705" y="285"/>
                  </a:lnTo>
                  <a:lnTo>
                    <a:pt x="734" y="245"/>
                  </a:lnTo>
                  <a:lnTo>
                    <a:pt x="797" y="244"/>
                  </a:lnTo>
                  <a:lnTo>
                    <a:pt x="863" y="276"/>
                  </a:lnTo>
                  <a:lnTo>
                    <a:pt x="903" y="326"/>
                  </a:lnTo>
                  <a:lnTo>
                    <a:pt x="934" y="336"/>
                  </a:lnTo>
                  <a:lnTo>
                    <a:pt x="942" y="373"/>
                  </a:lnTo>
                  <a:lnTo>
                    <a:pt x="983" y="394"/>
                  </a:lnTo>
                  <a:lnTo>
                    <a:pt x="1001" y="420"/>
                  </a:lnTo>
                  <a:lnTo>
                    <a:pt x="1020" y="444"/>
                  </a:lnTo>
                  <a:lnTo>
                    <a:pt x="1080" y="446"/>
                  </a:lnTo>
                  <a:lnTo>
                    <a:pt x="1100" y="485"/>
                  </a:lnTo>
                  <a:lnTo>
                    <a:pt x="1131" y="559"/>
                  </a:lnTo>
                  <a:lnTo>
                    <a:pt x="1115" y="698"/>
                  </a:lnTo>
                  <a:lnTo>
                    <a:pt x="1118" y="783"/>
                  </a:lnTo>
                  <a:lnTo>
                    <a:pt x="1154" y="809"/>
                  </a:lnTo>
                  <a:lnTo>
                    <a:pt x="1162" y="769"/>
                  </a:lnTo>
                  <a:lnTo>
                    <a:pt x="1137" y="755"/>
                  </a:lnTo>
                  <a:lnTo>
                    <a:pt x="1141" y="727"/>
                  </a:lnTo>
                  <a:lnTo>
                    <a:pt x="1151" y="734"/>
                  </a:lnTo>
                  <a:lnTo>
                    <a:pt x="1178" y="743"/>
                  </a:lnTo>
                  <a:lnTo>
                    <a:pt x="1183" y="770"/>
                  </a:lnTo>
                  <a:lnTo>
                    <a:pt x="1199" y="741"/>
                  </a:lnTo>
                  <a:lnTo>
                    <a:pt x="1214" y="768"/>
                  </a:lnTo>
                  <a:lnTo>
                    <a:pt x="1164" y="856"/>
                  </a:lnTo>
                  <a:lnTo>
                    <a:pt x="1163" y="871"/>
                  </a:lnTo>
                  <a:lnTo>
                    <a:pt x="1193" y="888"/>
                  </a:lnTo>
                  <a:lnTo>
                    <a:pt x="1219" y="959"/>
                  </a:lnTo>
                  <a:lnTo>
                    <a:pt x="1255" y="994"/>
                  </a:lnTo>
                  <a:lnTo>
                    <a:pt x="1272" y="1018"/>
                  </a:lnTo>
                  <a:lnTo>
                    <a:pt x="1300" y="1018"/>
                  </a:lnTo>
                  <a:lnTo>
                    <a:pt x="1271" y="978"/>
                  </a:lnTo>
                  <a:lnTo>
                    <a:pt x="1295" y="985"/>
                  </a:lnTo>
                  <a:lnTo>
                    <a:pt x="1322" y="976"/>
                  </a:lnTo>
                  <a:lnTo>
                    <a:pt x="1307" y="994"/>
                  </a:lnTo>
                  <a:lnTo>
                    <a:pt x="1319" y="1031"/>
                  </a:lnTo>
                  <a:lnTo>
                    <a:pt x="1332" y="1080"/>
                  </a:lnTo>
                  <a:lnTo>
                    <a:pt x="1375" y="1103"/>
                  </a:lnTo>
                  <a:lnTo>
                    <a:pt x="1386" y="1133"/>
                  </a:lnTo>
                  <a:lnTo>
                    <a:pt x="1422" y="1226"/>
                  </a:lnTo>
                  <a:lnTo>
                    <a:pt x="1468" y="1226"/>
                  </a:lnTo>
                  <a:lnTo>
                    <a:pt x="1510" y="1249"/>
                  </a:lnTo>
                  <a:lnTo>
                    <a:pt x="1575" y="1342"/>
                  </a:lnTo>
                  <a:lnTo>
                    <a:pt x="1629" y="1351"/>
                  </a:lnTo>
                  <a:lnTo>
                    <a:pt x="1632" y="1368"/>
                  </a:lnTo>
                  <a:lnTo>
                    <a:pt x="1618" y="1378"/>
                  </a:lnTo>
                  <a:lnTo>
                    <a:pt x="1575" y="1362"/>
                  </a:lnTo>
                  <a:lnTo>
                    <a:pt x="1590" y="1401"/>
                  </a:lnTo>
                  <a:lnTo>
                    <a:pt x="1642" y="1387"/>
                  </a:lnTo>
                  <a:lnTo>
                    <a:pt x="1683" y="1384"/>
                  </a:lnTo>
                  <a:lnTo>
                    <a:pt x="1706" y="1362"/>
                  </a:lnTo>
                  <a:lnTo>
                    <a:pt x="1741" y="1361"/>
                  </a:lnTo>
                  <a:lnTo>
                    <a:pt x="1762" y="1317"/>
                  </a:lnTo>
                  <a:lnTo>
                    <a:pt x="1753" y="1260"/>
                  </a:lnTo>
                  <a:lnTo>
                    <a:pt x="1772" y="1197"/>
                  </a:lnTo>
                  <a:lnTo>
                    <a:pt x="1789" y="1206"/>
                  </a:lnTo>
                  <a:lnTo>
                    <a:pt x="1772" y="980"/>
                  </a:lnTo>
                  <a:lnTo>
                    <a:pt x="1753" y="913"/>
                  </a:lnTo>
                  <a:lnTo>
                    <a:pt x="1561" y="588"/>
                  </a:lnTo>
                  <a:lnTo>
                    <a:pt x="1515" y="482"/>
                  </a:lnTo>
                  <a:lnTo>
                    <a:pt x="1535" y="482"/>
                  </a:lnTo>
                  <a:lnTo>
                    <a:pt x="1409" y="275"/>
                  </a:lnTo>
                  <a:lnTo>
                    <a:pt x="1322" y="58"/>
                  </a:lnTo>
                  <a:lnTo>
                    <a:pt x="1316" y="22"/>
                  </a:lnTo>
                  <a:lnTo>
                    <a:pt x="1293" y="15"/>
                  </a:lnTo>
                  <a:lnTo>
                    <a:pt x="1210" y="0"/>
                  </a:lnTo>
                  <a:lnTo>
                    <a:pt x="1188" y="26"/>
                  </a:lnTo>
                  <a:lnTo>
                    <a:pt x="1200" y="121"/>
                  </a:lnTo>
                  <a:lnTo>
                    <a:pt x="1164" y="118"/>
                  </a:lnTo>
                  <a:lnTo>
                    <a:pt x="1159" y="75"/>
                  </a:lnTo>
                  <a:lnTo>
                    <a:pt x="591" y="109"/>
                  </a:lnTo>
                  <a:lnTo>
                    <a:pt x="553" y="41"/>
                  </a:lnTo>
                  <a:lnTo>
                    <a:pt x="4" y="93"/>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25" name="Freeform 24"/>
            <p:cNvSpPr>
              <a:spLocks/>
            </p:cNvSpPr>
            <p:nvPr/>
          </p:nvSpPr>
          <p:spPr bwMode="auto">
            <a:xfrm>
              <a:off x="7221538" y="5892156"/>
              <a:ext cx="71437" cy="50800"/>
            </a:xfrm>
            <a:custGeom>
              <a:avLst/>
              <a:gdLst>
                <a:gd name="T0" fmla="*/ 0 w 91"/>
                <a:gd name="T1" fmla="*/ 64 h 64"/>
                <a:gd name="T2" fmla="*/ 5 w 91"/>
                <a:gd name="T3" fmla="*/ 28 h 64"/>
                <a:gd name="T4" fmla="*/ 36 w 91"/>
                <a:gd name="T5" fmla="*/ 26 h 64"/>
                <a:gd name="T6" fmla="*/ 40 w 91"/>
                <a:gd name="T7" fmla="*/ 0 h 64"/>
                <a:gd name="T8" fmla="*/ 91 w 91"/>
                <a:gd name="T9" fmla="*/ 27 h 64"/>
                <a:gd name="T10" fmla="*/ 41 w 91"/>
                <a:gd name="T11" fmla="*/ 43 h 64"/>
                <a:gd name="T12" fmla="*/ 18 w 91"/>
                <a:gd name="T13" fmla="*/ 37 h 64"/>
                <a:gd name="T14" fmla="*/ 25 w 91"/>
                <a:gd name="T15" fmla="*/ 53 h 64"/>
                <a:gd name="T16" fmla="*/ 0 w 91"/>
                <a:gd name="T17" fmla="*/ 6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4"/>
                <a:gd name="T29" fmla="*/ 91 w 9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4">
                  <a:moveTo>
                    <a:pt x="0" y="64"/>
                  </a:moveTo>
                  <a:lnTo>
                    <a:pt x="5" y="28"/>
                  </a:lnTo>
                  <a:lnTo>
                    <a:pt x="36" y="26"/>
                  </a:lnTo>
                  <a:lnTo>
                    <a:pt x="40" y="0"/>
                  </a:lnTo>
                  <a:lnTo>
                    <a:pt x="91" y="27"/>
                  </a:lnTo>
                  <a:lnTo>
                    <a:pt x="41" y="43"/>
                  </a:lnTo>
                  <a:lnTo>
                    <a:pt x="18" y="37"/>
                  </a:lnTo>
                  <a:lnTo>
                    <a:pt x="25" y="53"/>
                  </a:lnTo>
                  <a:lnTo>
                    <a:pt x="0" y="64"/>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26" name="Freeform 25"/>
            <p:cNvSpPr>
              <a:spLocks/>
            </p:cNvSpPr>
            <p:nvPr/>
          </p:nvSpPr>
          <p:spPr bwMode="auto">
            <a:xfrm>
              <a:off x="7323138" y="5861993"/>
              <a:ext cx="57150" cy="39688"/>
            </a:xfrm>
            <a:custGeom>
              <a:avLst/>
              <a:gdLst>
                <a:gd name="T0" fmla="*/ 0 w 72"/>
                <a:gd name="T1" fmla="*/ 46 h 48"/>
                <a:gd name="T2" fmla="*/ 11 w 72"/>
                <a:gd name="T3" fmla="*/ 48 h 48"/>
                <a:gd name="T4" fmla="*/ 72 w 72"/>
                <a:gd name="T5" fmla="*/ 0 h 48"/>
                <a:gd name="T6" fmla="*/ 17 w 72"/>
                <a:gd name="T7" fmla="*/ 32 h 48"/>
                <a:gd name="T8" fmla="*/ 0 w 72"/>
                <a:gd name="T9" fmla="*/ 46 h 48"/>
                <a:gd name="T10" fmla="*/ 0 60000 65536"/>
                <a:gd name="T11" fmla="*/ 0 60000 65536"/>
                <a:gd name="T12" fmla="*/ 0 60000 65536"/>
                <a:gd name="T13" fmla="*/ 0 60000 65536"/>
                <a:gd name="T14" fmla="*/ 0 60000 65536"/>
                <a:gd name="T15" fmla="*/ 0 w 72"/>
                <a:gd name="T16" fmla="*/ 0 h 48"/>
                <a:gd name="T17" fmla="*/ 72 w 72"/>
                <a:gd name="T18" fmla="*/ 48 h 48"/>
              </a:gdLst>
              <a:ahLst/>
              <a:cxnLst>
                <a:cxn ang="T10">
                  <a:pos x="T0" y="T1"/>
                </a:cxn>
                <a:cxn ang="T11">
                  <a:pos x="T2" y="T3"/>
                </a:cxn>
                <a:cxn ang="T12">
                  <a:pos x="T4" y="T5"/>
                </a:cxn>
                <a:cxn ang="T13">
                  <a:pos x="T6" y="T7"/>
                </a:cxn>
                <a:cxn ang="T14">
                  <a:pos x="T8" y="T9"/>
                </a:cxn>
              </a:cxnLst>
              <a:rect l="T15" t="T16" r="T17" b="T18"/>
              <a:pathLst>
                <a:path w="72" h="48">
                  <a:moveTo>
                    <a:pt x="0" y="46"/>
                  </a:moveTo>
                  <a:lnTo>
                    <a:pt x="11" y="48"/>
                  </a:lnTo>
                  <a:lnTo>
                    <a:pt x="72" y="0"/>
                  </a:lnTo>
                  <a:lnTo>
                    <a:pt x="17" y="32"/>
                  </a:lnTo>
                  <a:lnTo>
                    <a:pt x="0" y="46"/>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27" name="Freeform 26"/>
            <p:cNvSpPr>
              <a:spLocks/>
            </p:cNvSpPr>
            <p:nvPr/>
          </p:nvSpPr>
          <p:spPr bwMode="auto">
            <a:xfrm>
              <a:off x="7419975" y="5747693"/>
              <a:ext cx="39688" cy="74613"/>
            </a:xfrm>
            <a:custGeom>
              <a:avLst/>
              <a:gdLst>
                <a:gd name="T0" fmla="*/ 0 w 49"/>
                <a:gd name="T1" fmla="*/ 94 h 94"/>
                <a:gd name="T2" fmla="*/ 26 w 49"/>
                <a:gd name="T3" fmla="*/ 64 h 94"/>
                <a:gd name="T4" fmla="*/ 49 w 49"/>
                <a:gd name="T5" fmla="*/ 0 h 94"/>
                <a:gd name="T6" fmla="*/ 33 w 49"/>
                <a:gd name="T7" fmla="*/ 28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28"/>
                  </a:lnTo>
                  <a:lnTo>
                    <a:pt x="0" y="94"/>
                  </a:lnTo>
                  <a:close/>
                </a:path>
              </a:pathLst>
            </a:custGeom>
            <a:grpFill/>
            <a:ln w="11113">
              <a:solidFill>
                <a:srgbClr val="000000"/>
              </a:solidFill>
              <a:prstDash val="solid"/>
              <a:round/>
              <a:headEnd/>
              <a:tailEnd/>
            </a:ln>
          </p:spPr>
          <p:txBody>
            <a:bodyPr/>
            <a:lstStyle/>
            <a:p>
              <a:endParaRPr lang="en-US">
                <a:latin typeface="Calibri" pitchFamily="34" charset="0"/>
              </a:endParaRPr>
            </a:p>
          </p:txBody>
        </p:sp>
      </p:grpSp>
      <p:sp>
        <p:nvSpPr>
          <p:cNvPr id="28" name="Freeform 27"/>
          <p:cNvSpPr>
            <a:spLocks/>
          </p:cNvSpPr>
          <p:nvPr/>
        </p:nvSpPr>
        <p:spPr bwMode="auto">
          <a:xfrm>
            <a:off x="6200775" y="3784600"/>
            <a:ext cx="847725" cy="911225"/>
          </a:xfrm>
          <a:custGeom>
            <a:avLst/>
            <a:gdLst>
              <a:gd name="T0" fmla="*/ 0 w 1070"/>
              <a:gd name="T1" fmla="*/ 64 h 1149"/>
              <a:gd name="T2" fmla="*/ 141 w 1070"/>
              <a:gd name="T3" fmla="*/ 596 h 1149"/>
              <a:gd name="T4" fmla="*/ 194 w 1070"/>
              <a:gd name="T5" fmla="*/ 685 h 1149"/>
              <a:gd name="T6" fmla="*/ 214 w 1070"/>
              <a:gd name="T7" fmla="*/ 751 h 1149"/>
              <a:gd name="T8" fmla="*/ 190 w 1070"/>
              <a:gd name="T9" fmla="*/ 798 h 1149"/>
              <a:gd name="T10" fmla="*/ 183 w 1070"/>
              <a:gd name="T11" fmla="*/ 869 h 1149"/>
              <a:gd name="T12" fmla="*/ 230 w 1070"/>
              <a:gd name="T13" fmla="*/ 1069 h 1149"/>
              <a:gd name="T14" fmla="*/ 268 w 1070"/>
              <a:gd name="T15" fmla="*/ 1137 h 1149"/>
              <a:gd name="T16" fmla="*/ 836 w 1070"/>
              <a:gd name="T17" fmla="*/ 1103 h 1149"/>
              <a:gd name="T18" fmla="*/ 841 w 1070"/>
              <a:gd name="T19" fmla="*/ 1146 h 1149"/>
              <a:gd name="T20" fmla="*/ 877 w 1070"/>
              <a:gd name="T21" fmla="*/ 1149 h 1149"/>
              <a:gd name="T22" fmla="*/ 865 w 1070"/>
              <a:gd name="T23" fmla="*/ 1054 h 1149"/>
              <a:gd name="T24" fmla="*/ 887 w 1070"/>
              <a:gd name="T25" fmla="*/ 1028 h 1149"/>
              <a:gd name="T26" fmla="*/ 970 w 1070"/>
              <a:gd name="T27" fmla="*/ 1043 h 1149"/>
              <a:gd name="T28" fmla="*/ 983 w 1070"/>
              <a:gd name="T29" fmla="*/ 977 h 1149"/>
              <a:gd name="T30" fmla="*/ 970 w 1070"/>
              <a:gd name="T31" fmla="*/ 972 h 1149"/>
              <a:gd name="T32" fmla="*/ 990 w 1070"/>
              <a:gd name="T33" fmla="*/ 955 h 1149"/>
              <a:gd name="T34" fmla="*/ 958 w 1070"/>
              <a:gd name="T35" fmla="*/ 937 h 1149"/>
              <a:gd name="T36" fmla="*/ 975 w 1070"/>
              <a:gd name="T37" fmla="*/ 916 h 1149"/>
              <a:gd name="T38" fmla="*/ 973 w 1070"/>
              <a:gd name="T39" fmla="*/ 884 h 1149"/>
              <a:gd name="T40" fmla="*/ 1009 w 1070"/>
              <a:gd name="T41" fmla="*/ 860 h 1149"/>
              <a:gd name="T42" fmla="*/ 996 w 1070"/>
              <a:gd name="T43" fmla="*/ 826 h 1149"/>
              <a:gd name="T44" fmla="*/ 1015 w 1070"/>
              <a:gd name="T45" fmla="*/ 813 h 1149"/>
              <a:gd name="T46" fmla="*/ 1024 w 1070"/>
              <a:gd name="T47" fmla="*/ 783 h 1149"/>
              <a:gd name="T48" fmla="*/ 1008 w 1070"/>
              <a:gd name="T49" fmla="*/ 773 h 1149"/>
              <a:gd name="T50" fmla="*/ 1036 w 1070"/>
              <a:gd name="T51" fmla="*/ 750 h 1149"/>
              <a:gd name="T52" fmla="*/ 1024 w 1070"/>
              <a:gd name="T53" fmla="*/ 730 h 1149"/>
              <a:gd name="T54" fmla="*/ 1046 w 1070"/>
              <a:gd name="T55" fmla="*/ 730 h 1149"/>
              <a:gd name="T56" fmla="*/ 1070 w 1070"/>
              <a:gd name="T57" fmla="*/ 695 h 1149"/>
              <a:gd name="T58" fmla="*/ 1061 w 1070"/>
              <a:gd name="T59" fmla="*/ 685 h 1149"/>
              <a:gd name="T60" fmla="*/ 1025 w 1070"/>
              <a:gd name="T61" fmla="*/ 678 h 1149"/>
              <a:gd name="T62" fmla="*/ 999 w 1070"/>
              <a:gd name="T63" fmla="*/ 647 h 1149"/>
              <a:gd name="T64" fmla="*/ 957 w 1070"/>
              <a:gd name="T65" fmla="*/ 569 h 1149"/>
              <a:gd name="T66" fmla="*/ 936 w 1070"/>
              <a:gd name="T67" fmla="*/ 558 h 1149"/>
              <a:gd name="T68" fmla="*/ 886 w 1070"/>
              <a:gd name="T69" fmla="*/ 452 h 1149"/>
              <a:gd name="T70" fmla="*/ 817 w 1070"/>
              <a:gd name="T71" fmla="*/ 409 h 1149"/>
              <a:gd name="T72" fmla="*/ 767 w 1070"/>
              <a:gd name="T73" fmla="*/ 338 h 1149"/>
              <a:gd name="T74" fmla="*/ 645 w 1070"/>
              <a:gd name="T75" fmla="*/ 247 h 1149"/>
              <a:gd name="T76" fmla="*/ 590 w 1070"/>
              <a:gd name="T77" fmla="*/ 167 h 1149"/>
              <a:gd name="T78" fmla="*/ 461 w 1070"/>
              <a:gd name="T79" fmla="*/ 80 h 1149"/>
              <a:gd name="T80" fmla="*/ 502 w 1070"/>
              <a:gd name="T81" fmla="*/ 0 h 1149"/>
              <a:gd name="T82" fmla="*/ 260 w 1070"/>
              <a:gd name="T83" fmla="*/ 29 h 1149"/>
              <a:gd name="T84" fmla="*/ 0 w 1070"/>
              <a:gd name="T85" fmla="*/ 64 h 11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0"/>
              <a:gd name="T130" fmla="*/ 0 h 1149"/>
              <a:gd name="T131" fmla="*/ 1070 w 1070"/>
              <a:gd name="T132" fmla="*/ 1149 h 11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0" h="1149">
                <a:moveTo>
                  <a:pt x="0" y="64"/>
                </a:moveTo>
                <a:lnTo>
                  <a:pt x="141" y="596"/>
                </a:lnTo>
                <a:lnTo>
                  <a:pt x="194" y="685"/>
                </a:lnTo>
                <a:lnTo>
                  <a:pt x="214" y="751"/>
                </a:lnTo>
                <a:lnTo>
                  <a:pt x="190" y="798"/>
                </a:lnTo>
                <a:lnTo>
                  <a:pt x="183" y="869"/>
                </a:lnTo>
                <a:lnTo>
                  <a:pt x="230" y="1069"/>
                </a:lnTo>
                <a:lnTo>
                  <a:pt x="268" y="1137"/>
                </a:lnTo>
                <a:lnTo>
                  <a:pt x="836" y="1103"/>
                </a:lnTo>
                <a:lnTo>
                  <a:pt x="841" y="1146"/>
                </a:lnTo>
                <a:lnTo>
                  <a:pt x="877" y="1149"/>
                </a:lnTo>
                <a:lnTo>
                  <a:pt x="865" y="1054"/>
                </a:lnTo>
                <a:lnTo>
                  <a:pt x="887" y="1028"/>
                </a:lnTo>
                <a:lnTo>
                  <a:pt x="970" y="1043"/>
                </a:lnTo>
                <a:lnTo>
                  <a:pt x="983" y="977"/>
                </a:lnTo>
                <a:lnTo>
                  <a:pt x="970" y="972"/>
                </a:lnTo>
                <a:lnTo>
                  <a:pt x="990" y="955"/>
                </a:lnTo>
                <a:lnTo>
                  <a:pt x="958" y="937"/>
                </a:lnTo>
                <a:lnTo>
                  <a:pt x="975" y="916"/>
                </a:lnTo>
                <a:lnTo>
                  <a:pt x="973" y="884"/>
                </a:lnTo>
                <a:lnTo>
                  <a:pt x="1009" y="860"/>
                </a:lnTo>
                <a:lnTo>
                  <a:pt x="996" y="826"/>
                </a:lnTo>
                <a:lnTo>
                  <a:pt x="1015" y="813"/>
                </a:lnTo>
                <a:lnTo>
                  <a:pt x="1024" y="783"/>
                </a:lnTo>
                <a:lnTo>
                  <a:pt x="1008" y="773"/>
                </a:lnTo>
                <a:lnTo>
                  <a:pt x="1036" y="750"/>
                </a:lnTo>
                <a:lnTo>
                  <a:pt x="1024" y="730"/>
                </a:lnTo>
                <a:lnTo>
                  <a:pt x="1046" y="730"/>
                </a:lnTo>
                <a:lnTo>
                  <a:pt x="1070" y="695"/>
                </a:lnTo>
                <a:lnTo>
                  <a:pt x="1061" y="685"/>
                </a:lnTo>
                <a:lnTo>
                  <a:pt x="1025" y="678"/>
                </a:lnTo>
                <a:lnTo>
                  <a:pt x="999" y="647"/>
                </a:lnTo>
                <a:lnTo>
                  <a:pt x="957" y="569"/>
                </a:lnTo>
                <a:lnTo>
                  <a:pt x="936" y="558"/>
                </a:lnTo>
                <a:lnTo>
                  <a:pt x="886" y="452"/>
                </a:lnTo>
                <a:lnTo>
                  <a:pt x="817" y="409"/>
                </a:lnTo>
                <a:lnTo>
                  <a:pt x="767" y="338"/>
                </a:lnTo>
                <a:lnTo>
                  <a:pt x="645" y="247"/>
                </a:lnTo>
                <a:lnTo>
                  <a:pt x="590" y="167"/>
                </a:lnTo>
                <a:lnTo>
                  <a:pt x="461" y="80"/>
                </a:lnTo>
                <a:lnTo>
                  <a:pt x="502" y="0"/>
                </a:lnTo>
                <a:lnTo>
                  <a:pt x="260" y="29"/>
                </a:lnTo>
                <a:lnTo>
                  <a:pt x="0" y="64"/>
                </a:lnTo>
                <a:close/>
              </a:path>
            </a:pathLst>
          </a:custGeom>
          <a:solidFill>
            <a:srgbClr val="E0AA0F"/>
          </a:solidFill>
          <a:ln w="11113">
            <a:solidFill>
              <a:srgbClr val="000000"/>
            </a:solidFill>
            <a:prstDash val="solid"/>
            <a:round/>
            <a:headEnd/>
            <a:tailEnd/>
          </a:ln>
        </p:spPr>
        <p:txBody>
          <a:bodyPr/>
          <a:lstStyle/>
          <a:p>
            <a:endParaRPr lang="en-US">
              <a:latin typeface="Calibri" pitchFamily="34" charset="0"/>
            </a:endParaRPr>
          </a:p>
        </p:txBody>
      </p:sp>
      <p:grpSp>
        <p:nvGrpSpPr>
          <p:cNvPr id="29" name="Group 28"/>
          <p:cNvGrpSpPr/>
          <p:nvPr/>
        </p:nvGrpSpPr>
        <p:grpSpPr>
          <a:xfrm>
            <a:off x="2030412" y="4702819"/>
            <a:ext cx="914400" cy="661987"/>
            <a:chOff x="2500313" y="5117456"/>
            <a:chExt cx="914400" cy="661987"/>
          </a:xfrm>
          <a:solidFill>
            <a:srgbClr val="F4E287"/>
          </a:solidFill>
        </p:grpSpPr>
        <p:sp>
          <p:nvSpPr>
            <p:cNvPr id="30" name="Freeform 29"/>
            <p:cNvSpPr>
              <a:spLocks/>
            </p:cNvSpPr>
            <p:nvPr/>
          </p:nvSpPr>
          <p:spPr bwMode="auto">
            <a:xfrm>
              <a:off x="2500313" y="5117456"/>
              <a:ext cx="90487" cy="76200"/>
            </a:xfrm>
            <a:custGeom>
              <a:avLst/>
              <a:gdLst>
                <a:gd name="T0" fmla="*/ 0 w 116"/>
                <a:gd name="T1" fmla="*/ 54 h 95"/>
                <a:gd name="T2" fmla="*/ 43 w 116"/>
                <a:gd name="T3" fmla="*/ 95 h 95"/>
                <a:gd name="T4" fmla="*/ 67 w 116"/>
                <a:gd name="T5" fmla="*/ 94 h 95"/>
                <a:gd name="T6" fmla="*/ 105 w 116"/>
                <a:gd name="T7" fmla="*/ 70 h 95"/>
                <a:gd name="T8" fmla="*/ 116 w 116"/>
                <a:gd name="T9" fmla="*/ 19 h 95"/>
                <a:gd name="T10" fmla="*/ 90 w 116"/>
                <a:gd name="T11" fmla="*/ 0 h 95"/>
                <a:gd name="T12" fmla="*/ 56 w 116"/>
                <a:gd name="T13" fmla="*/ 5 h 95"/>
                <a:gd name="T14" fmla="*/ 0 w 116"/>
                <a:gd name="T15" fmla="*/ 54 h 95"/>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95"/>
                <a:gd name="T26" fmla="*/ 116 w 11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95">
                  <a:moveTo>
                    <a:pt x="0" y="54"/>
                  </a:moveTo>
                  <a:lnTo>
                    <a:pt x="43" y="95"/>
                  </a:lnTo>
                  <a:lnTo>
                    <a:pt x="67" y="94"/>
                  </a:lnTo>
                  <a:lnTo>
                    <a:pt x="105" y="70"/>
                  </a:lnTo>
                  <a:lnTo>
                    <a:pt x="116" y="19"/>
                  </a:lnTo>
                  <a:lnTo>
                    <a:pt x="90" y="0"/>
                  </a:lnTo>
                  <a:lnTo>
                    <a:pt x="56" y="5"/>
                  </a:lnTo>
                  <a:lnTo>
                    <a:pt x="0" y="54"/>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31" name="Freeform 30"/>
            <p:cNvSpPr>
              <a:spLocks/>
            </p:cNvSpPr>
            <p:nvPr/>
          </p:nvSpPr>
          <p:spPr bwMode="auto">
            <a:xfrm>
              <a:off x="2781300" y="5228581"/>
              <a:ext cx="104775" cy="92075"/>
            </a:xfrm>
            <a:custGeom>
              <a:avLst/>
              <a:gdLst>
                <a:gd name="T0" fmla="*/ 0 w 133"/>
                <a:gd name="T1" fmla="*/ 31 h 116"/>
                <a:gd name="T2" fmla="*/ 30 w 133"/>
                <a:gd name="T3" fmla="*/ 99 h 116"/>
                <a:gd name="T4" fmla="*/ 58 w 133"/>
                <a:gd name="T5" fmla="*/ 98 h 116"/>
                <a:gd name="T6" fmla="*/ 62 w 133"/>
                <a:gd name="T7" fmla="*/ 76 h 116"/>
                <a:gd name="T8" fmla="*/ 99 w 133"/>
                <a:gd name="T9" fmla="*/ 116 h 116"/>
                <a:gd name="T10" fmla="*/ 133 w 133"/>
                <a:gd name="T11" fmla="*/ 111 h 116"/>
                <a:gd name="T12" fmla="*/ 127 w 133"/>
                <a:gd name="T13" fmla="*/ 73 h 116"/>
                <a:gd name="T14" fmla="*/ 96 w 133"/>
                <a:gd name="T15" fmla="*/ 63 h 116"/>
                <a:gd name="T16" fmla="*/ 70 w 133"/>
                <a:gd name="T17" fmla="*/ 0 h 116"/>
                <a:gd name="T18" fmla="*/ 0 w 133"/>
                <a:gd name="T19" fmla="*/ 31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116"/>
                <a:gd name="T32" fmla="*/ 133 w 133"/>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116">
                  <a:moveTo>
                    <a:pt x="0" y="31"/>
                  </a:moveTo>
                  <a:lnTo>
                    <a:pt x="30" y="99"/>
                  </a:lnTo>
                  <a:lnTo>
                    <a:pt x="58" y="98"/>
                  </a:lnTo>
                  <a:lnTo>
                    <a:pt x="62" y="76"/>
                  </a:lnTo>
                  <a:lnTo>
                    <a:pt x="99" y="116"/>
                  </a:lnTo>
                  <a:lnTo>
                    <a:pt x="133" y="111"/>
                  </a:lnTo>
                  <a:lnTo>
                    <a:pt x="127" y="73"/>
                  </a:lnTo>
                  <a:lnTo>
                    <a:pt x="96" y="63"/>
                  </a:lnTo>
                  <a:lnTo>
                    <a:pt x="70" y="0"/>
                  </a:lnTo>
                  <a:lnTo>
                    <a:pt x="0" y="31"/>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32" name="Freeform 31"/>
            <p:cNvSpPr>
              <a:spLocks/>
            </p:cNvSpPr>
            <p:nvPr/>
          </p:nvSpPr>
          <p:spPr bwMode="auto">
            <a:xfrm>
              <a:off x="2951163" y="5327006"/>
              <a:ext cx="109537" cy="28575"/>
            </a:xfrm>
            <a:custGeom>
              <a:avLst/>
              <a:gdLst>
                <a:gd name="T0" fmla="*/ 0 w 137"/>
                <a:gd name="T1" fmla="*/ 31 h 37"/>
                <a:gd name="T2" fmla="*/ 15 w 137"/>
                <a:gd name="T3" fmla="*/ 0 h 37"/>
                <a:gd name="T4" fmla="*/ 137 w 137"/>
                <a:gd name="T5" fmla="*/ 13 h 37"/>
                <a:gd name="T6" fmla="*/ 110 w 137"/>
                <a:gd name="T7" fmla="*/ 37 h 37"/>
                <a:gd name="T8" fmla="*/ 0 w 137"/>
                <a:gd name="T9" fmla="*/ 31 h 37"/>
                <a:gd name="T10" fmla="*/ 0 60000 65536"/>
                <a:gd name="T11" fmla="*/ 0 60000 65536"/>
                <a:gd name="T12" fmla="*/ 0 60000 65536"/>
                <a:gd name="T13" fmla="*/ 0 60000 65536"/>
                <a:gd name="T14" fmla="*/ 0 60000 65536"/>
                <a:gd name="T15" fmla="*/ 0 w 137"/>
                <a:gd name="T16" fmla="*/ 0 h 37"/>
                <a:gd name="T17" fmla="*/ 137 w 137"/>
                <a:gd name="T18" fmla="*/ 37 h 37"/>
              </a:gdLst>
              <a:ahLst/>
              <a:cxnLst>
                <a:cxn ang="T10">
                  <a:pos x="T0" y="T1"/>
                </a:cxn>
                <a:cxn ang="T11">
                  <a:pos x="T2" y="T3"/>
                </a:cxn>
                <a:cxn ang="T12">
                  <a:pos x="T4" y="T5"/>
                </a:cxn>
                <a:cxn ang="T13">
                  <a:pos x="T6" y="T7"/>
                </a:cxn>
                <a:cxn ang="T14">
                  <a:pos x="T8" y="T9"/>
                </a:cxn>
              </a:cxnLst>
              <a:rect l="T15" t="T16" r="T17" b="T18"/>
              <a:pathLst>
                <a:path w="137" h="37">
                  <a:moveTo>
                    <a:pt x="0" y="31"/>
                  </a:moveTo>
                  <a:lnTo>
                    <a:pt x="15" y="0"/>
                  </a:lnTo>
                  <a:lnTo>
                    <a:pt x="137" y="13"/>
                  </a:lnTo>
                  <a:lnTo>
                    <a:pt x="110" y="37"/>
                  </a:lnTo>
                  <a:lnTo>
                    <a:pt x="0" y="31"/>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33" name="Freeform 32"/>
            <p:cNvSpPr>
              <a:spLocks/>
            </p:cNvSpPr>
            <p:nvPr/>
          </p:nvSpPr>
          <p:spPr bwMode="auto">
            <a:xfrm>
              <a:off x="2998788" y="5388918"/>
              <a:ext cx="44450" cy="31750"/>
            </a:xfrm>
            <a:custGeom>
              <a:avLst/>
              <a:gdLst>
                <a:gd name="T0" fmla="*/ 0 w 56"/>
                <a:gd name="T1" fmla="*/ 0 h 41"/>
                <a:gd name="T2" fmla="*/ 21 w 56"/>
                <a:gd name="T3" fmla="*/ 41 h 41"/>
                <a:gd name="T4" fmla="*/ 56 w 56"/>
                <a:gd name="T5" fmla="*/ 25 h 41"/>
                <a:gd name="T6" fmla="*/ 39 w 56"/>
                <a:gd name="T7" fmla="*/ 0 h 41"/>
                <a:gd name="T8" fmla="*/ 0 w 56"/>
                <a:gd name="T9" fmla="*/ 0 h 41"/>
                <a:gd name="T10" fmla="*/ 0 60000 65536"/>
                <a:gd name="T11" fmla="*/ 0 60000 65536"/>
                <a:gd name="T12" fmla="*/ 0 60000 65536"/>
                <a:gd name="T13" fmla="*/ 0 60000 65536"/>
                <a:gd name="T14" fmla="*/ 0 60000 65536"/>
                <a:gd name="T15" fmla="*/ 0 w 56"/>
                <a:gd name="T16" fmla="*/ 0 h 41"/>
                <a:gd name="T17" fmla="*/ 56 w 56"/>
                <a:gd name="T18" fmla="*/ 41 h 41"/>
              </a:gdLst>
              <a:ahLst/>
              <a:cxnLst>
                <a:cxn ang="T10">
                  <a:pos x="T0" y="T1"/>
                </a:cxn>
                <a:cxn ang="T11">
                  <a:pos x="T2" y="T3"/>
                </a:cxn>
                <a:cxn ang="T12">
                  <a:pos x="T4" y="T5"/>
                </a:cxn>
                <a:cxn ang="T13">
                  <a:pos x="T6" y="T7"/>
                </a:cxn>
                <a:cxn ang="T14">
                  <a:pos x="T8" y="T9"/>
                </a:cxn>
              </a:cxnLst>
              <a:rect l="T15" t="T16" r="T17" b="T18"/>
              <a:pathLst>
                <a:path w="56" h="41">
                  <a:moveTo>
                    <a:pt x="0" y="0"/>
                  </a:moveTo>
                  <a:lnTo>
                    <a:pt x="21" y="41"/>
                  </a:lnTo>
                  <a:lnTo>
                    <a:pt x="56" y="25"/>
                  </a:lnTo>
                  <a:lnTo>
                    <a:pt x="39" y="0"/>
                  </a:lnTo>
                  <a:lnTo>
                    <a:pt x="0" y="0"/>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34" name="Freeform 33"/>
            <p:cNvSpPr>
              <a:spLocks/>
            </p:cNvSpPr>
            <p:nvPr/>
          </p:nvSpPr>
          <p:spPr bwMode="auto">
            <a:xfrm>
              <a:off x="3063875" y="5360343"/>
              <a:ext cx="136525" cy="84138"/>
            </a:xfrm>
            <a:custGeom>
              <a:avLst/>
              <a:gdLst>
                <a:gd name="T0" fmla="*/ 0 w 172"/>
                <a:gd name="T1" fmla="*/ 28 h 107"/>
                <a:gd name="T2" fmla="*/ 24 w 172"/>
                <a:gd name="T3" fmla="*/ 0 h 107"/>
                <a:gd name="T4" fmla="*/ 46 w 172"/>
                <a:gd name="T5" fmla="*/ 28 h 107"/>
                <a:gd name="T6" fmla="*/ 105 w 172"/>
                <a:gd name="T7" fmla="*/ 22 h 107"/>
                <a:gd name="T8" fmla="*/ 172 w 172"/>
                <a:gd name="T9" fmla="*/ 71 h 107"/>
                <a:gd name="T10" fmla="*/ 146 w 172"/>
                <a:gd name="T11" fmla="*/ 92 h 107"/>
                <a:gd name="T12" fmla="*/ 69 w 172"/>
                <a:gd name="T13" fmla="*/ 107 h 107"/>
                <a:gd name="T14" fmla="*/ 55 w 172"/>
                <a:gd name="T15" fmla="*/ 59 h 107"/>
                <a:gd name="T16" fmla="*/ 24 w 172"/>
                <a:gd name="T17" fmla="*/ 59 h 107"/>
                <a:gd name="T18" fmla="*/ 0 w 172"/>
                <a:gd name="T19" fmla="*/ 28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7"/>
                <a:gd name="T32" fmla="*/ 172 w 172"/>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7">
                  <a:moveTo>
                    <a:pt x="0" y="28"/>
                  </a:moveTo>
                  <a:lnTo>
                    <a:pt x="24" y="0"/>
                  </a:lnTo>
                  <a:lnTo>
                    <a:pt x="46" y="28"/>
                  </a:lnTo>
                  <a:lnTo>
                    <a:pt x="105" y="22"/>
                  </a:lnTo>
                  <a:lnTo>
                    <a:pt x="172" y="71"/>
                  </a:lnTo>
                  <a:lnTo>
                    <a:pt x="146" y="92"/>
                  </a:lnTo>
                  <a:lnTo>
                    <a:pt x="69" y="107"/>
                  </a:lnTo>
                  <a:lnTo>
                    <a:pt x="55" y="59"/>
                  </a:lnTo>
                  <a:lnTo>
                    <a:pt x="24" y="59"/>
                  </a:lnTo>
                  <a:lnTo>
                    <a:pt x="0" y="28"/>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35" name="Freeform 34"/>
            <p:cNvSpPr>
              <a:spLocks/>
            </p:cNvSpPr>
            <p:nvPr/>
          </p:nvSpPr>
          <p:spPr bwMode="auto">
            <a:xfrm>
              <a:off x="3187700" y="5512743"/>
              <a:ext cx="227013" cy="266700"/>
            </a:xfrm>
            <a:custGeom>
              <a:avLst/>
              <a:gdLst>
                <a:gd name="T0" fmla="*/ 0 w 288"/>
                <a:gd name="T1" fmla="*/ 132 h 336"/>
                <a:gd name="T2" fmla="*/ 37 w 288"/>
                <a:gd name="T3" fmla="*/ 226 h 336"/>
                <a:gd name="T4" fmla="*/ 32 w 288"/>
                <a:gd name="T5" fmla="*/ 300 h 336"/>
                <a:gd name="T6" fmla="*/ 92 w 288"/>
                <a:gd name="T7" fmla="*/ 336 h 336"/>
                <a:gd name="T8" fmla="*/ 127 w 288"/>
                <a:gd name="T9" fmla="*/ 282 h 336"/>
                <a:gd name="T10" fmla="*/ 247 w 288"/>
                <a:gd name="T11" fmla="*/ 230 h 336"/>
                <a:gd name="T12" fmla="*/ 288 w 288"/>
                <a:gd name="T13" fmla="*/ 186 h 336"/>
                <a:gd name="T14" fmla="*/ 186 w 288"/>
                <a:gd name="T15" fmla="*/ 68 h 336"/>
                <a:gd name="T16" fmla="*/ 46 w 288"/>
                <a:gd name="T17" fmla="*/ 0 h 336"/>
                <a:gd name="T18" fmla="*/ 32 w 288"/>
                <a:gd name="T19" fmla="*/ 22 h 336"/>
                <a:gd name="T20" fmla="*/ 48 w 288"/>
                <a:gd name="T21" fmla="*/ 71 h 336"/>
                <a:gd name="T22" fmla="*/ 0 w 288"/>
                <a:gd name="T23" fmla="*/ 132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336"/>
                <a:gd name="T38" fmla="*/ 288 w 288"/>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336">
                  <a:moveTo>
                    <a:pt x="0" y="132"/>
                  </a:moveTo>
                  <a:lnTo>
                    <a:pt x="37" y="226"/>
                  </a:lnTo>
                  <a:lnTo>
                    <a:pt x="32" y="300"/>
                  </a:lnTo>
                  <a:lnTo>
                    <a:pt x="92" y="336"/>
                  </a:lnTo>
                  <a:lnTo>
                    <a:pt x="127" y="282"/>
                  </a:lnTo>
                  <a:lnTo>
                    <a:pt x="247" y="230"/>
                  </a:lnTo>
                  <a:lnTo>
                    <a:pt x="288" y="186"/>
                  </a:lnTo>
                  <a:lnTo>
                    <a:pt x="186" y="68"/>
                  </a:lnTo>
                  <a:lnTo>
                    <a:pt x="46" y="0"/>
                  </a:lnTo>
                  <a:lnTo>
                    <a:pt x="32" y="22"/>
                  </a:lnTo>
                  <a:lnTo>
                    <a:pt x="48" y="71"/>
                  </a:lnTo>
                  <a:lnTo>
                    <a:pt x="0" y="132"/>
                  </a:lnTo>
                  <a:close/>
                </a:path>
              </a:pathLst>
            </a:custGeom>
            <a:grpFill/>
            <a:ln w="11113">
              <a:solidFill>
                <a:srgbClr val="000000"/>
              </a:solidFill>
              <a:prstDash val="solid"/>
              <a:round/>
              <a:headEnd/>
              <a:tailEnd/>
            </a:ln>
          </p:spPr>
          <p:txBody>
            <a:bodyPr/>
            <a:lstStyle/>
            <a:p>
              <a:endParaRPr lang="en-US">
                <a:latin typeface="Calibri" pitchFamily="34" charset="0"/>
              </a:endParaRPr>
            </a:p>
          </p:txBody>
        </p:sp>
      </p:grpSp>
      <p:sp>
        <p:nvSpPr>
          <p:cNvPr id="36" name="Freeform 35"/>
          <p:cNvSpPr>
            <a:spLocks/>
          </p:cNvSpPr>
          <p:nvPr/>
        </p:nvSpPr>
        <p:spPr bwMode="auto">
          <a:xfrm>
            <a:off x="1498600" y="728662"/>
            <a:ext cx="935037" cy="1558925"/>
          </a:xfrm>
          <a:custGeom>
            <a:avLst/>
            <a:gdLst>
              <a:gd name="T0" fmla="*/ 0 w 1179"/>
              <a:gd name="T1" fmla="*/ 1742 h 1966"/>
              <a:gd name="T2" fmla="*/ 95 w 1179"/>
              <a:gd name="T3" fmla="*/ 1324 h 1966"/>
              <a:gd name="T4" fmla="*/ 140 w 1179"/>
              <a:gd name="T5" fmla="*/ 1212 h 1966"/>
              <a:gd name="T6" fmla="*/ 98 w 1179"/>
              <a:gd name="T7" fmla="*/ 1159 h 1966"/>
              <a:gd name="T8" fmla="*/ 109 w 1179"/>
              <a:gd name="T9" fmla="*/ 1111 h 1966"/>
              <a:gd name="T10" fmla="*/ 185 w 1179"/>
              <a:gd name="T11" fmla="*/ 1038 h 1966"/>
              <a:gd name="T12" fmla="*/ 243 w 1179"/>
              <a:gd name="T13" fmla="*/ 940 h 1966"/>
              <a:gd name="T14" fmla="*/ 299 w 1179"/>
              <a:gd name="T15" fmla="*/ 853 h 1966"/>
              <a:gd name="T16" fmla="*/ 257 w 1179"/>
              <a:gd name="T17" fmla="*/ 791 h 1966"/>
              <a:gd name="T18" fmla="*/ 240 w 1179"/>
              <a:gd name="T19" fmla="*/ 745 h 1966"/>
              <a:gd name="T20" fmla="*/ 247 w 1179"/>
              <a:gd name="T21" fmla="*/ 638 h 1966"/>
              <a:gd name="T22" fmla="*/ 390 w 1179"/>
              <a:gd name="T23" fmla="*/ 0 h 1966"/>
              <a:gd name="T24" fmla="*/ 549 w 1179"/>
              <a:gd name="T25" fmla="*/ 37 h 1966"/>
              <a:gd name="T26" fmla="*/ 495 w 1179"/>
              <a:gd name="T27" fmla="*/ 284 h 1966"/>
              <a:gd name="T28" fmla="*/ 530 w 1179"/>
              <a:gd name="T29" fmla="*/ 371 h 1966"/>
              <a:gd name="T30" fmla="*/ 534 w 1179"/>
              <a:gd name="T31" fmla="*/ 428 h 1966"/>
              <a:gd name="T32" fmla="*/ 515 w 1179"/>
              <a:gd name="T33" fmla="*/ 436 h 1966"/>
              <a:gd name="T34" fmla="*/ 576 w 1179"/>
              <a:gd name="T35" fmla="*/ 498 h 1966"/>
              <a:gd name="T36" fmla="*/ 638 w 1179"/>
              <a:gd name="T37" fmla="*/ 655 h 1966"/>
              <a:gd name="T38" fmla="*/ 659 w 1179"/>
              <a:gd name="T39" fmla="*/ 649 h 1966"/>
              <a:gd name="T40" fmla="*/ 663 w 1179"/>
              <a:gd name="T41" fmla="*/ 674 h 1966"/>
              <a:gd name="T42" fmla="*/ 691 w 1179"/>
              <a:gd name="T43" fmla="*/ 680 h 1966"/>
              <a:gd name="T44" fmla="*/ 715 w 1179"/>
              <a:gd name="T45" fmla="*/ 684 h 1966"/>
              <a:gd name="T46" fmla="*/ 658 w 1179"/>
              <a:gd name="T47" fmla="*/ 798 h 1966"/>
              <a:gd name="T48" fmla="*/ 668 w 1179"/>
              <a:gd name="T49" fmla="*/ 875 h 1966"/>
              <a:gd name="T50" fmla="*/ 623 w 1179"/>
              <a:gd name="T51" fmla="*/ 948 h 1966"/>
              <a:gd name="T52" fmla="*/ 654 w 1179"/>
              <a:gd name="T53" fmla="*/ 980 h 1966"/>
              <a:gd name="T54" fmla="*/ 735 w 1179"/>
              <a:gd name="T55" fmla="*/ 935 h 1966"/>
              <a:gd name="T56" fmla="*/ 792 w 1179"/>
              <a:gd name="T57" fmla="*/ 1184 h 1966"/>
              <a:gd name="T58" fmla="*/ 829 w 1179"/>
              <a:gd name="T59" fmla="*/ 1198 h 1966"/>
              <a:gd name="T60" fmla="*/ 834 w 1179"/>
              <a:gd name="T61" fmla="*/ 1273 h 1966"/>
              <a:gd name="T62" fmla="*/ 865 w 1179"/>
              <a:gd name="T63" fmla="*/ 1304 h 1966"/>
              <a:gd name="T64" fmla="*/ 888 w 1179"/>
              <a:gd name="T65" fmla="*/ 1277 h 1966"/>
              <a:gd name="T66" fmla="*/ 942 w 1179"/>
              <a:gd name="T67" fmla="*/ 1301 h 1966"/>
              <a:gd name="T68" fmla="*/ 975 w 1179"/>
              <a:gd name="T69" fmla="*/ 1275 h 1966"/>
              <a:gd name="T70" fmla="*/ 1082 w 1179"/>
              <a:gd name="T71" fmla="*/ 1296 h 1966"/>
              <a:gd name="T72" fmla="*/ 1109 w 1179"/>
              <a:gd name="T73" fmla="*/ 1302 h 1966"/>
              <a:gd name="T74" fmla="*/ 1133 w 1179"/>
              <a:gd name="T75" fmla="*/ 1252 h 1966"/>
              <a:gd name="T76" fmla="*/ 1179 w 1179"/>
              <a:gd name="T77" fmla="*/ 1333 h 1966"/>
              <a:gd name="T78" fmla="*/ 1077 w 1179"/>
              <a:gd name="T79" fmla="*/ 1966 h 1966"/>
              <a:gd name="T80" fmla="*/ 535 w 1179"/>
              <a:gd name="T81" fmla="*/ 1863 h 1966"/>
              <a:gd name="T82" fmla="*/ 0 w 1179"/>
              <a:gd name="T83" fmla="*/ 1742 h 19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79"/>
              <a:gd name="T127" fmla="*/ 0 h 1966"/>
              <a:gd name="T128" fmla="*/ 1179 w 1179"/>
              <a:gd name="T129" fmla="*/ 1966 h 19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79" h="1966">
                <a:moveTo>
                  <a:pt x="0" y="1742"/>
                </a:moveTo>
                <a:lnTo>
                  <a:pt x="95" y="1324"/>
                </a:lnTo>
                <a:lnTo>
                  <a:pt x="140" y="1212"/>
                </a:lnTo>
                <a:lnTo>
                  <a:pt x="98" y="1159"/>
                </a:lnTo>
                <a:lnTo>
                  <a:pt x="109" y="1111"/>
                </a:lnTo>
                <a:lnTo>
                  <a:pt x="185" y="1038"/>
                </a:lnTo>
                <a:lnTo>
                  <a:pt x="243" y="940"/>
                </a:lnTo>
                <a:lnTo>
                  <a:pt x="299" y="853"/>
                </a:lnTo>
                <a:lnTo>
                  <a:pt x="257" y="791"/>
                </a:lnTo>
                <a:lnTo>
                  <a:pt x="240" y="745"/>
                </a:lnTo>
                <a:lnTo>
                  <a:pt x="247" y="638"/>
                </a:lnTo>
                <a:lnTo>
                  <a:pt x="390" y="0"/>
                </a:lnTo>
                <a:lnTo>
                  <a:pt x="549" y="37"/>
                </a:lnTo>
                <a:lnTo>
                  <a:pt x="495" y="284"/>
                </a:lnTo>
                <a:lnTo>
                  <a:pt x="530" y="371"/>
                </a:lnTo>
                <a:lnTo>
                  <a:pt x="534" y="428"/>
                </a:lnTo>
                <a:lnTo>
                  <a:pt x="515" y="436"/>
                </a:lnTo>
                <a:lnTo>
                  <a:pt x="576" y="498"/>
                </a:lnTo>
                <a:lnTo>
                  <a:pt x="638" y="655"/>
                </a:lnTo>
                <a:lnTo>
                  <a:pt x="659" y="649"/>
                </a:lnTo>
                <a:lnTo>
                  <a:pt x="663" y="674"/>
                </a:lnTo>
                <a:lnTo>
                  <a:pt x="691" y="680"/>
                </a:lnTo>
                <a:lnTo>
                  <a:pt x="715" y="684"/>
                </a:lnTo>
                <a:lnTo>
                  <a:pt x="658" y="798"/>
                </a:lnTo>
                <a:lnTo>
                  <a:pt x="668" y="875"/>
                </a:lnTo>
                <a:lnTo>
                  <a:pt x="623" y="948"/>
                </a:lnTo>
                <a:lnTo>
                  <a:pt x="654" y="980"/>
                </a:lnTo>
                <a:lnTo>
                  <a:pt x="735" y="935"/>
                </a:lnTo>
                <a:lnTo>
                  <a:pt x="792" y="1184"/>
                </a:lnTo>
                <a:lnTo>
                  <a:pt x="829" y="1198"/>
                </a:lnTo>
                <a:lnTo>
                  <a:pt x="834" y="1273"/>
                </a:lnTo>
                <a:lnTo>
                  <a:pt x="865" y="1304"/>
                </a:lnTo>
                <a:lnTo>
                  <a:pt x="888" y="1277"/>
                </a:lnTo>
                <a:lnTo>
                  <a:pt x="942" y="1301"/>
                </a:lnTo>
                <a:lnTo>
                  <a:pt x="975" y="1275"/>
                </a:lnTo>
                <a:lnTo>
                  <a:pt x="1082" y="1296"/>
                </a:lnTo>
                <a:lnTo>
                  <a:pt x="1109" y="1302"/>
                </a:lnTo>
                <a:lnTo>
                  <a:pt x="1133" y="1252"/>
                </a:lnTo>
                <a:lnTo>
                  <a:pt x="1179" y="1333"/>
                </a:lnTo>
                <a:lnTo>
                  <a:pt x="1077" y="1966"/>
                </a:lnTo>
                <a:lnTo>
                  <a:pt x="535" y="1863"/>
                </a:lnTo>
                <a:lnTo>
                  <a:pt x="0" y="1742"/>
                </a:lnTo>
                <a:close/>
              </a:path>
            </a:pathLst>
          </a:custGeom>
          <a:solidFill>
            <a:srgbClr val="E0AA0F"/>
          </a:solidFill>
          <a:ln w="11113">
            <a:solidFill>
              <a:srgbClr val="000000"/>
            </a:solidFill>
            <a:prstDash val="solid"/>
            <a:round/>
            <a:headEnd/>
            <a:tailEnd/>
          </a:ln>
        </p:spPr>
        <p:txBody>
          <a:bodyPr/>
          <a:lstStyle/>
          <a:p>
            <a:endParaRPr lang="en-US">
              <a:latin typeface="Calibri" pitchFamily="34" charset="0"/>
            </a:endParaRPr>
          </a:p>
        </p:txBody>
      </p:sp>
      <p:sp>
        <p:nvSpPr>
          <p:cNvPr id="37" name="Freeform 36"/>
          <p:cNvSpPr>
            <a:spLocks/>
          </p:cNvSpPr>
          <p:nvPr/>
        </p:nvSpPr>
        <p:spPr bwMode="auto">
          <a:xfrm>
            <a:off x="5213350" y="2328862"/>
            <a:ext cx="612775" cy="1143000"/>
          </a:xfrm>
          <a:custGeom>
            <a:avLst/>
            <a:gdLst>
              <a:gd name="T0" fmla="*/ 0 w 772"/>
              <a:gd name="T1" fmla="*/ 635 h 1439"/>
              <a:gd name="T2" fmla="*/ 13 w 772"/>
              <a:gd name="T3" fmla="*/ 590 h 1439"/>
              <a:gd name="T4" fmla="*/ 67 w 772"/>
              <a:gd name="T5" fmla="*/ 502 h 1439"/>
              <a:gd name="T6" fmla="*/ 95 w 772"/>
              <a:gd name="T7" fmla="*/ 408 h 1439"/>
              <a:gd name="T8" fmla="*/ 68 w 772"/>
              <a:gd name="T9" fmla="*/ 338 h 1439"/>
              <a:gd name="T10" fmla="*/ 199 w 772"/>
              <a:gd name="T11" fmla="*/ 232 h 1439"/>
              <a:gd name="T12" fmla="*/ 227 w 772"/>
              <a:gd name="T13" fmla="*/ 178 h 1439"/>
              <a:gd name="T14" fmla="*/ 227 w 772"/>
              <a:gd name="T15" fmla="*/ 151 h 1439"/>
              <a:gd name="T16" fmla="*/ 132 w 772"/>
              <a:gd name="T17" fmla="*/ 35 h 1439"/>
              <a:gd name="T18" fmla="*/ 649 w 772"/>
              <a:gd name="T19" fmla="*/ 0 h 1439"/>
              <a:gd name="T20" fmla="*/ 661 w 772"/>
              <a:gd name="T21" fmla="*/ 88 h 1439"/>
              <a:gd name="T22" fmla="*/ 714 w 772"/>
              <a:gd name="T23" fmla="*/ 192 h 1439"/>
              <a:gd name="T24" fmla="*/ 759 w 772"/>
              <a:gd name="T25" fmla="*/ 741 h 1439"/>
              <a:gd name="T26" fmla="*/ 749 w 772"/>
              <a:gd name="T27" fmla="*/ 855 h 1439"/>
              <a:gd name="T28" fmla="*/ 772 w 772"/>
              <a:gd name="T29" fmla="*/ 923 h 1439"/>
              <a:gd name="T30" fmla="*/ 742 w 772"/>
              <a:gd name="T31" fmla="*/ 1045 h 1439"/>
              <a:gd name="T32" fmla="*/ 704 w 772"/>
              <a:gd name="T33" fmla="*/ 1102 h 1439"/>
              <a:gd name="T34" fmla="*/ 684 w 772"/>
              <a:gd name="T35" fmla="*/ 1191 h 1439"/>
              <a:gd name="T36" fmla="*/ 703 w 772"/>
              <a:gd name="T37" fmla="*/ 1217 h 1439"/>
              <a:gd name="T38" fmla="*/ 687 w 772"/>
              <a:gd name="T39" fmla="*/ 1272 h 1439"/>
              <a:gd name="T40" fmla="*/ 695 w 772"/>
              <a:gd name="T41" fmla="*/ 1290 h 1439"/>
              <a:gd name="T42" fmla="*/ 635 w 772"/>
              <a:gd name="T43" fmla="*/ 1316 h 1439"/>
              <a:gd name="T44" fmla="*/ 621 w 772"/>
              <a:gd name="T45" fmla="*/ 1407 h 1439"/>
              <a:gd name="T46" fmla="*/ 533 w 772"/>
              <a:gd name="T47" fmla="*/ 1375 h 1439"/>
              <a:gd name="T48" fmla="*/ 488 w 772"/>
              <a:gd name="T49" fmla="*/ 1420 h 1439"/>
              <a:gd name="T50" fmla="*/ 491 w 772"/>
              <a:gd name="T51" fmla="*/ 1439 h 1439"/>
              <a:gd name="T52" fmla="*/ 460 w 772"/>
              <a:gd name="T53" fmla="*/ 1435 h 1439"/>
              <a:gd name="T54" fmla="*/ 429 w 772"/>
              <a:gd name="T55" fmla="*/ 1376 h 1439"/>
              <a:gd name="T56" fmla="*/ 413 w 772"/>
              <a:gd name="T57" fmla="*/ 1293 h 1439"/>
              <a:gd name="T58" fmla="*/ 380 w 772"/>
              <a:gd name="T59" fmla="*/ 1237 h 1439"/>
              <a:gd name="T60" fmla="*/ 328 w 772"/>
              <a:gd name="T61" fmla="*/ 1217 h 1439"/>
              <a:gd name="T62" fmla="*/ 263 w 772"/>
              <a:gd name="T63" fmla="*/ 1162 h 1439"/>
              <a:gd name="T64" fmla="*/ 243 w 772"/>
              <a:gd name="T65" fmla="*/ 1090 h 1439"/>
              <a:gd name="T66" fmla="*/ 277 w 772"/>
              <a:gd name="T67" fmla="*/ 976 h 1439"/>
              <a:gd name="T68" fmla="*/ 246 w 772"/>
              <a:gd name="T69" fmla="*/ 956 h 1439"/>
              <a:gd name="T70" fmla="*/ 171 w 772"/>
              <a:gd name="T71" fmla="*/ 956 h 1439"/>
              <a:gd name="T72" fmla="*/ 157 w 772"/>
              <a:gd name="T73" fmla="*/ 884 h 1439"/>
              <a:gd name="T74" fmla="*/ 29 w 772"/>
              <a:gd name="T75" fmla="*/ 750 h 1439"/>
              <a:gd name="T76" fmla="*/ 0 w 772"/>
              <a:gd name="T77" fmla="*/ 635 h 1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2"/>
              <a:gd name="T118" fmla="*/ 0 h 1439"/>
              <a:gd name="T119" fmla="*/ 772 w 772"/>
              <a:gd name="T120" fmla="*/ 1439 h 14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2" h="1439">
                <a:moveTo>
                  <a:pt x="0" y="635"/>
                </a:moveTo>
                <a:lnTo>
                  <a:pt x="13" y="590"/>
                </a:lnTo>
                <a:lnTo>
                  <a:pt x="67" y="502"/>
                </a:lnTo>
                <a:lnTo>
                  <a:pt x="95" y="408"/>
                </a:lnTo>
                <a:lnTo>
                  <a:pt x="68" y="338"/>
                </a:lnTo>
                <a:lnTo>
                  <a:pt x="199" y="232"/>
                </a:lnTo>
                <a:lnTo>
                  <a:pt x="227" y="178"/>
                </a:lnTo>
                <a:lnTo>
                  <a:pt x="227" y="151"/>
                </a:lnTo>
                <a:lnTo>
                  <a:pt x="132" y="35"/>
                </a:lnTo>
                <a:lnTo>
                  <a:pt x="649" y="0"/>
                </a:lnTo>
                <a:lnTo>
                  <a:pt x="661" y="88"/>
                </a:lnTo>
                <a:lnTo>
                  <a:pt x="714" y="192"/>
                </a:lnTo>
                <a:lnTo>
                  <a:pt x="759" y="741"/>
                </a:lnTo>
                <a:lnTo>
                  <a:pt x="749" y="855"/>
                </a:lnTo>
                <a:lnTo>
                  <a:pt x="772" y="923"/>
                </a:lnTo>
                <a:lnTo>
                  <a:pt x="742" y="1045"/>
                </a:lnTo>
                <a:lnTo>
                  <a:pt x="704" y="1102"/>
                </a:lnTo>
                <a:lnTo>
                  <a:pt x="684" y="1191"/>
                </a:lnTo>
                <a:lnTo>
                  <a:pt x="703" y="1217"/>
                </a:lnTo>
                <a:lnTo>
                  <a:pt x="687" y="1272"/>
                </a:lnTo>
                <a:lnTo>
                  <a:pt x="695" y="1290"/>
                </a:lnTo>
                <a:lnTo>
                  <a:pt x="635" y="1316"/>
                </a:lnTo>
                <a:lnTo>
                  <a:pt x="621" y="1407"/>
                </a:lnTo>
                <a:lnTo>
                  <a:pt x="533" y="1375"/>
                </a:lnTo>
                <a:lnTo>
                  <a:pt x="488" y="1420"/>
                </a:lnTo>
                <a:lnTo>
                  <a:pt x="491" y="1439"/>
                </a:lnTo>
                <a:lnTo>
                  <a:pt x="460" y="1435"/>
                </a:lnTo>
                <a:lnTo>
                  <a:pt x="429" y="1376"/>
                </a:lnTo>
                <a:lnTo>
                  <a:pt x="413" y="1293"/>
                </a:lnTo>
                <a:lnTo>
                  <a:pt x="380" y="1237"/>
                </a:lnTo>
                <a:lnTo>
                  <a:pt x="328" y="1217"/>
                </a:lnTo>
                <a:lnTo>
                  <a:pt x="263" y="1162"/>
                </a:lnTo>
                <a:lnTo>
                  <a:pt x="243" y="1090"/>
                </a:lnTo>
                <a:lnTo>
                  <a:pt x="277" y="976"/>
                </a:lnTo>
                <a:lnTo>
                  <a:pt x="246" y="956"/>
                </a:lnTo>
                <a:lnTo>
                  <a:pt x="171" y="956"/>
                </a:lnTo>
                <a:lnTo>
                  <a:pt x="157" y="884"/>
                </a:lnTo>
                <a:lnTo>
                  <a:pt x="29" y="750"/>
                </a:lnTo>
                <a:lnTo>
                  <a:pt x="0" y="635"/>
                </a:lnTo>
                <a:close/>
              </a:path>
            </a:pathLst>
          </a:custGeom>
          <a:solidFill>
            <a:srgbClr val="E0AA0F"/>
          </a:solid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38" name="Freeform 37"/>
          <p:cNvSpPr>
            <a:spLocks/>
          </p:cNvSpPr>
          <p:nvPr/>
        </p:nvSpPr>
        <p:spPr bwMode="auto">
          <a:xfrm>
            <a:off x="5756275" y="2433637"/>
            <a:ext cx="485775" cy="862013"/>
          </a:xfrm>
          <a:custGeom>
            <a:avLst/>
            <a:gdLst>
              <a:gd name="T0" fmla="*/ 0 w 612"/>
              <a:gd name="T1" fmla="*/ 1060 h 1086"/>
              <a:gd name="T2" fmla="*/ 19 w 612"/>
              <a:gd name="T3" fmla="*/ 1086 h 1086"/>
              <a:gd name="T4" fmla="*/ 36 w 612"/>
              <a:gd name="T5" fmla="*/ 1054 h 1086"/>
              <a:gd name="T6" fmla="*/ 124 w 612"/>
              <a:gd name="T7" fmla="*/ 1039 h 1086"/>
              <a:gd name="T8" fmla="*/ 154 w 612"/>
              <a:gd name="T9" fmla="*/ 1048 h 1086"/>
              <a:gd name="T10" fmla="*/ 249 w 612"/>
              <a:gd name="T11" fmla="*/ 1013 h 1086"/>
              <a:gd name="T12" fmla="*/ 283 w 612"/>
              <a:gd name="T13" fmla="*/ 1044 h 1086"/>
              <a:gd name="T14" fmla="*/ 313 w 612"/>
              <a:gd name="T15" fmla="*/ 971 h 1086"/>
              <a:gd name="T16" fmla="*/ 342 w 612"/>
              <a:gd name="T17" fmla="*/ 952 h 1086"/>
              <a:gd name="T18" fmla="*/ 413 w 612"/>
              <a:gd name="T19" fmla="*/ 993 h 1086"/>
              <a:gd name="T20" fmla="*/ 422 w 612"/>
              <a:gd name="T21" fmla="*/ 947 h 1086"/>
              <a:gd name="T22" fmla="*/ 497 w 612"/>
              <a:gd name="T23" fmla="*/ 849 h 1086"/>
              <a:gd name="T24" fmla="*/ 512 w 612"/>
              <a:gd name="T25" fmla="*/ 792 h 1086"/>
              <a:gd name="T26" fmla="*/ 541 w 612"/>
              <a:gd name="T27" fmla="*/ 801 h 1086"/>
              <a:gd name="T28" fmla="*/ 612 w 612"/>
              <a:gd name="T29" fmla="*/ 750 h 1086"/>
              <a:gd name="T30" fmla="*/ 592 w 612"/>
              <a:gd name="T31" fmla="*/ 706 h 1086"/>
              <a:gd name="T32" fmla="*/ 600 w 612"/>
              <a:gd name="T33" fmla="*/ 685 h 1086"/>
              <a:gd name="T34" fmla="*/ 533 w 612"/>
              <a:gd name="T35" fmla="*/ 16 h 1086"/>
              <a:gd name="T36" fmla="*/ 525 w 612"/>
              <a:gd name="T37" fmla="*/ 0 h 1086"/>
              <a:gd name="T38" fmla="*/ 160 w 612"/>
              <a:gd name="T39" fmla="*/ 41 h 1086"/>
              <a:gd name="T40" fmla="*/ 89 w 612"/>
              <a:gd name="T41" fmla="*/ 85 h 1086"/>
              <a:gd name="T42" fmla="*/ 30 w 612"/>
              <a:gd name="T43" fmla="*/ 61 h 1086"/>
              <a:gd name="T44" fmla="*/ 75 w 612"/>
              <a:gd name="T45" fmla="*/ 610 h 1086"/>
              <a:gd name="T46" fmla="*/ 65 w 612"/>
              <a:gd name="T47" fmla="*/ 724 h 1086"/>
              <a:gd name="T48" fmla="*/ 88 w 612"/>
              <a:gd name="T49" fmla="*/ 792 h 1086"/>
              <a:gd name="T50" fmla="*/ 58 w 612"/>
              <a:gd name="T51" fmla="*/ 914 h 1086"/>
              <a:gd name="T52" fmla="*/ 20 w 612"/>
              <a:gd name="T53" fmla="*/ 971 h 1086"/>
              <a:gd name="T54" fmla="*/ 0 w 612"/>
              <a:gd name="T55" fmla="*/ 1060 h 10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2"/>
              <a:gd name="T85" fmla="*/ 0 h 1086"/>
              <a:gd name="T86" fmla="*/ 612 w 612"/>
              <a:gd name="T87" fmla="*/ 1086 h 108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2" h="1086">
                <a:moveTo>
                  <a:pt x="0" y="1060"/>
                </a:moveTo>
                <a:lnTo>
                  <a:pt x="19" y="1086"/>
                </a:lnTo>
                <a:lnTo>
                  <a:pt x="36" y="1054"/>
                </a:lnTo>
                <a:lnTo>
                  <a:pt x="124" y="1039"/>
                </a:lnTo>
                <a:lnTo>
                  <a:pt x="154" y="1048"/>
                </a:lnTo>
                <a:lnTo>
                  <a:pt x="249" y="1013"/>
                </a:lnTo>
                <a:lnTo>
                  <a:pt x="283" y="1044"/>
                </a:lnTo>
                <a:lnTo>
                  <a:pt x="313" y="971"/>
                </a:lnTo>
                <a:lnTo>
                  <a:pt x="342" y="952"/>
                </a:lnTo>
                <a:lnTo>
                  <a:pt x="413" y="993"/>
                </a:lnTo>
                <a:lnTo>
                  <a:pt x="422" y="947"/>
                </a:lnTo>
                <a:lnTo>
                  <a:pt x="497" y="849"/>
                </a:lnTo>
                <a:lnTo>
                  <a:pt x="512" y="792"/>
                </a:lnTo>
                <a:lnTo>
                  <a:pt x="541" y="801"/>
                </a:lnTo>
                <a:lnTo>
                  <a:pt x="612" y="750"/>
                </a:lnTo>
                <a:lnTo>
                  <a:pt x="592" y="706"/>
                </a:lnTo>
                <a:lnTo>
                  <a:pt x="600" y="685"/>
                </a:lnTo>
                <a:lnTo>
                  <a:pt x="533" y="16"/>
                </a:lnTo>
                <a:lnTo>
                  <a:pt x="525" y="0"/>
                </a:lnTo>
                <a:lnTo>
                  <a:pt x="160" y="41"/>
                </a:lnTo>
                <a:lnTo>
                  <a:pt x="89" y="85"/>
                </a:lnTo>
                <a:lnTo>
                  <a:pt x="30" y="61"/>
                </a:lnTo>
                <a:lnTo>
                  <a:pt x="75" y="610"/>
                </a:lnTo>
                <a:lnTo>
                  <a:pt x="65" y="724"/>
                </a:lnTo>
                <a:lnTo>
                  <a:pt x="88" y="792"/>
                </a:lnTo>
                <a:lnTo>
                  <a:pt x="58" y="914"/>
                </a:lnTo>
                <a:lnTo>
                  <a:pt x="20" y="971"/>
                </a:lnTo>
                <a:lnTo>
                  <a:pt x="0" y="1060"/>
                </a:lnTo>
                <a:close/>
              </a:path>
            </a:pathLst>
          </a:custGeom>
          <a:solidFill>
            <a:schemeClr val="accent1"/>
          </a:solidFill>
          <a:ln w="11113">
            <a:solidFill>
              <a:srgbClr val="000000"/>
            </a:solidFill>
            <a:prstDash val="solid"/>
            <a:round/>
            <a:headEnd/>
            <a:tailEnd/>
          </a:ln>
        </p:spPr>
        <p:txBody>
          <a:bodyPr/>
          <a:lstStyle/>
          <a:p>
            <a:endParaRPr lang="en-US">
              <a:latin typeface="Calibri" pitchFamily="34" charset="0"/>
            </a:endParaRPr>
          </a:p>
        </p:txBody>
      </p:sp>
      <p:sp>
        <p:nvSpPr>
          <p:cNvPr id="39" name="Freeform 38"/>
          <p:cNvSpPr>
            <a:spLocks/>
          </p:cNvSpPr>
          <p:nvPr/>
        </p:nvSpPr>
        <p:spPr bwMode="auto">
          <a:xfrm>
            <a:off x="4459287" y="2157412"/>
            <a:ext cx="933450" cy="641350"/>
          </a:xfrm>
          <a:custGeom>
            <a:avLst/>
            <a:gdLst>
              <a:gd name="T0" fmla="*/ 0 w 1177"/>
              <a:gd name="T1" fmla="*/ 17 h 806"/>
              <a:gd name="T2" fmla="*/ 3 w 1177"/>
              <a:gd name="T3" fmla="*/ 78 h 806"/>
              <a:gd name="T4" fmla="*/ 26 w 1177"/>
              <a:gd name="T5" fmla="*/ 125 h 806"/>
              <a:gd name="T6" fmla="*/ 10 w 1177"/>
              <a:gd name="T7" fmla="*/ 171 h 806"/>
              <a:gd name="T8" fmla="*/ 24 w 1177"/>
              <a:gd name="T9" fmla="*/ 282 h 806"/>
              <a:gd name="T10" fmla="*/ 78 w 1177"/>
              <a:gd name="T11" fmla="*/ 440 h 806"/>
              <a:gd name="T12" fmla="*/ 79 w 1177"/>
              <a:gd name="T13" fmla="*/ 490 h 806"/>
              <a:gd name="T14" fmla="*/ 116 w 1177"/>
              <a:gd name="T15" fmla="*/ 563 h 806"/>
              <a:gd name="T16" fmla="*/ 134 w 1177"/>
              <a:gd name="T17" fmla="*/ 686 h 806"/>
              <a:gd name="T18" fmla="*/ 125 w 1177"/>
              <a:gd name="T19" fmla="*/ 723 h 806"/>
              <a:gd name="T20" fmla="*/ 147 w 1177"/>
              <a:gd name="T21" fmla="*/ 763 h 806"/>
              <a:gd name="T22" fmla="*/ 906 w 1177"/>
              <a:gd name="T23" fmla="*/ 747 h 806"/>
              <a:gd name="T24" fmla="*/ 963 w 1177"/>
              <a:gd name="T25" fmla="*/ 806 h 806"/>
              <a:gd name="T26" fmla="*/ 1017 w 1177"/>
              <a:gd name="T27" fmla="*/ 718 h 806"/>
              <a:gd name="T28" fmla="*/ 1045 w 1177"/>
              <a:gd name="T29" fmla="*/ 624 h 806"/>
              <a:gd name="T30" fmla="*/ 1018 w 1177"/>
              <a:gd name="T31" fmla="*/ 554 h 806"/>
              <a:gd name="T32" fmla="*/ 1149 w 1177"/>
              <a:gd name="T33" fmla="*/ 448 h 806"/>
              <a:gd name="T34" fmla="*/ 1177 w 1177"/>
              <a:gd name="T35" fmla="*/ 394 h 806"/>
              <a:gd name="T36" fmla="*/ 1177 w 1177"/>
              <a:gd name="T37" fmla="*/ 367 h 806"/>
              <a:gd name="T38" fmla="*/ 1082 w 1177"/>
              <a:gd name="T39" fmla="*/ 251 h 806"/>
              <a:gd name="T40" fmla="*/ 983 w 1177"/>
              <a:gd name="T41" fmla="*/ 129 h 806"/>
              <a:gd name="T42" fmla="*/ 963 w 1177"/>
              <a:gd name="T43" fmla="*/ 0 h 806"/>
              <a:gd name="T44" fmla="*/ 26 w 1177"/>
              <a:gd name="T45" fmla="*/ 20 h 806"/>
              <a:gd name="T46" fmla="*/ 0 w 1177"/>
              <a:gd name="T47" fmla="*/ 17 h 8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7"/>
              <a:gd name="T73" fmla="*/ 0 h 806"/>
              <a:gd name="T74" fmla="*/ 1177 w 1177"/>
              <a:gd name="T75" fmla="*/ 806 h 8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7" h="806">
                <a:moveTo>
                  <a:pt x="0" y="17"/>
                </a:moveTo>
                <a:lnTo>
                  <a:pt x="3" y="78"/>
                </a:lnTo>
                <a:lnTo>
                  <a:pt x="26" y="125"/>
                </a:lnTo>
                <a:lnTo>
                  <a:pt x="10" y="171"/>
                </a:lnTo>
                <a:lnTo>
                  <a:pt x="24" y="282"/>
                </a:lnTo>
                <a:lnTo>
                  <a:pt x="78" y="440"/>
                </a:lnTo>
                <a:lnTo>
                  <a:pt x="79" y="490"/>
                </a:lnTo>
                <a:lnTo>
                  <a:pt x="116" y="563"/>
                </a:lnTo>
                <a:lnTo>
                  <a:pt x="134" y="686"/>
                </a:lnTo>
                <a:lnTo>
                  <a:pt x="125" y="723"/>
                </a:lnTo>
                <a:lnTo>
                  <a:pt x="147" y="763"/>
                </a:lnTo>
                <a:lnTo>
                  <a:pt x="906" y="747"/>
                </a:lnTo>
                <a:lnTo>
                  <a:pt x="963" y="806"/>
                </a:lnTo>
                <a:lnTo>
                  <a:pt x="1017" y="718"/>
                </a:lnTo>
                <a:lnTo>
                  <a:pt x="1045" y="624"/>
                </a:lnTo>
                <a:lnTo>
                  <a:pt x="1018" y="554"/>
                </a:lnTo>
                <a:lnTo>
                  <a:pt x="1149" y="448"/>
                </a:lnTo>
                <a:lnTo>
                  <a:pt x="1177" y="394"/>
                </a:lnTo>
                <a:lnTo>
                  <a:pt x="1177" y="367"/>
                </a:lnTo>
                <a:lnTo>
                  <a:pt x="1082" y="251"/>
                </a:lnTo>
                <a:lnTo>
                  <a:pt x="983" y="129"/>
                </a:lnTo>
                <a:lnTo>
                  <a:pt x="963" y="0"/>
                </a:lnTo>
                <a:lnTo>
                  <a:pt x="26" y="20"/>
                </a:lnTo>
                <a:lnTo>
                  <a:pt x="0" y="17"/>
                </a:lnTo>
                <a:close/>
              </a:path>
            </a:pathLst>
          </a:custGeom>
          <a:solidFill>
            <a:srgbClr val="F4E287"/>
          </a:solid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40" name="Freeform 39"/>
          <p:cNvSpPr>
            <a:spLocks/>
          </p:cNvSpPr>
          <p:nvPr/>
        </p:nvSpPr>
        <p:spPr bwMode="auto">
          <a:xfrm>
            <a:off x="3590925" y="2852737"/>
            <a:ext cx="1163637" cy="647700"/>
          </a:xfrm>
          <a:custGeom>
            <a:avLst/>
            <a:gdLst>
              <a:gd name="T0" fmla="*/ 0 w 1466"/>
              <a:gd name="T1" fmla="*/ 775 h 816"/>
              <a:gd name="T2" fmla="*/ 49 w 1466"/>
              <a:gd name="T3" fmla="*/ 0 h 816"/>
              <a:gd name="T4" fmla="*/ 595 w 1466"/>
              <a:gd name="T5" fmla="*/ 32 h 816"/>
              <a:gd name="T6" fmla="*/ 1321 w 1466"/>
              <a:gd name="T7" fmla="*/ 42 h 816"/>
              <a:gd name="T8" fmla="*/ 1360 w 1466"/>
              <a:gd name="T9" fmla="*/ 78 h 816"/>
              <a:gd name="T10" fmla="*/ 1383 w 1466"/>
              <a:gd name="T11" fmla="*/ 69 h 816"/>
              <a:gd name="T12" fmla="*/ 1405 w 1466"/>
              <a:gd name="T13" fmla="*/ 90 h 816"/>
              <a:gd name="T14" fmla="*/ 1409 w 1466"/>
              <a:gd name="T15" fmla="*/ 110 h 816"/>
              <a:gd name="T16" fmla="*/ 1388 w 1466"/>
              <a:gd name="T17" fmla="*/ 111 h 816"/>
              <a:gd name="T18" fmla="*/ 1363 w 1466"/>
              <a:gd name="T19" fmla="*/ 163 h 816"/>
              <a:gd name="T20" fmla="*/ 1420 w 1466"/>
              <a:gd name="T21" fmla="*/ 249 h 816"/>
              <a:gd name="T22" fmla="*/ 1466 w 1466"/>
              <a:gd name="T23" fmla="*/ 264 h 816"/>
              <a:gd name="T24" fmla="*/ 1458 w 1466"/>
              <a:gd name="T25" fmla="*/ 815 h 816"/>
              <a:gd name="T26" fmla="*/ 833 w 1466"/>
              <a:gd name="T27" fmla="*/ 816 h 816"/>
              <a:gd name="T28" fmla="*/ 0 w 1466"/>
              <a:gd name="T29" fmla="*/ 775 h 8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6"/>
              <a:gd name="T46" fmla="*/ 0 h 816"/>
              <a:gd name="T47" fmla="*/ 1466 w 1466"/>
              <a:gd name="T48" fmla="*/ 816 h 8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6" h="816">
                <a:moveTo>
                  <a:pt x="0" y="775"/>
                </a:moveTo>
                <a:lnTo>
                  <a:pt x="49" y="0"/>
                </a:lnTo>
                <a:lnTo>
                  <a:pt x="595" y="32"/>
                </a:lnTo>
                <a:lnTo>
                  <a:pt x="1321" y="42"/>
                </a:lnTo>
                <a:lnTo>
                  <a:pt x="1360" y="78"/>
                </a:lnTo>
                <a:lnTo>
                  <a:pt x="1383" y="69"/>
                </a:lnTo>
                <a:lnTo>
                  <a:pt x="1405" y="90"/>
                </a:lnTo>
                <a:lnTo>
                  <a:pt x="1409" y="110"/>
                </a:lnTo>
                <a:lnTo>
                  <a:pt x="1388" y="111"/>
                </a:lnTo>
                <a:lnTo>
                  <a:pt x="1363" y="163"/>
                </a:lnTo>
                <a:lnTo>
                  <a:pt x="1420" y="249"/>
                </a:lnTo>
                <a:lnTo>
                  <a:pt x="1466" y="264"/>
                </a:lnTo>
                <a:lnTo>
                  <a:pt x="1458" y="815"/>
                </a:lnTo>
                <a:lnTo>
                  <a:pt x="833" y="816"/>
                </a:lnTo>
                <a:lnTo>
                  <a:pt x="0" y="775"/>
                </a:lnTo>
                <a:close/>
              </a:path>
            </a:pathLst>
          </a:custGeom>
          <a:solidFill>
            <a:srgbClr val="E0AA0F"/>
          </a:solid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41" name="Freeform 40"/>
          <p:cNvSpPr>
            <a:spLocks/>
          </p:cNvSpPr>
          <p:nvPr/>
        </p:nvSpPr>
        <p:spPr bwMode="auto">
          <a:xfrm>
            <a:off x="5573712" y="2973387"/>
            <a:ext cx="1135063" cy="601663"/>
          </a:xfrm>
          <a:custGeom>
            <a:avLst/>
            <a:gdLst>
              <a:gd name="T0" fmla="*/ 0 w 1432"/>
              <a:gd name="T1" fmla="*/ 758 h 758"/>
              <a:gd name="T2" fmla="*/ 13 w 1432"/>
              <a:gd name="T3" fmla="*/ 721 h 758"/>
              <a:gd name="T4" fmla="*/ 46 w 1432"/>
              <a:gd name="T5" fmla="*/ 717 h 758"/>
              <a:gd name="T6" fmla="*/ 55 w 1432"/>
              <a:gd name="T7" fmla="*/ 634 h 758"/>
              <a:gd name="T8" fmla="*/ 38 w 1432"/>
              <a:gd name="T9" fmla="*/ 628 h 758"/>
              <a:gd name="T10" fmla="*/ 35 w 1432"/>
              <a:gd name="T11" fmla="*/ 609 h 758"/>
              <a:gd name="T12" fmla="*/ 80 w 1432"/>
              <a:gd name="T13" fmla="*/ 564 h 758"/>
              <a:gd name="T14" fmla="*/ 168 w 1432"/>
              <a:gd name="T15" fmla="*/ 596 h 758"/>
              <a:gd name="T16" fmla="*/ 182 w 1432"/>
              <a:gd name="T17" fmla="*/ 505 h 758"/>
              <a:gd name="T18" fmla="*/ 242 w 1432"/>
              <a:gd name="T19" fmla="*/ 479 h 758"/>
              <a:gd name="T20" fmla="*/ 234 w 1432"/>
              <a:gd name="T21" fmla="*/ 461 h 758"/>
              <a:gd name="T22" fmla="*/ 250 w 1432"/>
              <a:gd name="T23" fmla="*/ 406 h 758"/>
              <a:gd name="T24" fmla="*/ 267 w 1432"/>
              <a:gd name="T25" fmla="*/ 374 h 758"/>
              <a:gd name="T26" fmla="*/ 355 w 1432"/>
              <a:gd name="T27" fmla="*/ 359 h 758"/>
              <a:gd name="T28" fmla="*/ 385 w 1432"/>
              <a:gd name="T29" fmla="*/ 368 h 758"/>
              <a:gd name="T30" fmla="*/ 480 w 1432"/>
              <a:gd name="T31" fmla="*/ 333 h 758"/>
              <a:gd name="T32" fmla="*/ 514 w 1432"/>
              <a:gd name="T33" fmla="*/ 364 h 758"/>
              <a:gd name="T34" fmla="*/ 544 w 1432"/>
              <a:gd name="T35" fmla="*/ 291 h 758"/>
              <a:gd name="T36" fmla="*/ 573 w 1432"/>
              <a:gd name="T37" fmla="*/ 272 h 758"/>
              <a:gd name="T38" fmla="*/ 644 w 1432"/>
              <a:gd name="T39" fmla="*/ 313 h 758"/>
              <a:gd name="T40" fmla="*/ 653 w 1432"/>
              <a:gd name="T41" fmla="*/ 267 h 758"/>
              <a:gd name="T42" fmla="*/ 728 w 1432"/>
              <a:gd name="T43" fmla="*/ 169 h 758"/>
              <a:gd name="T44" fmla="*/ 743 w 1432"/>
              <a:gd name="T45" fmla="*/ 112 h 758"/>
              <a:gd name="T46" fmla="*/ 772 w 1432"/>
              <a:gd name="T47" fmla="*/ 121 h 758"/>
              <a:gd name="T48" fmla="*/ 843 w 1432"/>
              <a:gd name="T49" fmla="*/ 70 h 758"/>
              <a:gd name="T50" fmla="*/ 823 w 1432"/>
              <a:gd name="T51" fmla="*/ 26 h 758"/>
              <a:gd name="T52" fmla="*/ 831 w 1432"/>
              <a:gd name="T53" fmla="*/ 5 h 758"/>
              <a:gd name="T54" fmla="*/ 892 w 1432"/>
              <a:gd name="T55" fmla="*/ 0 h 758"/>
              <a:gd name="T56" fmla="*/ 932 w 1432"/>
              <a:gd name="T57" fmla="*/ 16 h 758"/>
              <a:gd name="T58" fmla="*/ 954 w 1432"/>
              <a:gd name="T59" fmla="*/ 61 h 758"/>
              <a:gd name="T60" fmla="*/ 1019 w 1432"/>
              <a:gd name="T61" fmla="*/ 72 h 758"/>
              <a:gd name="T62" fmla="*/ 1057 w 1432"/>
              <a:gd name="T63" fmla="*/ 95 h 758"/>
              <a:gd name="T64" fmla="*/ 1146 w 1432"/>
              <a:gd name="T65" fmla="*/ 90 h 758"/>
              <a:gd name="T66" fmla="*/ 1187 w 1432"/>
              <a:gd name="T67" fmla="*/ 61 h 758"/>
              <a:gd name="T68" fmla="*/ 1284 w 1432"/>
              <a:gd name="T69" fmla="*/ 126 h 758"/>
              <a:gd name="T70" fmla="*/ 1319 w 1432"/>
              <a:gd name="T71" fmla="*/ 250 h 758"/>
              <a:gd name="T72" fmla="*/ 1357 w 1432"/>
              <a:gd name="T73" fmla="*/ 293 h 758"/>
              <a:gd name="T74" fmla="*/ 1432 w 1432"/>
              <a:gd name="T75" fmla="*/ 336 h 758"/>
              <a:gd name="T76" fmla="*/ 1376 w 1432"/>
              <a:gd name="T77" fmla="*/ 406 h 758"/>
              <a:gd name="T78" fmla="*/ 1329 w 1432"/>
              <a:gd name="T79" fmla="*/ 439 h 758"/>
              <a:gd name="T80" fmla="*/ 1277 w 1432"/>
              <a:gd name="T81" fmla="*/ 504 h 758"/>
              <a:gd name="T82" fmla="*/ 1277 w 1432"/>
              <a:gd name="T83" fmla="*/ 526 h 758"/>
              <a:gd name="T84" fmla="*/ 1134 w 1432"/>
              <a:gd name="T85" fmla="*/ 622 h 758"/>
              <a:gd name="T86" fmla="*/ 347 w 1432"/>
              <a:gd name="T87" fmla="*/ 698 h 758"/>
              <a:gd name="T88" fmla="*/ 262 w 1432"/>
              <a:gd name="T89" fmla="*/ 695 h 758"/>
              <a:gd name="T90" fmla="*/ 267 w 1432"/>
              <a:gd name="T91" fmla="*/ 739 h 758"/>
              <a:gd name="T92" fmla="*/ 0 w 1432"/>
              <a:gd name="T93" fmla="*/ 758 h 7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32"/>
              <a:gd name="T142" fmla="*/ 0 h 758"/>
              <a:gd name="T143" fmla="*/ 1432 w 1432"/>
              <a:gd name="T144" fmla="*/ 758 h 7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32" h="758">
                <a:moveTo>
                  <a:pt x="0" y="758"/>
                </a:moveTo>
                <a:lnTo>
                  <a:pt x="13" y="721"/>
                </a:lnTo>
                <a:lnTo>
                  <a:pt x="46" y="717"/>
                </a:lnTo>
                <a:lnTo>
                  <a:pt x="55" y="634"/>
                </a:lnTo>
                <a:lnTo>
                  <a:pt x="38" y="628"/>
                </a:lnTo>
                <a:lnTo>
                  <a:pt x="35" y="609"/>
                </a:lnTo>
                <a:lnTo>
                  <a:pt x="80" y="564"/>
                </a:lnTo>
                <a:lnTo>
                  <a:pt x="168" y="596"/>
                </a:lnTo>
                <a:lnTo>
                  <a:pt x="182" y="505"/>
                </a:lnTo>
                <a:lnTo>
                  <a:pt x="242" y="479"/>
                </a:lnTo>
                <a:lnTo>
                  <a:pt x="234" y="461"/>
                </a:lnTo>
                <a:lnTo>
                  <a:pt x="250" y="406"/>
                </a:lnTo>
                <a:lnTo>
                  <a:pt x="267" y="374"/>
                </a:lnTo>
                <a:lnTo>
                  <a:pt x="355" y="359"/>
                </a:lnTo>
                <a:lnTo>
                  <a:pt x="385" y="368"/>
                </a:lnTo>
                <a:lnTo>
                  <a:pt x="480" y="333"/>
                </a:lnTo>
                <a:lnTo>
                  <a:pt x="514" y="364"/>
                </a:lnTo>
                <a:lnTo>
                  <a:pt x="544" y="291"/>
                </a:lnTo>
                <a:lnTo>
                  <a:pt x="573" y="272"/>
                </a:lnTo>
                <a:lnTo>
                  <a:pt x="644" y="313"/>
                </a:lnTo>
                <a:lnTo>
                  <a:pt x="653" y="267"/>
                </a:lnTo>
                <a:lnTo>
                  <a:pt x="728" y="169"/>
                </a:lnTo>
                <a:lnTo>
                  <a:pt x="743" y="112"/>
                </a:lnTo>
                <a:lnTo>
                  <a:pt x="772" y="121"/>
                </a:lnTo>
                <a:lnTo>
                  <a:pt x="843" y="70"/>
                </a:lnTo>
                <a:lnTo>
                  <a:pt x="823" y="26"/>
                </a:lnTo>
                <a:lnTo>
                  <a:pt x="831" y="5"/>
                </a:lnTo>
                <a:lnTo>
                  <a:pt x="892" y="0"/>
                </a:lnTo>
                <a:lnTo>
                  <a:pt x="932" y="16"/>
                </a:lnTo>
                <a:lnTo>
                  <a:pt x="954" y="61"/>
                </a:lnTo>
                <a:lnTo>
                  <a:pt x="1019" y="72"/>
                </a:lnTo>
                <a:lnTo>
                  <a:pt x="1057" y="95"/>
                </a:lnTo>
                <a:lnTo>
                  <a:pt x="1146" y="90"/>
                </a:lnTo>
                <a:lnTo>
                  <a:pt x="1187" y="61"/>
                </a:lnTo>
                <a:lnTo>
                  <a:pt x="1284" y="126"/>
                </a:lnTo>
                <a:lnTo>
                  <a:pt x="1319" y="250"/>
                </a:lnTo>
                <a:lnTo>
                  <a:pt x="1357" y="293"/>
                </a:lnTo>
                <a:lnTo>
                  <a:pt x="1432" y="336"/>
                </a:lnTo>
                <a:lnTo>
                  <a:pt x="1376" y="406"/>
                </a:lnTo>
                <a:lnTo>
                  <a:pt x="1329" y="439"/>
                </a:lnTo>
                <a:lnTo>
                  <a:pt x="1277" y="504"/>
                </a:lnTo>
                <a:lnTo>
                  <a:pt x="1277" y="526"/>
                </a:lnTo>
                <a:lnTo>
                  <a:pt x="1134" y="622"/>
                </a:lnTo>
                <a:lnTo>
                  <a:pt x="347" y="698"/>
                </a:lnTo>
                <a:lnTo>
                  <a:pt x="262" y="695"/>
                </a:lnTo>
                <a:lnTo>
                  <a:pt x="267" y="739"/>
                </a:lnTo>
                <a:lnTo>
                  <a:pt x="0" y="758"/>
                </a:lnTo>
                <a:close/>
              </a:path>
            </a:pathLst>
          </a:custGeom>
          <a:solidFill>
            <a:srgbClr val="254061"/>
          </a:solidFill>
          <a:ln w="11113">
            <a:solidFill>
              <a:srgbClr val="000000"/>
            </a:solidFill>
            <a:prstDash val="solid"/>
            <a:round/>
            <a:headEnd/>
            <a:tailEnd/>
          </a:ln>
        </p:spPr>
        <p:txBody>
          <a:bodyPr/>
          <a:lstStyle/>
          <a:p>
            <a:endParaRPr lang="en-US" sz="1400">
              <a:latin typeface="Candara" pitchFamily="34" charset="0"/>
            </a:endParaRPr>
          </a:p>
        </p:txBody>
      </p:sp>
      <p:sp>
        <p:nvSpPr>
          <p:cNvPr id="42" name="Freeform 41"/>
          <p:cNvSpPr>
            <a:spLocks/>
          </p:cNvSpPr>
          <p:nvPr/>
        </p:nvSpPr>
        <p:spPr bwMode="auto">
          <a:xfrm>
            <a:off x="4852987" y="4308475"/>
            <a:ext cx="879475" cy="800100"/>
          </a:xfrm>
          <a:custGeom>
            <a:avLst/>
            <a:gdLst>
              <a:gd name="T0" fmla="*/ 11 w 1107"/>
              <a:gd name="T1" fmla="*/ 276 h 1006"/>
              <a:gd name="T2" fmla="*/ 54 w 1107"/>
              <a:gd name="T3" fmla="*/ 381 h 1006"/>
              <a:gd name="T4" fmla="*/ 111 w 1107"/>
              <a:gd name="T5" fmla="*/ 561 h 1006"/>
              <a:gd name="T6" fmla="*/ 78 w 1107"/>
              <a:gd name="T7" fmla="*/ 678 h 1006"/>
              <a:gd name="T8" fmla="*/ 85 w 1107"/>
              <a:gd name="T9" fmla="*/ 768 h 1006"/>
              <a:gd name="T10" fmla="*/ 38 w 1107"/>
              <a:gd name="T11" fmla="*/ 831 h 1006"/>
              <a:gd name="T12" fmla="*/ 204 w 1107"/>
              <a:gd name="T13" fmla="*/ 834 h 1006"/>
              <a:gd name="T14" fmla="*/ 441 w 1107"/>
              <a:gd name="T15" fmla="*/ 877 h 1006"/>
              <a:gd name="T16" fmla="*/ 462 w 1107"/>
              <a:gd name="T17" fmla="*/ 814 h 1006"/>
              <a:gd name="T18" fmla="*/ 555 w 1107"/>
              <a:gd name="T19" fmla="*/ 889 h 1006"/>
              <a:gd name="T20" fmla="*/ 612 w 1107"/>
              <a:gd name="T21" fmla="*/ 897 h 1006"/>
              <a:gd name="T22" fmla="*/ 652 w 1107"/>
              <a:gd name="T23" fmla="*/ 965 h 1006"/>
              <a:gd name="T24" fmla="*/ 719 w 1107"/>
              <a:gd name="T25" fmla="*/ 992 h 1006"/>
              <a:gd name="T26" fmla="*/ 770 w 1107"/>
              <a:gd name="T27" fmla="*/ 954 h 1006"/>
              <a:gd name="T28" fmla="*/ 801 w 1107"/>
              <a:gd name="T29" fmla="*/ 963 h 1006"/>
              <a:gd name="T30" fmla="*/ 842 w 1107"/>
              <a:gd name="T31" fmla="*/ 987 h 1006"/>
              <a:gd name="T32" fmla="*/ 890 w 1107"/>
              <a:gd name="T33" fmla="*/ 948 h 1006"/>
              <a:gd name="T34" fmla="*/ 879 w 1107"/>
              <a:gd name="T35" fmla="*/ 886 h 1006"/>
              <a:gd name="T36" fmla="*/ 924 w 1107"/>
              <a:gd name="T37" fmla="*/ 889 h 1006"/>
              <a:gd name="T38" fmla="*/ 966 w 1107"/>
              <a:gd name="T39" fmla="*/ 918 h 1006"/>
              <a:gd name="T40" fmla="*/ 1003 w 1107"/>
              <a:gd name="T41" fmla="*/ 935 h 1006"/>
              <a:gd name="T42" fmla="*/ 1039 w 1107"/>
              <a:gd name="T43" fmla="*/ 973 h 1006"/>
              <a:gd name="T44" fmla="*/ 1059 w 1107"/>
              <a:gd name="T45" fmla="*/ 974 h 1006"/>
              <a:gd name="T46" fmla="*/ 1079 w 1107"/>
              <a:gd name="T47" fmla="*/ 969 h 1006"/>
              <a:gd name="T48" fmla="*/ 1107 w 1107"/>
              <a:gd name="T49" fmla="*/ 944 h 1006"/>
              <a:gd name="T50" fmla="*/ 1061 w 1107"/>
              <a:gd name="T51" fmla="*/ 920 h 1006"/>
              <a:gd name="T52" fmla="*/ 1025 w 1107"/>
              <a:gd name="T53" fmla="*/ 901 h 1006"/>
              <a:gd name="T54" fmla="*/ 970 w 1107"/>
              <a:gd name="T55" fmla="*/ 848 h 1006"/>
              <a:gd name="T56" fmla="*/ 1009 w 1107"/>
              <a:gd name="T57" fmla="*/ 822 h 1006"/>
              <a:gd name="T58" fmla="*/ 1033 w 1107"/>
              <a:gd name="T59" fmla="*/ 794 h 1006"/>
              <a:gd name="T60" fmla="*/ 1053 w 1107"/>
              <a:gd name="T61" fmla="*/ 755 h 1006"/>
              <a:gd name="T62" fmla="*/ 1020 w 1107"/>
              <a:gd name="T63" fmla="*/ 729 h 1006"/>
              <a:gd name="T64" fmla="*/ 961 w 1107"/>
              <a:gd name="T65" fmla="*/ 780 h 1006"/>
              <a:gd name="T66" fmla="*/ 924 w 1107"/>
              <a:gd name="T67" fmla="*/ 736 h 1006"/>
              <a:gd name="T68" fmla="*/ 945 w 1107"/>
              <a:gd name="T69" fmla="*/ 738 h 1006"/>
              <a:gd name="T70" fmla="*/ 940 w 1107"/>
              <a:gd name="T71" fmla="*/ 718 h 1006"/>
              <a:gd name="T72" fmla="*/ 927 w 1107"/>
              <a:gd name="T73" fmla="*/ 719 h 1006"/>
              <a:gd name="T74" fmla="*/ 886 w 1107"/>
              <a:gd name="T75" fmla="*/ 736 h 1006"/>
              <a:gd name="T76" fmla="*/ 792 w 1107"/>
              <a:gd name="T77" fmla="*/ 729 h 1006"/>
              <a:gd name="T78" fmla="*/ 826 w 1107"/>
              <a:gd name="T79" fmla="*/ 656 h 1006"/>
              <a:gd name="T80" fmla="*/ 884 w 1107"/>
              <a:gd name="T81" fmla="*/ 682 h 1006"/>
              <a:gd name="T82" fmla="*/ 910 w 1107"/>
              <a:gd name="T83" fmla="*/ 579 h 1006"/>
              <a:gd name="T84" fmla="*/ 523 w 1107"/>
              <a:gd name="T85" fmla="*/ 510 h 1006"/>
              <a:gd name="T86" fmla="*/ 570 w 1107"/>
              <a:gd name="T87" fmla="*/ 322 h 1006"/>
              <a:gd name="T88" fmla="*/ 616 w 1107"/>
              <a:gd name="T89" fmla="*/ 200 h 1006"/>
              <a:gd name="T90" fmla="*/ 591 w 1107"/>
              <a:gd name="T91" fmla="*/ 0 h 10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7"/>
              <a:gd name="T139" fmla="*/ 0 h 1006"/>
              <a:gd name="T140" fmla="*/ 1107 w 1107"/>
              <a:gd name="T141" fmla="*/ 1006 h 10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7" h="1006">
                <a:moveTo>
                  <a:pt x="0" y="7"/>
                </a:moveTo>
                <a:lnTo>
                  <a:pt x="11" y="276"/>
                </a:lnTo>
                <a:lnTo>
                  <a:pt x="42" y="311"/>
                </a:lnTo>
                <a:lnTo>
                  <a:pt x="54" y="381"/>
                </a:lnTo>
                <a:lnTo>
                  <a:pt x="114" y="475"/>
                </a:lnTo>
                <a:lnTo>
                  <a:pt x="111" y="561"/>
                </a:lnTo>
                <a:lnTo>
                  <a:pt x="75" y="636"/>
                </a:lnTo>
                <a:lnTo>
                  <a:pt x="78" y="678"/>
                </a:lnTo>
                <a:lnTo>
                  <a:pt x="90" y="723"/>
                </a:lnTo>
                <a:lnTo>
                  <a:pt x="85" y="768"/>
                </a:lnTo>
                <a:lnTo>
                  <a:pt x="64" y="796"/>
                </a:lnTo>
                <a:lnTo>
                  <a:pt x="38" y="831"/>
                </a:lnTo>
                <a:lnTo>
                  <a:pt x="57" y="852"/>
                </a:lnTo>
                <a:lnTo>
                  <a:pt x="204" y="834"/>
                </a:lnTo>
                <a:lnTo>
                  <a:pt x="325" y="884"/>
                </a:lnTo>
                <a:lnTo>
                  <a:pt x="441" y="877"/>
                </a:lnTo>
                <a:lnTo>
                  <a:pt x="426" y="843"/>
                </a:lnTo>
                <a:lnTo>
                  <a:pt x="462" y="814"/>
                </a:lnTo>
                <a:lnTo>
                  <a:pt x="542" y="831"/>
                </a:lnTo>
                <a:lnTo>
                  <a:pt x="555" y="889"/>
                </a:lnTo>
                <a:lnTo>
                  <a:pt x="578" y="882"/>
                </a:lnTo>
                <a:lnTo>
                  <a:pt x="612" y="897"/>
                </a:lnTo>
                <a:lnTo>
                  <a:pt x="646" y="933"/>
                </a:lnTo>
                <a:lnTo>
                  <a:pt x="652" y="965"/>
                </a:lnTo>
                <a:lnTo>
                  <a:pt x="687" y="969"/>
                </a:lnTo>
                <a:lnTo>
                  <a:pt x="719" y="992"/>
                </a:lnTo>
                <a:lnTo>
                  <a:pt x="748" y="982"/>
                </a:lnTo>
                <a:lnTo>
                  <a:pt x="770" y="954"/>
                </a:lnTo>
                <a:lnTo>
                  <a:pt x="767" y="933"/>
                </a:lnTo>
                <a:lnTo>
                  <a:pt x="801" y="963"/>
                </a:lnTo>
                <a:lnTo>
                  <a:pt x="819" y="937"/>
                </a:lnTo>
                <a:lnTo>
                  <a:pt x="842" y="987"/>
                </a:lnTo>
                <a:lnTo>
                  <a:pt x="878" y="963"/>
                </a:lnTo>
                <a:lnTo>
                  <a:pt x="890" y="948"/>
                </a:lnTo>
                <a:lnTo>
                  <a:pt x="878" y="933"/>
                </a:lnTo>
                <a:lnTo>
                  <a:pt x="879" y="886"/>
                </a:lnTo>
                <a:lnTo>
                  <a:pt x="893" y="886"/>
                </a:lnTo>
                <a:lnTo>
                  <a:pt x="924" y="889"/>
                </a:lnTo>
                <a:lnTo>
                  <a:pt x="931" y="920"/>
                </a:lnTo>
                <a:lnTo>
                  <a:pt x="966" y="918"/>
                </a:lnTo>
                <a:lnTo>
                  <a:pt x="997" y="940"/>
                </a:lnTo>
                <a:lnTo>
                  <a:pt x="1003" y="935"/>
                </a:lnTo>
                <a:lnTo>
                  <a:pt x="1017" y="956"/>
                </a:lnTo>
                <a:lnTo>
                  <a:pt x="1039" y="973"/>
                </a:lnTo>
                <a:lnTo>
                  <a:pt x="1029" y="1006"/>
                </a:lnTo>
                <a:lnTo>
                  <a:pt x="1059" y="974"/>
                </a:lnTo>
                <a:lnTo>
                  <a:pt x="1080" y="994"/>
                </a:lnTo>
                <a:lnTo>
                  <a:pt x="1079" y="969"/>
                </a:lnTo>
                <a:lnTo>
                  <a:pt x="1106" y="963"/>
                </a:lnTo>
                <a:lnTo>
                  <a:pt x="1107" y="944"/>
                </a:lnTo>
                <a:lnTo>
                  <a:pt x="1077" y="939"/>
                </a:lnTo>
                <a:lnTo>
                  <a:pt x="1061" y="920"/>
                </a:lnTo>
                <a:lnTo>
                  <a:pt x="1036" y="924"/>
                </a:lnTo>
                <a:lnTo>
                  <a:pt x="1025" y="901"/>
                </a:lnTo>
                <a:lnTo>
                  <a:pt x="997" y="901"/>
                </a:lnTo>
                <a:lnTo>
                  <a:pt x="970" y="848"/>
                </a:lnTo>
                <a:lnTo>
                  <a:pt x="986" y="835"/>
                </a:lnTo>
                <a:lnTo>
                  <a:pt x="1009" y="822"/>
                </a:lnTo>
                <a:lnTo>
                  <a:pt x="1015" y="796"/>
                </a:lnTo>
                <a:lnTo>
                  <a:pt x="1033" y="794"/>
                </a:lnTo>
                <a:lnTo>
                  <a:pt x="1061" y="765"/>
                </a:lnTo>
                <a:lnTo>
                  <a:pt x="1053" y="755"/>
                </a:lnTo>
                <a:lnTo>
                  <a:pt x="1054" y="702"/>
                </a:lnTo>
                <a:lnTo>
                  <a:pt x="1020" y="729"/>
                </a:lnTo>
                <a:lnTo>
                  <a:pt x="988" y="732"/>
                </a:lnTo>
                <a:lnTo>
                  <a:pt x="961" y="780"/>
                </a:lnTo>
                <a:lnTo>
                  <a:pt x="915" y="755"/>
                </a:lnTo>
                <a:lnTo>
                  <a:pt x="924" y="736"/>
                </a:lnTo>
                <a:lnTo>
                  <a:pt x="943" y="729"/>
                </a:lnTo>
                <a:lnTo>
                  <a:pt x="945" y="738"/>
                </a:lnTo>
                <a:lnTo>
                  <a:pt x="956" y="712"/>
                </a:lnTo>
                <a:lnTo>
                  <a:pt x="940" y="718"/>
                </a:lnTo>
                <a:lnTo>
                  <a:pt x="931" y="707"/>
                </a:lnTo>
                <a:lnTo>
                  <a:pt x="927" y="719"/>
                </a:lnTo>
                <a:lnTo>
                  <a:pt x="906" y="709"/>
                </a:lnTo>
                <a:lnTo>
                  <a:pt x="886" y="736"/>
                </a:lnTo>
                <a:lnTo>
                  <a:pt x="853" y="744"/>
                </a:lnTo>
                <a:lnTo>
                  <a:pt x="792" y="729"/>
                </a:lnTo>
                <a:lnTo>
                  <a:pt x="787" y="713"/>
                </a:lnTo>
                <a:lnTo>
                  <a:pt x="826" y="656"/>
                </a:lnTo>
                <a:lnTo>
                  <a:pt x="862" y="660"/>
                </a:lnTo>
                <a:lnTo>
                  <a:pt x="884" y="682"/>
                </a:lnTo>
                <a:lnTo>
                  <a:pt x="978" y="701"/>
                </a:lnTo>
                <a:lnTo>
                  <a:pt x="910" y="579"/>
                </a:lnTo>
                <a:lnTo>
                  <a:pt x="922" y="494"/>
                </a:lnTo>
                <a:lnTo>
                  <a:pt x="523" y="510"/>
                </a:lnTo>
                <a:lnTo>
                  <a:pt x="526" y="463"/>
                </a:lnTo>
                <a:lnTo>
                  <a:pt x="570" y="322"/>
                </a:lnTo>
                <a:lnTo>
                  <a:pt x="640" y="226"/>
                </a:lnTo>
                <a:lnTo>
                  <a:pt x="616" y="200"/>
                </a:lnTo>
                <a:lnTo>
                  <a:pt x="626" y="106"/>
                </a:lnTo>
                <a:lnTo>
                  <a:pt x="591" y="0"/>
                </a:lnTo>
                <a:lnTo>
                  <a:pt x="0" y="7"/>
                </a:lnTo>
                <a:close/>
              </a:path>
            </a:pathLst>
          </a:custGeom>
          <a:solidFill>
            <a:srgbClr val="4F81BD"/>
          </a:solidFill>
          <a:ln w="11113">
            <a:solidFill>
              <a:srgbClr val="000000"/>
            </a:solidFill>
            <a:prstDash val="solid"/>
            <a:round/>
            <a:headEnd/>
            <a:tailEnd/>
          </a:ln>
        </p:spPr>
        <p:txBody>
          <a:bodyPr/>
          <a:lstStyle/>
          <a:p>
            <a:endParaRPr lang="en-US">
              <a:latin typeface="Calibri" pitchFamily="34" charset="0"/>
            </a:endParaRPr>
          </a:p>
        </p:txBody>
      </p:sp>
      <p:sp>
        <p:nvSpPr>
          <p:cNvPr id="43" name="Freeform 42"/>
          <p:cNvSpPr>
            <a:spLocks/>
          </p:cNvSpPr>
          <p:nvPr/>
        </p:nvSpPr>
        <p:spPr bwMode="auto">
          <a:xfrm>
            <a:off x="7015162" y="2628900"/>
            <a:ext cx="711200" cy="365125"/>
          </a:xfrm>
          <a:custGeom>
            <a:avLst/>
            <a:gdLst>
              <a:gd name="T0" fmla="*/ 23 w 896"/>
              <a:gd name="T1" fmla="*/ 268 h 459"/>
              <a:gd name="T2" fmla="*/ 196 w 896"/>
              <a:gd name="T3" fmla="*/ 154 h 459"/>
              <a:gd name="T4" fmla="*/ 274 w 896"/>
              <a:gd name="T5" fmla="*/ 113 h 459"/>
              <a:gd name="T6" fmla="*/ 353 w 896"/>
              <a:gd name="T7" fmla="*/ 174 h 459"/>
              <a:gd name="T8" fmla="*/ 433 w 896"/>
              <a:gd name="T9" fmla="*/ 230 h 459"/>
              <a:gd name="T10" fmla="*/ 499 w 896"/>
              <a:gd name="T11" fmla="*/ 238 h 459"/>
              <a:gd name="T12" fmla="*/ 500 w 896"/>
              <a:gd name="T13" fmla="*/ 283 h 459"/>
              <a:gd name="T14" fmla="*/ 467 w 896"/>
              <a:gd name="T15" fmla="*/ 370 h 459"/>
              <a:gd name="T16" fmla="*/ 518 w 896"/>
              <a:gd name="T17" fmla="*/ 392 h 459"/>
              <a:gd name="T18" fmla="*/ 551 w 896"/>
              <a:gd name="T19" fmla="*/ 411 h 459"/>
              <a:gd name="T20" fmla="*/ 578 w 896"/>
              <a:gd name="T21" fmla="*/ 421 h 459"/>
              <a:gd name="T22" fmla="*/ 623 w 896"/>
              <a:gd name="T23" fmla="*/ 422 h 459"/>
              <a:gd name="T24" fmla="*/ 674 w 896"/>
              <a:gd name="T25" fmla="*/ 445 h 459"/>
              <a:gd name="T26" fmla="*/ 588 w 896"/>
              <a:gd name="T27" fmla="*/ 350 h 459"/>
              <a:gd name="T28" fmla="*/ 611 w 896"/>
              <a:gd name="T29" fmla="*/ 329 h 459"/>
              <a:gd name="T30" fmla="*/ 604 w 896"/>
              <a:gd name="T31" fmla="*/ 185 h 459"/>
              <a:gd name="T32" fmla="*/ 643 w 896"/>
              <a:gd name="T33" fmla="*/ 96 h 459"/>
              <a:gd name="T34" fmla="*/ 686 w 896"/>
              <a:gd name="T35" fmla="*/ 57 h 459"/>
              <a:gd name="T36" fmla="*/ 648 w 896"/>
              <a:gd name="T37" fmla="*/ 107 h 459"/>
              <a:gd name="T38" fmla="*/ 643 w 896"/>
              <a:gd name="T39" fmla="*/ 184 h 459"/>
              <a:gd name="T40" fmla="*/ 651 w 896"/>
              <a:gd name="T41" fmla="*/ 211 h 459"/>
              <a:gd name="T42" fmla="*/ 665 w 896"/>
              <a:gd name="T43" fmla="*/ 256 h 459"/>
              <a:gd name="T44" fmla="*/ 639 w 896"/>
              <a:gd name="T45" fmla="*/ 274 h 459"/>
              <a:gd name="T46" fmla="*/ 678 w 896"/>
              <a:gd name="T47" fmla="*/ 287 h 459"/>
              <a:gd name="T48" fmla="*/ 659 w 896"/>
              <a:gd name="T49" fmla="*/ 300 h 459"/>
              <a:gd name="T50" fmla="*/ 718 w 896"/>
              <a:gd name="T51" fmla="*/ 390 h 459"/>
              <a:gd name="T52" fmla="*/ 744 w 896"/>
              <a:gd name="T53" fmla="*/ 411 h 459"/>
              <a:gd name="T54" fmla="*/ 758 w 896"/>
              <a:gd name="T55" fmla="*/ 422 h 459"/>
              <a:gd name="T56" fmla="*/ 763 w 896"/>
              <a:gd name="T57" fmla="*/ 450 h 459"/>
              <a:gd name="T58" fmla="*/ 810 w 896"/>
              <a:gd name="T59" fmla="*/ 440 h 459"/>
              <a:gd name="T60" fmla="*/ 876 w 896"/>
              <a:gd name="T61" fmla="*/ 352 h 459"/>
              <a:gd name="T62" fmla="*/ 876 w 896"/>
              <a:gd name="T63" fmla="*/ 406 h 459"/>
              <a:gd name="T64" fmla="*/ 869 w 896"/>
              <a:gd name="T65" fmla="*/ 455 h 459"/>
              <a:gd name="T66" fmla="*/ 896 w 896"/>
              <a:gd name="T67" fmla="*/ 290 h 459"/>
              <a:gd name="T68" fmla="*/ 771 w 896"/>
              <a:gd name="T69" fmla="*/ 316 h 459"/>
              <a:gd name="T70" fmla="*/ 689 w 896"/>
              <a:gd name="T71" fmla="*/ 0 h 4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6"/>
              <a:gd name="T109" fmla="*/ 0 h 459"/>
              <a:gd name="T110" fmla="*/ 896 w 896"/>
              <a:gd name="T111" fmla="*/ 459 h 4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6" h="459">
                <a:moveTo>
                  <a:pt x="0" y="135"/>
                </a:moveTo>
                <a:lnTo>
                  <a:pt x="23" y="268"/>
                </a:lnTo>
                <a:lnTo>
                  <a:pt x="91" y="185"/>
                </a:lnTo>
                <a:lnTo>
                  <a:pt x="196" y="154"/>
                </a:lnTo>
                <a:lnTo>
                  <a:pt x="217" y="119"/>
                </a:lnTo>
                <a:lnTo>
                  <a:pt x="274" y="113"/>
                </a:lnTo>
                <a:lnTo>
                  <a:pt x="324" y="135"/>
                </a:lnTo>
                <a:lnTo>
                  <a:pt x="353" y="174"/>
                </a:lnTo>
                <a:lnTo>
                  <a:pt x="403" y="191"/>
                </a:lnTo>
                <a:lnTo>
                  <a:pt x="433" y="230"/>
                </a:lnTo>
                <a:lnTo>
                  <a:pt x="479" y="251"/>
                </a:lnTo>
                <a:lnTo>
                  <a:pt x="499" y="238"/>
                </a:lnTo>
                <a:lnTo>
                  <a:pt x="510" y="263"/>
                </a:lnTo>
                <a:lnTo>
                  <a:pt x="500" y="283"/>
                </a:lnTo>
                <a:lnTo>
                  <a:pt x="499" y="311"/>
                </a:lnTo>
                <a:lnTo>
                  <a:pt x="467" y="370"/>
                </a:lnTo>
                <a:lnTo>
                  <a:pt x="479" y="411"/>
                </a:lnTo>
                <a:lnTo>
                  <a:pt x="518" y="392"/>
                </a:lnTo>
                <a:lnTo>
                  <a:pt x="520" y="373"/>
                </a:lnTo>
                <a:lnTo>
                  <a:pt x="551" y="411"/>
                </a:lnTo>
                <a:lnTo>
                  <a:pt x="557" y="393"/>
                </a:lnTo>
                <a:lnTo>
                  <a:pt x="578" y="421"/>
                </a:lnTo>
                <a:lnTo>
                  <a:pt x="588" y="407"/>
                </a:lnTo>
                <a:lnTo>
                  <a:pt x="623" y="422"/>
                </a:lnTo>
                <a:lnTo>
                  <a:pt x="643" y="413"/>
                </a:lnTo>
                <a:lnTo>
                  <a:pt x="674" y="445"/>
                </a:lnTo>
                <a:lnTo>
                  <a:pt x="649" y="396"/>
                </a:lnTo>
                <a:lnTo>
                  <a:pt x="588" y="350"/>
                </a:lnTo>
                <a:lnTo>
                  <a:pt x="645" y="378"/>
                </a:lnTo>
                <a:lnTo>
                  <a:pt x="611" y="329"/>
                </a:lnTo>
                <a:lnTo>
                  <a:pt x="599" y="287"/>
                </a:lnTo>
                <a:lnTo>
                  <a:pt x="604" y="185"/>
                </a:lnTo>
                <a:lnTo>
                  <a:pt x="568" y="161"/>
                </a:lnTo>
                <a:lnTo>
                  <a:pt x="643" y="96"/>
                </a:lnTo>
                <a:lnTo>
                  <a:pt x="644" y="55"/>
                </a:lnTo>
                <a:lnTo>
                  <a:pt x="686" y="57"/>
                </a:lnTo>
                <a:lnTo>
                  <a:pt x="676" y="94"/>
                </a:lnTo>
                <a:lnTo>
                  <a:pt x="648" y="107"/>
                </a:lnTo>
                <a:lnTo>
                  <a:pt x="633" y="148"/>
                </a:lnTo>
                <a:lnTo>
                  <a:pt x="643" y="184"/>
                </a:lnTo>
                <a:lnTo>
                  <a:pt x="661" y="170"/>
                </a:lnTo>
                <a:lnTo>
                  <a:pt x="651" y="211"/>
                </a:lnTo>
                <a:lnTo>
                  <a:pt x="659" y="233"/>
                </a:lnTo>
                <a:lnTo>
                  <a:pt x="665" y="256"/>
                </a:lnTo>
                <a:lnTo>
                  <a:pt x="645" y="243"/>
                </a:lnTo>
                <a:lnTo>
                  <a:pt x="639" y="274"/>
                </a:lnTo>
                <a:lnTo>
                  <a:pt x="681" y="264"/>
                </a:lnTo>
                <a:lnTo>
                  <a:pt x="678" y="287"/>
                </a:lnTo>
                <a:lnTo>
                  <a:pt x="700" y="301"/>
                </a:lnTo>
                <a:lnTo>
                  <a:pt x="659" y="300"/>
                </a:lnTo>
                <a:lnTo>
                  <a:pt x="670" y="364"/>
                </a:lnTo>
                <a:lnTo>
                  <a:pt x="718" y="390"/>
                </a:lnTo>
                <a:lnTo>
                  <a:pt x="741" y="360"/>
                </a:lnTo>
                <a:lnTo>
                  <a:pt x="744" y="411"/>
                </a:lnTo>
                <a:lnTo>
                  <a:pt x="773" y="399"/>
                </a:lnTo>
                <a:lnTo>
                  <a:pt x="758" y="422"/>
                </a:lnTo>
                <a:lnTo>
                  <a:pt x="782" y="422"/>
                </a:lnTo>
                <a:lnTo>
                  <a:pt x="763" y="450"/>
                </a:lnTo>
                <a:lnTo>
                  <a:pt x="771" y="459"/>
                </a:lnTo>
                <a:lnTo>
                  <a:pt x="810" y="440"/>
                </a:lnTo>
                <a:lnTo>
                  <a:pt x="860" y="412"/>
                </a:lnTo>
                <a:lnTo>
                  <a:pt x="876" y="352"/>
                </a:lnTo>
                <a:lnTo>
                  <a:pt x="882" y="388"/>
                </a:lnTo>
                <a:lnTo>
                  <a:pt x="876" y="406"/>
                </a:lnTo>
                <a:lnTo>
                  <a:pt x="865" y="437"/>
                </a:lnTo>
                <a:lnTo>
                  <a:pt x="869" y="455"/>
                </a:lnTo>
                <a:lnTo>
                  <a:pt x="887" y="404"/>
                </a:lnTo>
                <a:lnTo>
                  <a:pt x="896" y="290"/>
                </a:lnTo>
                <a:lnTo>
                  <a:pt x="840" y="303"/>
                </a:lnTo>
                <a:lnTo>
                  <a:pt x="771" y="316"/>
                </a:lnTo>
                <a:lnTo>
                  <a:pt x="767" y="292"/>
                </a:lnTo>
                <a:lnTo>
                  <a:pt x="689" y="0"/>
                </a:lnTo>
                <a:lnTo>
                  <a:pt x="0" y="135"/>
                </a:lnTo>
                <a:close/>
              </a:path>
            </a:pathLst>
          </a:custGeom>
          <a:solidFill>
            <a:srgbClr val="F4E287"/>
          </a:solidFill>
          <a:ln w="11113">
            <a:solidFill>
              <a:srgbClr val="000000"/>
            </a:solidFill>
            <a:prstDash val="solid"/>
            <a:round/>
            <a:headEnd/>
            <a:tailEnd/>
          </a:ln>
        </p:spPr>
        <p:txBody>
          <a:bodyPr/>
          <a:lstStyle/>
          <a:p>
            <a:endParaRPr lang="en-US">
              <a:latin typeface="Calibri" pitchFamily="34" charset="0"/>
            </a:endParaRPr>
          </a:p>
        </p:txBody>
      </p:sp>
      <p:grpSp>
        <p:nvGrpSpPr>
          <p:cNvPr id="44" name="Group 43"/>
          <p:cNvGrpSpPr/>
          <p:nvPr/>
        </p:nvGrpSpPr>
        <p:grpSpPr>
          <a:xfrm>
            <a:off x="7794625" y="1830387"/>
            <a:ext cx="542925" cy="304800"/>
            <a:chOff x="7897813" y="1928168"/>
            <a:chExt cx="542925" cy="304800"/>
          </a:xfrm>
          <a:solidFill>
            <a:srgbClr val="254061"/>
          </a:solidFill>
        </p:grpSpPr>
        <p:sp>
          <p:nvSpPr>
            <p:cNvPr id="45" name="Freeform 44"/>
            <p:cNvSpPr>
              <a:spLocks/>
            </p:cNvSpPr>
            <p:nvPr/>
          </p:nvSpPr>
          <p:spPr bwMode="auto">
            <a:xfrm>
              <a:off x="7897813" y="1928168"/>
              <a:ext cx="522287" cy="274638"/>
            </a:xfrm>
            <a:custGeom>
              <a:avLst/>
              <a:gdLst>
                <a:gd name="T0" fmla="*/ 0 w 659"/>
                <a:gd name="T1" fmla="*/ 140 h 346"/>
                <a:gd name="T2" fmla="*/ 2 w 659"/>
                <a:gd name="T3" fmla="*/ 325 h 346"/>
                <a:gd name="T4" fmla="*/ 308 w 659"/>
                <a:gd name="T5" fmla="*/ 257 h 346"/>
                <a:gd name="T6" fmla="*/ 361 w 659"/>
                <a:gd name="T7" fmla="*/ 238 h 346"/>
                <a:gd name="T8" fmla="*/ 381 w 659"/>
                <a:gd name="T9" fmla="*/ 243 h 346"/>
                <a:gd name="T10" fmla="*/ 406 w 659"/>
                <a:gd name="T11" fmla="*/ 294 h 346"/>
                <a:gd name="T12" fmla="*/ 441 w 659"/>
                <a:gd name="T13" fmla="*/ 300 h 346"/>
                <a:gd name="T14" fmla="*/ 462 w 659"/>
                <a:gd name="T15" fmla="*/ 342 h 346"/>
                <a:gd name="T16" fmla="*/ 480 w 659"/>
                <a:gd name="T17" fmla="*/ 346 h 346"/>
                <a:gd name="T18" fmla="*/ 490 w 659"/>
                <a:gd name="T19" fmla="*/ 316 h 346"/>
                <a:gd name="T20" fmla="*/ 506 w 659"/>
                <a:gd name="T21" fmla="*/ 304 h 346"/>
                <a:gd name="T22" fmla="*/ 515 w 659"/>
                <a:gd name="T23" fmla="*/ 273 h 346"/>
                <a:gd name="T24" fmla="*/ 525 w 659"/>
                <a:gd name="T25" fmla="*/ 269 h 346"/>
                <a:gd name="T26" fmla="*/ 540 w 659"/>
                <a:gd name="T27" fmla="*/ 317 h 346"/>
                <a:gd name="T28" fmla="*/ 570 w 659"/>
                <a:gd name="T29" fmla="*/ 306 h 346"/>
                <a:gd name="T30" fmla="*/ 576 w 659"/>
                <a:gd name="T31" fmla="*/ 286 h 346"/>
                <a:gd name="T32" fmla="*/ 616 w 659"/>
                <a:gd name="T33" fmla="*/ 265 h 346"/>
                <a:gd name="T34" fmla="*/ 642 w 659"/>
                <a:gd name="T35" fmla="*/ 259 h 346"/>
                <a:gd name="T36" fmla="*/ 659 w 659"/>
                <a:gd name="T37" fmla="*/ 275 h 346"/>
                <a:gd name="T38" fmla="*/ 654 w 659"/>
                <a:gd name="T39" fmla="*/ 228 h 346"/>
                <a:gd name="T40" fmla="*/ 622 w 659"/>
                <a:gd name="T41" fmla="*/ 170 h 346"/>
                <a:gd name="T42" fmla="*/ 602 w 659"/>
                <a:gd name="T43" fmla="*/ 161 h 346"/>
                <a:gd name="T44" fmla="*/ 580 w 659"/>
                <a:gd name="T45" fmla="*/ 163 h 346"/>
                <a:gd name="T46" fmla="*/ 584 w 659"/>
                <a:gd name="T47" fmla="*/ 176 h 346"/>
                <a:gd name="T48" fmla="*/ 596 w 659"/>
                <a:gd name="T49" fmla="*/ 176 h 346"/>
                <a:gd name="T50" fmla="*/ 612 w 659"/>
                <a:gd name="T51" fmla="*/ 177 h 346"/>
                <a:gd name="T52" fmla="*/ 628 w 659"/>
                <a:gd name="T53" fmla="*/ 197 h 346"/>
                <a:gd name="T54" fmla="*/ 635 w 659"/>
                <a:gd name="T55" fmla="*/ 216 h 346"/>
                <a:gd name="T56" fmla="*/ 624 w 659"/>
                <a:gd name="T57" fmla="*/ 237 h 346"/>
                <a:gd name="T58" fmla="*/ 573 w 659"/>
                <a:gd name="T59" fmla="*/ 260 h 346"/>
                <a:gd name="T60" fmla="*/ 544 w 659"/>
                <a:gd name="T61" fmla="*/ 249 h 346"/>
                <a:gd name="T62" fmla="*/ 531 w 659"/>
                <a:gd name="T63" fmla="*/ 216 h 346"/>
                <a:gd name="T64" fmla="*/ 506 w 659"/>
                <a:gd name="T65" fmla="*/ 213 h 346"/>
                <a:gd name="T66" fmla="*/ 511 w 659"/>
                <a:gd name="T67" fmla="*/ 196 h 346"/>
                <a:gd name="T68" fmla="*/ 484 w 659"/>
                <a:gd name="T69" fmla="*/ 159 h 346"/>
                <a:gd name="T70" fmla="*/ 449 w 659"/>
                <a:gd name="T71" fmla="*/ 145 h 346"/>
                <a:gd name="T72" fmla="*/ 447 w 659"/>
                <a:gd name="T73" fmla="*/ 161 h 346"/>
                <a:gd name="T74" fmla="*/ 427 w 659"/>
                <a:gd name="T75" fmla="*/ 154 h 346"/>
                <a:gd name="T76" fmla="*/ 418 w 659"/>
                <a:gd name="T77" fmla="*/ 132 h 346"/>
                <a:gd name="T78" fmla="*/ 425 w 659"/>
                <a:gd name="T79" fmla="*/ 113 h 346"/>
                <a:gd name="T80" fmla="*/ 444 w 659"/>
                <a:gd name="T81" fmla="*/ 95 h 346"/>
                <a:gd name="T82" fmla="*/ 437 w 659"/>
                <a:gd name="T83" fmla="*/ 80 h 346"/>
                <a:gd name="T84" fmla="*/ 464 w 659"/>
                <a:gd name="T85" fmla="*/ 59 h 346"/>
                <a:gd name="T86" fmla="*/ 436 w 659"/>
                <a:gd name="T87" fmla="*/ 33 h 346"/>
                <a:gd name="T88" fmla="*/ 425 w 659"/>
                <a:gd name="T89" fmla="*/ 0 h 346"/>
                <a:gd name="T90" fmla="*/ 363 w 659"/>
                <a:gd name="T91" fmla="*/ 49 h 346"/>
                <a:gd name="T92" fmla="*/ 143 w 659"/>
                <a:gd name="T93" fmla="*/ 109 h 346"/>
                <a:gd name="T94" fmla="*/ 0 w 659"/>
                <a:gd name="T95" fmla="*/ 140 h 3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9"/>
                <a:gd name="T145" fmla="*/ 0 h 346"/>
                <a:gd name="T146" fmla="*/ 659 w 659"/>
                <a:gd name="T147" fmla="*/ 346 h 3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9" h="346">
                  <a:moveTo>
                    <a:pt x="0" y="140"/>
                  </a:moveTo>
                  <a:lnTo>
                    <a:pt x="2" y="325"/>
                  </a:lnTo>
                  <a:lnTo>
                    <a:pt x="308" y="257"/>
                  </a:lnTo>
                  <a:lnTo>
                    <a:pt x="361" y="238"/>
                  </a:lnTo>
                  <a:lnTo>
                    <a:pt x="381" y="243"/>
                  </a:lnTo>
                  <a:lnTo>
                    <a:pt x="406" y="294"/>
                  </a:lnTo>
                  <a:lnTo>
                    <a:pt x="441" y="300"/>
                  </a:lnTo>
                  <a:lnTo>
                    <a:pt x="462" y="342"/>
                  </a:lnTo>
                  <a:lnTo>
                    <a:pt x="480" y="346"/>
                  </a:lnTo>
                  <a:lnTo>
                    <a:pt x="490" y="316"/>
                  </a:lnTo>
                  <a:lnTo>
                    <a:pt x="506" y="304"/>
                  </a:lnTo>
                  <a:lnTo>
                    <a:pt x="515" y="273"/>
                  </a:lnTo>
                  <a:lnTo>
                    <a:pt x="525" y="269"/>
                  </a:lnTo>
                  <a:lnTo>
                    <a:pt x="540" y="317"/>
                  </a:lnTo>
                  <a:lnTo>
                    <a:pt x="570" y="306"/>
                  </a:lnTo>
                  <a:lnTo>
                    <a:pt x="576" y="286"/>
                  </a:lnTo>
                  <a:lnTo>
                    <a:pt x="616" y="265"/>
                  </a:lnTo>
                  <a:lnTo>
                    <a:pt x="642" y="259"/>
                  </a:lnTo>
                  <a:lnTo>
                    <a:pt x="659" y="275"/>
                  </a:lnTo>
                  <a:lnTo>
                    <a:pt x="654" y="228"/>
                  </a:lnTo>
                  <a:lnTo>
                    <a:pt x="622" y="170"/>
                  </a:lnTo>
                  <a:lnTo>
                    <a:pt x="602" y="161"/>
                  </a:lnTo>
                  <a:lnTo>
                    <a:pt x="580" y="163"/>
                  </a:lnTo>
                  <a:lnTo>
                    <a:pt x="584" y="176"/>
                  </a:lnTo>
                  <a:lnTo>
                    <a:pt x="596" y="176"/>
                  </a:lnTo>
                  <a:lnTo>
                    <a:pt x="612" y="177"/>
                  </a:lnTo>
                  <a:lnTo>
                    <a:pt x="628" y="197"/>
                  </a:lnTo>
                  <a:lnTo>
                    <a:pt x="635" y="216"/>
                  </a:lnTo>
                  <a:lnTo>
                    <a:pt x="624" y="237"/>
                  </a:lnTo>
                  <a:lnTo>
                    <a:pt x="573" y="260"/>
                  </a:lnTo>
                  <a:lnTo>
                    <a:pt x="544" y="249"/>
                  </a:lnTo>
                  <a:lnTo>
                    <a:pt x="531" y="216"/>
                  </a:lnTo>
                  <a:lnTo>
                    <a:pt x="506" y="213"/>
                  </a:lnTo>
                  <a:lnTo>
                    <a:pt x="511" y="196"/>
                  </a:lnTo>
                  <a:lnTo>
                    <a:pt x="484" y="159"/>
                  </a:lnTo>
                  <a:lnTo>
                    <a:pt x="449" y="145"/>
                  </a:lnTo>
                  <a:lnTo>
                    <a:pt x="447" y="161"/>
                  </a:lnTo>
                  <a:lnTo>
                    <a:pt x="427" y="154"/>
                  </a:lnTo>
                  <a:lnTo>
                    <a:pt x="418" y="132"/>
                  </a:lnTo>
                  <a:lnTo>
                    <a:pt x="425" y="113"/>
                  </a:lnTo>
                  <a:lnTo>
                    <a:pt x="444" y="95"/>
                  </a:lnTo>
                  <a:lnTo>
                    <a:pt x="437" y="80"/>
                  </a:lnTo>
                  <a:lnTo>
                    <a:pt x="464" y="59"/>
                  </a:lnTo>
                  <a:lnTo>
                    <a:pt x="436" y="33"/>
                  </a:lnTo>
                  <a:lnTo>
                    <a:pt x="425" y="0"/>
                  </a:lnTo>
                  <a:lnTo>
                    <a:pt x="363" y="49"/>
                  </a:lnTo>
                  <a:lnTo>
                    <a:pt x="143" y="109"/>
                  </a:lnTo>
                  <a:lnTo>
                    <a:pt x="0" y="140"/>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46" name="Freeform 45"/>
            <p:cNvSpPr>
              <a:spLocks/>
            </p:cNvSpPr>
            <p:nvPr/>
          </p:nvSpPr>
          <p:spPr bwMode="auto">
            <a:xfrm>
              <a:off x="8315325" y="2193281"/>
              <a:ext cx="47625" cy="39687"/>
            </a:xfrm>
            <a:custGeom>
              <a:avLst/>
              <a:gdLst>
                <a:gd name="T0" fmla="*/ 0 w 61"/>
                <a:gd name="T1" fmla="*/ 51 h 51"/>
                <a:gd name="T2" fmla="*/ 26 w 61"/>
                <a:gd name="T3" fmla="*/ 0 h 51"/>
                <a:gd name="T4" fmla="*/ 61 w 61"/>
                <a:gd name="T5" fmla="*/ 23 h 51"/>
                <a:gd name="T6" fmla="*/ 0 w 61"/>
                <a:gd name="T7" fmla="*/ 51 h 51"/>
                <a:gd name="T8" fmla="*/ 0 60000 65536"/>
                <a:gd name="T9" fmla="*/ 0 60000 65536"/>
                <a:gd name="T10" fmla="*/ 0 60000 65536"/>
                <a:gd name="T11" fmla="*/ 0 60000 65536"/>
                <a:gd name="T12" fmla="*/ 0 w 61"/>
                <a:gd name="T13" fmla="*/ 0 h 51"/>
                <a:gd name="T14" fmla="*/ 61 w 61"/>
                <a:gd name="T15" fmla="*/ 51 h 51"/>
              </a:gdLst>
              <a:ahLst/>
              <a:cxnLst>
                <a:cxn ang="T8">
                  <a:pos x="T0" y="T1"/>
                </a:cxn>
                <a:cxn ang="T9">
                  <a:pos x="T2" y="T3"/>
                </a:cxn>
                <a:cxn ang="T10">
                  <a:pos x="T4" y="T5"/>
                </a:cxn>
                <a:cxn ang="T11">
                  <a:pos x="T6" y="T7"/>
                </a:cxn>
              </a:cxnLst>
              <a:rect l="T12" t="T13" r="T14" b="T15"/>
              <a:pathLst>
                <a:path w="61" h="51">
                  <a:moveTo>
                    <a:pt x="0" y="51"/>
                  </a:moveTo>
                  <a:lnTo>
                    <a:pt x="26" y="0"/>
                  </a:lnTo>
                  <a:lnTo>
                    <a:pt x="61" y="23"/>
                  </a:lnTo>
                  <a:lnTo>
                    <a:pt x="0" y="51"/>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47" name="Freeform 46"/>
            <p:cNvSpPr>
              <a:spLocks/>
            </p:cNvSpPr>
            <p:nvPr/>
          </p:nvSpPr>
          <p:spPr bwMode="auto">
            <a:xfrm>
              <a:off x="8402638" y="2188518"/>
              <a:ext cx="38100" cy="28575"/>
            </a:xfrm>
            <a:custGeom>
              <a:avLst/>
              <a:gdLst>
                <a:gd name="T0" fmla="*/ 0 w 47"/>
                <a:gd name="T1" fmla="*/ 37 h 37"/>
                <a:gd name="T2" fmla="*/ 26 w 47"/>
                <a:gd name="T3" fmla="*/ 0 h 37"/>
                <a:gd name="T4" fmla="*/ 47 w 47"/>
                <a:gd name="T5" fmla="*/ 26 h 37"/>
                <a:gd name="T6" fmla="*/ 0 w 47"/>
                <a:gd name="T7" fmla="*/ 37 h 37"/>
                <a:gd name="T8" fmla="*/ 0 60000 65536"/>
                <a:gd name="T9" fmla="*/ 0 60000 65536"/>
                <a:gd name="T10" fmla="*/ 0 60000 65536"/>
                <a:gd name="T11" fmla="*/ 0 60000 65536"/>
                <a:gd name="T12" fmla="*/ 0 w 47"/>
                <a:gd name="T13" fmla="*/ 0 h 37"/>
                <a:gd name="T14" fmla="*/ 47 w 47"/>
                <a:gd name="T15" fmla="*/ 37 h 37"/>
              </a:gdLst>
              <a:ahLst/>
              <a:cxnLst>
                <a:cxn ang="T8">
                  <a:pos x="T0" y="T1"/>
                </a:cxn>
                <a:cxn ang="T9">
                  <a:pos x="T2" y="T3"/>
                </a:cxn>
                <a:cxn ang="T10">
                  <a:pos x="T4" y="T5"/>
                </a:cxn>
                <a:cxn ang="T11">
                  <a:pos x="T6" y="T7"/>
                </a:cxn>
              </a:cxnLst>
              <a:rect l="T12" t="T13" r="T14" b="T15"/>
              <a:pathLst>
                <a:path w="47" h="37">
                  <a:moveTo>
                    <a:pt x="0" y="37"/>
                  </a:moveTo>
                  <a:lnTo>
                    <a:pt x="26" y="0"/>
                  </a:lnTo>
                  <a:lnTo>
                    <a:pt x="47" y="26"/>
                  </a:lnTo>
                  <a:lnTo>
                    <a:pt x="0" y="37"/>
                  </a:lnTo>
                  <a:close/>
                </a:path>
              </a:pathLst>
            </a:custGeom>
            <a:grpFill/>
            <a:ln w="11113">
              <a:solidFill>
                <a:srgbClr val="000000"/>
              </a:solidFill>
              <a:prstDash val="solid"/>
              <a:round/>
              <a:headEnd/>
              <a:tailEnd/>
            </a:ln>
          </p:spPr>
          <p:txBody>
            <a:bodyPr/>
            <a:lstStyle/>
            <a:p>
              <a:endParaRPr lang="en-US">
                <a:latin typeface="Calibri" pitchFamily="34" charset="0"/>
              </a:endParaRPr>
            </a:p>
          </p:txBody>
        </p:sp>
      </p:grpSp>
      <p:grpSp>
        <p:nvGrpSpPr>
          <p:cNvPr id="48" name="Group 47"/>
          <p:cNvGrpSpPr/>
          <p:nvPr/>
        </p:nvGrpSpPr>
        <p:grpSpPr>
          <a:xfrm>
            <a:off x="5307012" y="1322387"/>
            <a:ext cx="1179513" cy="1144588"/>
            <a:chOff x="5410200" y="1420168"/>
            <a:chExt cx="1179513" cy="1144588"/>
          </a:xfrm>
          <a:solidFill>
            <a:schemeClr val="accent1"/>
          </a:solidFill>
        </p:grpSpPr>
        <p:sp>
          <p:nvSpPr>
            <p:cNvPr id="49" name="Freeform 46"/>
            <p:cNvSpPr>
              <a:spLocks/>
            </p:cNvSpPr>
            <p:nvPr/>
          </p:nvSpPr>
          <p:spPr bwMode="auto">
            <a:xfrm>
              <a:off x="5410200" y="1420168"/>
              <a:ext cx="896938" cy="477838"/>
            </a:xfrm>
            <a:custGeom>
              <a:avLst/>
              <a:gdLst>
                <a:gd name="T0" fmla="*/ 89 w 1129"/>
                <a:gd name="T1" fmla="*/ 326 h 602"/>
                <a:gd name="T2" fmla="*/ 404 w 1129"/>
                <a:gd name="T3" fmla="*/ 397 h 602"/>
                <a:gd name="T4" fmla="*/ 459 w 1129"/>
                <a:gd name="T5" fmla="*/ 446 h 602"/>
                <a:gd name="T6" fmla="*/ 564 w 1129"/>
                <a:gd name="T7" fmla="*/ 481 h 602"/>
                <a:gd name="T8" fmla="*/ 589 w 1129"/>
                <a:gd name="T9" fmla="*/ 435 h 602"/>
                <a:gd name="T10" fmla="*/ 606 w 1129"/>
                <a:gd name="T11" fmla="*/ 383 h 602"/>
                <a:gd name="T12" fmla="*/ 605 w 1129"/>
                <a:gd name="T13" fmla="*/ 404 h 602"/>
                <a:gd name="T14" fmla="*/ 630 w 1129"/>
                <a:gd name="T15" fmla="*/ 429 h 602"/>
                <a:gd name="T16" fmla="*/ 663 w 1129"/>
                <a:gd name="T17" fmla="*/ 396 h 602"/>
                <a:gd name="T18" fmla="*/ 682 w 1129"/>
                <a:gd name="T19" fmla="*/ 389 h 602"/>
                <a:gd name="T20" fmla="*/ 673 w 1129"/>
                <a:gd name="T21" fmla="*/ 452 h 602"/>
                <a:gd name="T22" fmla="*/ 715 w 1129"/>
                <a:gd name="T23" fmla="*/ 404 h 602"/>
                <a:gd name="T24" fmla="*/ 795 w 1129"/>
                <a:gd name="T25" fmla="*/ 350 h 602"/>
                <a:gd name="T26" fmla="*/ 874 w 1129"/>
                <a:gd name="T27" fmla="*/ 311 h 602"/>
                <a:gd name="T28" fmla="*/ 994 w 1129"/>
                <a:gd name="T29" fmla="*/ 358 h 602"/>
                <a:gd name="T30" fmla="*/ 1022 w 1129"/>
                <a:gd name="T31" fmla="*/ 312 h 602"/>
                <a:gd name="T32" fmla="*/ 1129 w 1129"/>
                <a:gd name="T33" fmla="*/ 304 h 602"/>
                <a:gd name="T34" fmla="*/ 1054 w 1129"/>
                <a:gd name="T35" fmla="*/ 199 h 602"/>
                <a:gd name="T36" fmla="*/ 987 w 1129"/>
                <a:gd name="T37" fmla="*/ 199 h 602"/>
                <a:gd name="T38" fmla="*/ 940 w 1129"/>
                <a:gd name="T39" fmla="*/ 204 h 602"/>
                <a:gd name="T40" fmla="*/ 921 w 1129"/>
                <a:gd name="T41" fmla="*/ 165 h 602"/>
                <a:gd name="T42" fmla="*/ 880 w 1129"/>
                <a:gd name="T43" fmla="*/ 141 h 602"/>
                <a:gd name="T44" fmla="*/ 723 w 1129"/>
                <a:gd name="T45" fmla="*/ 180 h 602"/>
                <a:gd name="T46" fmla="*/ 635 w 1129"/>
                <a:gd name="T47" fmla="*/ 237 h 602"/>
                <a:gd name="T48" fmla="*/ 584 w 1129"/>
                <a:gd name="T49" fmla="*/ 226 h 602"/>
                <a:gd name="T50" fmla="*/ 523 w 1129"/>
                <a:gd name="T51" fmla="*/ 240 h 602"/>
                <a:gd name="T52" fmla="*/ 399 w 1129"/>
                <a:gd name="T53" fmla="*/ 144 h 602"/>
                <a:gd name="T54" fmla="*/ 367 w 1129"/>
                <a:gd name="T55" fmla="*/ 168 h 602"/>
                <a:gd name="T56" fmla="*/ 346 w 1129"/>
                <a:gd name="T57" fmla="*/ 163 h 602"/>
                <a:gd name="T58" fmla="*/ 334 w 1129"/>
                <a:gd name="T59" fmla="*/ 142 h 602"/>
                <a:gd name="T60" fmla="*/ 406 w 1129"/>
                <a:gd name="T61" fmla="*/ 25 h 602"/>
                <a:gd name="T62" fmla="*/ 440 w 1129"/>
                <a:gd name="T63" fmla="*/ 0 h 602"/>
                <a:gd name="T64" fmla="*/ 333 w 1129"/>
                <a:gd name="T65" fmla="*/ 30 h 602"/>
                <a:gd name="T66" fmla="*/ 268 w 1129"/>
                <a:gd name="T67" fmla="*/ 96 h 602"/>
                <a:gd name="T68" fmla="*/ 209 w 1129"/>
                <a:gd name="T69" fmla="*/ 142 h 602"/>
                <a:gd name="T70" fmla="*/ 173 w 1129"/>
                <a:gd name="T71" fmla="*/ 178 h 602"/>
                <a:gd name="T72" fmla="*/ 90 w 1129"/>
                <a:gd name="T73" fmla="*/ 204 h 602"/>
                <a:gd name="T74" fmla="*/ 0 w 1129"/>
                <a:gd name="T75" fmla="*/ 263 h 6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29"/>
                <a:gd name="T115" fmla="*/ 0 h 602"/>
                <a:gd name="T116" fmla="*/ 1129 w 1129"/>
                <a:gd name="T117" fmla="*/ 602 h 6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29" h="602">
                  <a:moveTo>
                    <a:pt x="0" y="263"/>
                  </a:moveTo>
                  <a:lnTo>
                    <a:pt x="89" y="326"/>
                  </a:lnTo>
                  <a:lnTo>
                    <a:pt x="305" y="384"/>
                  </a:lnTo>
                  <a:lnTo>
                    <a:pt x="404" y="397"/>
                  </a:lnTo>
                  <a:lnTo>
                    <a:pt x="420" y="433"/>
                  </a:lnTo>
                  <a:lnTo>
                    <a:pt x="459" y="446"/>
                  </a:lnTo>
                  <a:lnTo>
                    <a:pt x="514" y="602"/>
                  </a:lnTo>
                  <a:lnTo>
                    <a:pt x="564" y="481"/>
                  </a:lnTo>
                  <a:lnTo>
                    <a:pt x="573" y="452"/>
                  </a:lnTo>
                  <a:lnTo>
                    <a:pt x="589" y="435"/>
                  </a:lnTo>
                  <a:lnTo>
                    <a:pt x="587" y="415"/>
                  </a:lnTo>
                  <a:lnTo>
                    <a:pt x="606" y="383"/>
                  </a:lnTo>
                  <a:lnTo>
                    <a:pt x="611" y="385"/>
                  </a:lnTo>
                  <a:lnTo>
                    <a:pt x="605" y="404"/>
                  </a:lnTo>
                  <a:lnTo>
                    <a:pt x="609" y="438"/>
                  </a:lnTo>
                  <a:lnTo>
                    <a:pt x="630" y="429"/>
                  </a:lnTo>
                  <a:lnTo>
                    <a:pt x="638" y="391"/>
                  </a:lnTo>
                  <a:lnTo>
                    <a:pt x="663" y="396"/>
                  </a:lnTo>
                  <a:lnTo>
                    <a:pt x="678" y="380"/>
                  </a:lnTo>
                  <a:lnTo>
                    <a:pt x="682" y="389"/>
                  </a:lnTo>
                  <a:lnTo>
                    <a:pt x="654" y="443"/>
                  </a:lnTo>
                  <a:lnTo>
                    <a:pt x="673" y="452"/>
                  </a:lnTo>
                  <a:lnTo>
                    <a:pt x="689" y="417"/>
                  </a:lnTo>
                  <a:lnTo>
                    <a:pt x="715" y="404"/>
                  </a:lnTo>
                  <a:lnTo>
                    <a:pt x="728" y="363"/>
                  </a:lnTo>
                  <a:lnTo>
                    <a:pt x="795" y="350"/>
                  </a:lnTo>
                  <a:lnTo>
                    <a:pt x="826" y="348"/>
                  </a:lnTo>
                  <a:lnTo>
                    <a:pt x="874" y="311"/>
                  </a:lnTo>
                  <a:lnTo>
                    <a:pt x="946" y="323"/>
                  </a:lnTo>
                  <a:lnTo>
                    <a:pt x="994" y="358"/>
                  </a:lnTo>
                  <a:lnTo>
                    <a:pt x="997" y="313"/>
                  </a:lnTo>
                  <a:lnTo>
                    <a:pt x="1022" y="312"/>
                  </a:lnTo>
                  <a:lnTo>
                    <a:pt x="1082" y="317"/>
                  </a:lnTo>
                  <a:lnTo>
                    <a:pt x="1129" y="304"/>
                  </a:lnTo>
                  <a:lnTo>
                    <a:pt x="1067" y="265"/>
                  </a:lnTo>
                  <a:lnTo>
                    <a:pt x="1054" y="199"/>
                  </a:lnTo>
                  <a:lnTo>
                    <a:pt x="1004" y="213"/>
                  </a:lnTo>
                  <a:lnTo>
                    <a:pt x="987" y="199"/>
                  </a:lnTo>
                  <a:lnTo>
                    <a:pt x="967" y="213"/>
                  </a:lnTo>
                  <a:lnTo>
                    <a:pt x="940" y="204"/>
                  </a:lnTo>
                  <a:lnTo>
                    <a:pt x="925" y="203"/>
                  </a:lnTo>
                  <a:lnTo>
                    <a:pt x="921" y="165"/>
                  </a:lnTo>
                  <a:lnTo>
                    <a:pt x="930" y="129"/>
                  </a:lnTo>
                  <a:lnTo>
                    <a:pt x="880" y="141"/>
                  </a:lnTo>
                  <a:lnTo>
                    <a:pt x="837" y="164"/>
                  </a:lnTo>
                  <a:lnTo>
                    <a:pt x="723" y="180"/>
                  </a:lnTo>
                  <a:lnTo>
                    <a:pt x="648" y="252"/>
                  </a:lnTo>
                  <a:lnTo>
                    <a:pt x="635" y="237"/>
                  </a:lnTo>
                  <a:lnTo>
                    <a:pt x="611" y="246"/>
                  </a:lnTo>
                  <a:lnTo>
                    <a:pt x="584" y="226"/>
                  </a:lnTo>
                  <a:lnTo>
                    <a:pt x="565" y="232"/>
                  </a:lnTo>
                  <a:lnTo>
                    <a:pt x="523" y="240"/>
                  </a:lnTo>
                  <a:lnTo>
                    <a:pt x="467" y="161"/>
                  </a:lnTo>
                  <a:lnTo>
                    <a:pt x="399" y="144"/>
                  </a:lnTo>
                  <a:lnTo>
                    <a:pt x="380" y="151"/>
                  </a:lnTo>
                  <a:lnTo>
                    <a:pt x="367" y="168"/>
                  </a:lnTo>
                  <a:lnTo>
                    <a:pt x="378" y="134"/>
                  </a:lnTo>
                  <a:lnTo>
                    <a:pt x="346" y="163"/>
                  </a:lnTo>
                  <a:lnTo>
                    <a:pt x="333" y="190"/>
                  </a:lnTo>
                  <a:lnTo>
                    <a:pt x="334" y="142"/>
                  </a:lnTo>
                  <a:lnTo>
                    <a:pt x="367" y="74"/>
                  </a:lnTo>
                  <a:lnTo>
                    <a:pt x="406" y="25"/>
                  </a:lnTo>
                  <a:lnTo>
                    <a:pt x="445" y="12"/>
                  </a:lnTo>
                  <a:lnTo>
                    <a:pt x="440" y="0"/>
                  </a:lnTo>
                  <a:lnTo>
                    <a:pt x="373" y="8"/>
                  </a:lnTo>
                  <a:lnTo>
                    <a:pt x="333" y="30"/>
                  </a:lnTo>
                  <a:lnTo>
                    <a:pt x="318" y="55"/>
                  </a:lnTo>
                  <a:lnTo>
                    <a:pt x="268" y="96"/>
                  </a:lnTo>
                  <a:lnTo>
                    <a:pt x="246" y="131"/>
                  </a:lnTo>
                  <a:lnTo>
                    <a:pt x="209" y="142"/>
                  </a:lnTo>
                  <a:lnTo>
                    <a:pt x="196" y="164"/>
                  </a:lnTo>
                  <a:lnTo>
                    <a:pt x="173" y="178"/>
                  </a:lnTo>
                  <a:lnTo>
                    <a:pt x="105" y="189"/>
                  </a:lnTo>
                  <a:lnTo>
                    <a:pt x="90" y="204"/>
                  </a:lnTo>
                  <a:lnTo>
                    <a:pt x="58" y="234"/>
                  </a:lnTo>
                  <a:lnTo>
                    <a:pt x="0" y="263"/>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50" name="Freeform 47"/>
            <p:cNvSpPr>
              <a:spLocks/>
            </p:cNvSpPr>
            <p:nvPr/>
          </p:nvSpPr>
          <p:spPr bwMode="auto">
            <a:xfrm>
              <a:off x="5986463" y="1715443"/>
              <a:ext cx="603250" cy="849313"/>
            </a:xfrm>
            <a:custGeom>
              <a:avLst/>
              <a:gdLst>
                <a:gd name="T0" fmla="*/ 0 w 759"/>
                <a:gd name="T1" fmla="*/ 1068 h 1068"/>
                <a:gd name="T2" fmla="*/ 73 w 759"/>
                <a:gd name="T3" fmla="*/ 938 h 1068"/>
                <a:gd name="T4" fmla="*/ 88 w 759"/>
                <a:gd name="T5" fmla="*/ 892 h 1068"/>
                <a:gd name="T6" fmla="*/ 91 w 759"/>
                <a:gd name="T7" fmla="*/ 801 h 1068"/>
                <a:gd name="T8" fmla="*/ 73 w 759"/>
                <a:gd name="T9" fmla="*/ 712 h 1068"/>
                <a:gd name="T10" fmla="*/ 30 w 759"/>
                <a:gd name="T11" fmla="*/ 627 h 1068"/>
                <a:gd name="T12" fmla="*/ 10 w 759"/>
                <a:gd name="T13" fmla="*/ 579 h 1068"/>
                <a:gd name="T14" fmla="*/ 24 w 759"/>
                <a:gd name="T15" fmla="*/ 535 h 1068"/>
                <a:gd name="T16" fmla="*/ 5 w 759"/>
                <a:gd name="T17" fmla="*/ 481 h 1068"/>
                <a:gd name="T18" fmla="*/ 25 w 759"/>
                <a:gd name="T19" fmla="*/ 444 h 1068"/>
                <a:gd name="T20" fmla="*/ 42 w 759"/>
                <a:gd name="T21" fmla="*/ 351 h 1068"/>
                <a:gd name="T22" fmla="*/ 40 w 759"/>
                <a:gd name="T23" fmla="*/ 309 h 1068"/>
                <a:gd name="T24" fmla="*/ 67 w 759"/>
                <a:gd name="T25" fmla="*/ 282 h 1068"/>
                <a:gd name="T26" fmla="*/ 63 w 759"/>
                <a:gd name="T27" fmla="*/ 251 h 1068"/>
                <a:gd name="T28" fmla="*/ 109 w 759"/>
                <a:gd name="T29" fmla="*/ 228 h 1068"/>
                <a:gd name="T30" fmla="*/ 149 w 759"/>
                <a:gd name="T31" fmla="*/ 162 h 1068"/>
                <a:gd name="T32" fmla="*/ 143 w 759"/>
                <a:gd name="T33" fmla="*/ 272 h 1068"/>
                <a:gd name="T34" fmla="*/ 174 w 759"/>
                <a:gd name="T35" fmla="*/ 248 h 1068"/>
                <a:gd name="T36" fmla="*/ 173 w 759"/>
                <a:gd name="T37" fmla="*/ 160 h 1068"/>
                <a:gd name="T38" fmla="*/ 217 w 759"/>
                <a:gd name="T39" fmla="*/ 110 h 1068"/>
                <a:gd name="T40" fmla="*/ 247 w 759"/>
                <a:gd name="T41" fmla="*/ 104 h 1068"/>
                <a:gd name="T42" fmla="*/ 221 w 759"/>
                <a:gd name="T43" fmla="*/ 89 h 1068"/>
                <a:gd name="T44" fmla="*/ 213 w 759"/>
                <a:gd name="T45" fmla="*/ 59 h 1068"/>
                <a:gd name="T46" fmla="*/ 231 w 759"/>
                <a:gd name="T47" fmla="*/ 14 h 1068"/>
                <a:gd name="T48" fmla="*/ 269 w 759"/>
                <a:gd name="T49" fmla="*/ 0 h 1068"/>
                <a:gd name="T50" fmla="*/ 359 w 759"/>
                <a:gd name="T51" fmla="*/ 26 h 1068"/>
                <a:gd name="T52" fmla="*/ 391 w 759"/>
                <a:gd name="T53" fmla="*/ 61 h 1068"/>
                <a:gd name="T54" fmla="*/ 497 w 759"/>
                <a:gd name="T55" fmla="*/ 86 h 1068"/>
                <a:gd name="T56" fmla="*/ 517 w 759"/>
                <a:gd name="T57" fmla="*/ 119 h 1068"/>
                <a:gd name="T58" fmla="*/ 547 w 759"/>
                <a:gd name="T59" fmla="*/ 156 h 1068"/>
                <a:gd name="T60" fmla="*/ 519 w 759"/>
                <a:gd name="T61" fmla="*/ 155 h 1068"/>
                <a:gd name="T62" fmla="*/ 517 w 759"/>
                <a:gd name="T63" fmla="*/ 177 h 1068"/>
                <a:gd name="T64" fmla="*/ 550 w 759"/>
                <a:gd name="T65" fmla="*/ 220 h 1068"/>
                <a:gd name="T66" fmla="*/ 555 w 759"/>
                <a:gd name="T67" fmla="*/ 293 h 1068"/>
                <a:gd name="T68" fmla="*/ 555 w 759"/>
                <a:gd name="T69" fmla="*/ 337 h 1068"/>
                <a:gd name="T70" fmla="*/ 522 w 759"/>
                <a:gd name="T71" fmla="*/ 390 h 1068"/>
                <a:gd name="T72" fmla="*/ 519 w 759"/>
                <a:gd name="T73" fmla="*/ 416 h 1068"/>
                <a:gd name="T74" fmla="*/ 479 w 759"/>
                <a:gd name="T75" fmla="*/ 438 h 1068"/>
                <a:gd name="T76" fmla="*/ 469 w 759"/>
                <a:gd name="T77" fmla="*/ 463 h 1068"/>
                <a:gd name="T78" fmla="*/ 473 w 759"/>
                <a:gd name="T79" fmla="*/ 516 h 1068"/>
                <a:gd name="T80" fmla="*/ 519 w 759"/>
                <a:gd name="T81" fmla="*/ 540 h 1068"/>
                <a:gd name="T82" fmla="*/ 553 w 759"/>
                <a:gd name="T83" fmla="*/ 496 h 1068"/>
                <a:gd name="T84" fmla="*/ 579 w 759"/>
                <a:gd name="T85" fmla="*/ 435 h 1068"/>
                <a:gd name="T86" fmla="*/ 641 w 759"/>
                <a:gd name="T87" fmla="*/ 398 h 1068"/>
                <a:gd name="T88" fmla="*/ 682 w 759"/>
                <a:gd name="T89" fmla="*/ 421 h 1068"/>
                <a:gd name="T90" fmla="*/ 711 w 759"/>
                <a:gd name="T91" fmla="*/ 485 h 1068"/>
                <a:gd name="T92" fmla="*/ 746 w 759"/>
                <a:gd name="T93" fmla="*/ 615 h 1068"/>
                <a:gd name="T94" fmla="*/ 759 w 759"/>
                <a:gd name="T95" fmla="*/ 658 h 1068"/>
                <a:gd name="T96" fmla="*/ 750 w 759"/>
                <a:gd name="T97" fmla="*/ 690 h 1068"/>
                <a:gd name="T98" fmla="*/ 755 w 759"/>
                <a:gd name="T99" fmla="*/ 744 h 1068"/>
                <a:gd name="T100" fmla="*/ 742 w 759"/>
                <a:gd name="T101" fmla="*/ 774 h 1068"/>
                <a:gd name="T102" fmla="*/ 724 w 759"/>
                <a:gd name="T103" fmla="*/ 744 h 1068"/>
                <a:gd name="T104" fmla="*/ 705 w 759"/>
                <a:gd name="T105" fmla="*/ 757 h 1068"/>
                <a:gd name="T106" fmla="*/ 702 w 759"/>
                <a:gd name="T107" fmla="*/ 806 h 1068"/>
                <a:gd name="T108" fmla="*/ 695 w 759"/>
                <a:gd name="T109" fmla="*/ 830 h 1068"/>
                <a:gd name="T110" fmla="*/ 662 w 759"/>
                <a:gd name="T111" fmla="*/ 854 h 1068"/>
                <a:gd name="T112" fmla="*/ 662 w 759"/>
                <a:gd name="T113" fmla="*/ 921 h 1068"/>
                <a:gd name="T114" fmla="*/ 639 w 759"/>
                <a:gd name="T115" fmla="*/ 948 h 1068"/>
                <a:gd name="T116" fmla="*/ 618 w 759"/>
                <a:gd name="T117" fmla="*/ 1004 h 1068"/>
                <a:gd name="T118" fmla="*/ 373 w 759"/>
                <a:gd name="T119" fmla="*/ 1043 h 1068"/>
                <a:gd name="T120" fmla="*/ 365 w 759"/>
                <a:gd name="T121" fmla="*/ 1027 h 1068"/>
                <a:gd name="T122" fmla="*/ 0 w 759"/>
                <a:gd name="T123" fmla="*/ 1068 h 10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59"/>
                <a:gd name="T187" fmla="*/ 0 h 1068"/>
                <a:gd name="T188" fmla="*/ 759 w 759"/>
                <a:gd name="T189" fmla="*/ 1068 h 10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59" h="1068">
                  <a:moveTo>
                    <a:pt x="0" y="1068"/>
                  </a:moveTo>
                  <a:lnTo>
                    <a:pt x="73" y="938"/>
                  </a:lnTo>
                  <a:lnTo>
                    <a:pt x="88" y="892"/>
                  </a:lnTo>
                  <a:lnTo>
                    <a:pt x="91" y="801"/>
                  </a:lnTo>
                  <a:lnTo>
                    <a:pt x="73" y="712"/>
                  </a:lnTo>
                  <a:lnTo>
                    <a:pt x="30" y="627"/>
                  </a:lnTo>
                  <a:lnTo>
                    <a:pt x="10" y="579"/>
                  </a:lnTo>
                  <a:lnTo>
                    <a:pt x="24" y="535"/>
                  </a:lnTo>
                  <a:lnTo>
                    <a:pt x="5" y="481"/>
                  </a:lnTo>
                  <a:lnTo>
                    <a:pt x="25" y="444"/>
                  </a:lnTo>
                  <a:lnTo>
                    <a:pt x="42" y="351"/>
                  </a:lnTo>
                  <a:lnTo>
                    <a:pt x="40" y="309"/>
                  </a:lnTo>
                  <a:lnTo>
                    <a:pt x="67" y="282"/>
                  </a:lnTo>
                  <a:lnTo>
                    <a:pt x="63" y="251"/>
                  </a:lnTo>
                  <a:lnTo>
                    <a:pt x="109" y="228"/>
                  </a:lnTo>
                  <a:lnTo>
                    <a:pt x="149" y="162"/>
                  </a:lnTo>
                  <a:lnTo>
                    <a:pt x="143" y="272"/>
                  </a:lnTo>
                  <a:lnTo>
                    <a:pt x="174" y="248"/>
                  </a:lnTo>
                  <a:lnTo>
                    <a:pt x="173" y="160"/>
                  </a:lnTo>
                  <a:lnTo>
                    <a:pt x="217" y="110"/>
                  </a:lnTo>
                  <a:lnTo>
                    <a:pt x="247" y="104"/>
                  </a:lnTo>
                  <a:lnTo>
                    <a:pt x="221" y="89"/>
                  </a:lnTo>
                  <a:lnTo>
                    <a:pt x="213" y="59"/>
                  </a:lnTo>
                  <a:lnTo>
                    <a:pt x="231" y="14"/>
                  </a:lnTo>
                  <a:lnTo>
                    <a:pt x="269" y="0"/>
                  </a:lnTo>
                  <a:lnTo>
                    <a:pt x="359" y="26"/>
                  </a:lnTo>
                  <a:lnTo>
                    <a:pt x="391" y="61"/>
                  </a:lnTo>
                  <a:lnTo>
                    <a:pt x="497" y="86"/>
                  </a:lnTo>
                  <a:lnTo>
                    <a:pt x="517" y="119"/>
                  </a:lnTo>
                  <a:lnTo>
                    <a:pt x="547" y="156"/>
                  </a:lnTo>
                  <a:lnTo>
                    <a:pt x="519" y="155"/>
                  </a:lnTo>
                  <a:lnTo>
                    <a:pt x="517" y="177"/>
                  </a:lnTo>
                  <a:lnTo>
                    <a:pt x="550" y="220"/>
                  </a:lnTo>
                  <a:lnTo>
                    <a:pt x="555" y="293"/>
                  </a:lnTo>
                  <a:lnTo>
                    <a:pt x="555" y="337"/>
                  </a:lnTo>
                  <a:lnTo>
                    <a:pt x="522" y="390"/>
                  </a:lnTo>
                  <a:lnTo>
                    <a:pt x="519" y="416"/>
                  </a:lnTo>
                  <a:lnTo>
                    <a:pt x="479" y="438"/>
                  </a:lnTo>
                  <a:lnTo>
                    <a:pt x="469" y="463"/>
                  </a:lnTo>
                  <a:lnTo>
                    <a:pt x="473" y="516"/>
                  </a:lnTo>
                  <a:lnTo>
                    <a:pt x="519" y="540"/>
                  </a:lnTo>
                  <a:lnTo>
                    <a:pt x="553" y="496"/>
                  </a:lnTo>
                  <a:lnTo>
                    <a:pt x="579" y="435"/>
                  </a:lnTo>
                  <a:lnTo>
                    <a:pt x="641" y="398"/>
                  </a:lnTo>
                  <a:lnTo>
                    <a:pt x="682" y="421"/>
                  </a:lnTo>
                  <a:lnTo>
                    <a:pt x="711" y="485"/>
                  </a:lnTo>
                  <a:lnTo>
                    <a:pt x="746" y="615"/>
                  </a:lnTo>
                  <a:lnTo>
                    <a:pt x="759" y="658"/>
                  </a:lnTo>
                  <a:lnTo>
                    <a:pt x="750" y="690"/>
                  </a:lnTo>
                  <a:lnTo>
                    <a:pt x="755" y="744"/>
                  </a:lnTo>
                  <a:lnTo>
                    <a:pt x="742" y="774"/>
                  </a:lnTo>
                  <a:lnTo>
                    <a:pt x="724" y="744"/>
                  </a:lnTo>
                  <a:lnTo>
                    <a:pt x="705" y="757"/>
                  </a:lnTo>
                  <a:lnTo>
                    <a:pt x="702" y="806"/>
                  </a:lnTo>
                  <a:lnTo>
                    <a:pt x="695" y="830"/>
                  </a:lnTo>
                  <a:lnTo>
                    <a:pt x="662" y="854"/>
                  </a:lnTo>
                  <a:lnTo>
                    <a:pt x="662" y="921"/>
                  </a:lnTo>
                  <a:lnTo>
                    <a:pt x="639" y="948"/>
                  </a:lnTo>
                  <a:lnTo>
                    <a:pt x="618" y="1004"/>
                  </a:lnTo>
                  <a:lnTo>
                    <a:pt x="373" y="1043"/>
                  </a:lnTo>
                  <a:lnTo>
                    <a:pt x="365" y="1027"/>
                  </a:lnTo>
                  <a:lnTo>
                    <a:pt x="0" y="1068"/>
                  </a:lnTo>
                  <a:close/>
                </a:path>
              </a:pathLst>
            </a:custGeom>
            <a:grpFill/>
            <a:ln w="11113">
              <a:solidFill>
                <a:srgbClr val="000000"/>
              </a:solidFill>
              <a:prstDash val="solid"/>
              <a:round/>
              <a:headEnd/>
              <a:tailEnd/>
            </a:ln>
          </p:spPr>
          <p:txBody>
            <a:bodyPr/>
            <a:lstStyle/>
            <a:p>
              <a:endParaRPr lang="en-US">
                <a:latin typeface="Calibri" pitchFamily="34" charset="0"/>
              </a:endParaRPr>
            </a:p>
          </p:txBody>
        </p:sp>
      </p:grpSp>
      <p:sp>
        <p:nvSpPr>
          <p:cNvPr id="51" name="Freeform 48"/>
          <p:cNvSpPr>
            <a:spLocks/>
          </p:cNvSpPr>
          <p:nvPr/>
        </p:nvSpPr>
        <p:spPr bwMode="auto">
          <a:xfrm>
            <a:off x="4387850" y="977900"/>
            <a:ext cx="1030287" cy="1195387"/>
          </a:xfrm>
          <a:custGeom>
            <a:avLst/>
            <a:gdLst>
              <a:gd name="T0" fmla="*/ 0 w 1299"/>
              <a:gd name="T1" fmla="*/ 95 h 1507"/>
              <a:gd name="T2" fmla="*/ 8 w 1299"/>
              <a:gd name="T3" fmla="*/ 308 h 1507"/>
              <a:gd name="T4" fmla="*/ 59 w 1299"/>
              <a:gd name="T5" fmla="*/ 478 h 1507"/>
              <a:gd name="T6" fmla="*/ 67 w 1299"/>
              <a:gd name="T7" fmla="*/ 699 h 1507"/>
              <a:gd name="T8" fmla="*/ 100 w 1299"/>
              <a:gd name="T9" fmla="*/ 876 h 1507"/>
              <a:gd name="T10" fmla="*/ 55 w 1299"/>
              <a:gd name="T11" fmla="*/ 967 h 1507"/>
              <a:gd name="T12" fmla="*/ 121 w 1299"/>
              <a:gd name="T13" fmla="*/ 1035 h 1507"/>
              <a:gd name="T14" fmla="*/ 116 w 1299"/>
              <a:gd name="T15" fmla="*/ 1507 h 1507"/>
              <a:gd name="T16" fmla="*/ 1053 w 1299"/>
              <a:gd name="T17" fmla="*/ 1487 h 1507"/>
              <a:gd name="T18" fmla="*/ 1038 w 1299"/>
              <a:gd name="T19" fmla="*/ 1395 h 1507"/>
              <a:gd name="T20" fmla="*/ 1011 w 1299"/>
              <a:gd name="T21" fmla="*/ 1362 h 1507"/>
              <a:gd name="T22" fmla="*/ 939 w 1299"/>
              <a:gd name="T23" fmla="*/ 1313 h 1507"/>
              <a:gd name="T24" fmla="*/ 888 w 1299"/>
              <a:gd name="T25" fmla="*/ 1256 h 1507"/>
              <a:gd name="T26" fmla="*/ 762 w 1299"/>
              <a:gd name="T27" fmla="*/ 1174 h 1507"/>
              <a:gd name="T28" fmla="*/ 766 w 1299"/>
              <a:gd name="T29" fmla="*/ 1035 h 1507"/>
              <a:gd name="T30" fmla="*/ 738 w 1299"/>
              <a:gd name="T31" fmla="*/ 948 h 1507"/>
              <a:gd name="T32" fmla="*/ 840 w 1299"/>
              <a:gd name="T33" fmla="*/ 816 h 1507"/>
              <a:gd name="T34" fmla="*/ 835 w 1299"/>
              <a:gd name="T35" fmla="*/ 685 h 1507"/>
              <a:gd name="T36" fmla="*/ 857 w 1299"/>
              <a:gd name="T37" fmla="*/ 663 h 1507"/>
              <a:gd name="T38" fmla="*/ 984 w 1299"/>
              <a:gd name="T39" fmla="*/ 554 h 1507"/>
              <a:gd name="T40" fmla="*/ 1048 w 1299"/>
              <a:gd name="T41" fmla="*/ 473 h 1507"/>
              <a:gd name="T42" fmla="*/ 1130 w 1299"/>
              <a:gd name="T43" fmla="*/ 406 h 1507"/>
              <a:gd name="T44" fmla="*/ 1299 w 1299"/>
              <a:gd name="T45" fmla="*/ 317 h 1507"/>
              <a:gd name="T46" fmla="*/ 1234 w 1299"/>
              <a:gd name="T47" fmla="*/ 324 h 1507"/>
              <a:gd name="T48" fmla="*/ 1178 w 1299"/>
              <a:gd name="T49" fmla="*/ 294 h 1507"/>
              <a:gd name="T50" fmla="*/ 1087 w 1299"/>
              <a:gd name="T51" fmla="*/ 304 h 1507"/>
              <a:gd name="T52" fmla="*/ 1067 w 1299"/>
              <a:gd name="T53" fmla="*/ 268 h 1507"/>
              <a:gd name="T54" fmla="*/ 1037 w 1299"/>
              <a:gd name="T55" fmla="*/ 283 h 1507"/>
              <a:gd name="T56" fmla="*/ 971 w 1299"/>
              <a:gd name="T57" fmla="*/ 323 h 1507"/>
              <a:gd name="T58" fmla="*/ 928 w 1299"/>
              <a:gd name="T59" fmla="*/ 309 h 1507"/>
              <a:gd name="T60" fmla="*/ 909 w 1299"/>
              <a:gd name="T61" fmla="*/ 288 h 1507"/>
              <a:gd name="T62" fmla="*/ 875 w 1299"/>
              <a:gd name="T63" fmla="*/ 276 h 1507"/>
              <a:gd name="T64" fmla="*/ 859 w 1299"/>
              <a:gd name="T65" fmla="*/ 249 h 1507"/>
              <a:gd name="T66" fmla="*/ 826 w 1299"/>
              <a:gd name="T67" fmla="*/ 255 h 1507"/>
              <a:gd name="T68" fmla="*/ 824 w 1299"/>
              <a:gd name="T69" fmla="*/ 277 h 1507"/>
              <a:gd name="T70" fmla="*/ 809 w 1299"/>
              <a:gd name="T71" fmla="*/ 285 h 1507"/>
              <a:gd name="T72" fmla="*/ 787 w 1299"/>
              <a:gd name="T73" fmla="*/ 230 h 1507"/>
              <a:gd name="T74" fmla="*/ 756 w 1299"/>
              <a:gd name="T75" fmla="*/ 229 h 1507"/>
              <a:gd name="T76" fmla="*/ 766 w 1299"/>
              <a:gd name="T77" fmla="*/ 204 h 1507"/>
              <a:gd name="T78" fmla="*/ 691 w 1299"/>
              <a:gd name="T79" fmla="*/ 189 h 1507"/>
              <a:gd name="T80" fmla="*/ 661 w 1299"/>
              <a:gd name="T81" fmla="*/ 184 h 1507"/>
              <a:gd name="T82" fmla="*/ 575 w 1299"/>
              <a:gd name="T83" fmla="*/ 221 h 1507"/>
              <a:gd name="T84" fmla="*/ 560 w 1299"/>
              <a:gd name="T85" fmla="*/ 189 h 1507"/>
              <a:gd name="T86" fmla="*/ 423 w 1299"/>
              <a:gd name="T87" fmla="*/ 157 h 1507"/>
              <a:gd name="T88" fmla="*/ 400 w 1299"/>
              <a:gd name="T89" fmla="*/ 13 h 1507"/>
              <a:gd name="T90" fmla="*/ 343 w 1299"/>
              <a:gd name="T91" fmla="*/ 0 h 1507"/>
              <a:gd name="T92" fmla="*/ 341 w 1299"/>
              <a:gd name="T93" fmla="*/ 96 h 1507"/>
              <a:gd name="T94" fmla="*/ 0 w 1299"/>
              <a:gd name="T95" fmla="*/ 95 h 15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99"/>
              <a:gd name="T145" fmla="*/ 0 h 1507"/>
              <a:gd name="T146" fmla="*/ 1299 w 1299"/>
              <a:gd name="T147" fmla="*/ 1507 h 15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99" h="1507">
                <a:moveTo>
                  <a:pt x="0" y="95"/>
                </a:moveTo>
                <a:lnTo>
                  <a:pt x="8" y="308"/>
                </a:lnTo>
                <a:lnTo>
                  <a:pt x="59" y="478"/>
                </a:lnTo>
                <a:lnTo>
                  <a:pt x="67" y="699"/>
                </a:lnTo>
                <a:lnTo>
                  <a:pt x="100" y="876"/>
                </a:lnTo>
                <a:lnTo>
                  <a:pt x="55" y="967"/>
                </a:lnTo>
                <a:lnTo>
                  <a:pt x="121" y="1035"/>
                </a:lnTo>
                <a:lnTo>
                  <a:pt x="116" y="1507"/>
                </a:lnTo>
                <a:lnTo>
                  <a:pt x="1053" y="1487"/>
                </a:lnTo>
                <a:lnTo>
                  <a:pt x="1038" y="1395"/>
                </a:lnTo>
                <a:lnTo>
                  <a:pt x="1011" y="1362"/>
                </a:lnTo>
                <a:lnTo>
                  <a:pt x="939" y="1313"/>
                </a:lnTo>
                <a:lnTo>
                  <a:pt x="888" y="1256"/>
                </a:lnTo>
                <a:lnTo>
                  <a:pt x="762" y="1174"/>
                </a:lnTo>
                <a:lnTo>
                  <a:pt x="766" y="1035"/>
                </a:lnTo>
                <a:lnTo>
                  <a:pt x="738" y="948"/>
                </a:lnTo>
                <a:lnTo>
                  <a:pt x="840" y="816"/>
                </a:lnTo>
                <a:lnTo>
                  <a:pt x="835" y="685"/>
                </a:lnTo>
                <a:lnTo>
                  <a:pt x="857" y="663"/>
                </a:lnTo>
                <a:lnTo>
                  <a:pt x="984" y="554"/>
                </a:lnTo>
                <a:lnTo>
                  <a:pt x="1048" y="473"/>
                </a:lnTo>
                <a:lnTo>
                  <a:pt x="1130" y="406"/>
                </a:lnTo>
                <a:lnTo>
                  <a:pt x="1299" y="317"/>
                </a:lnTo>
                <a:lnTo>
                  <a:pt x="1234" y="324"/>
                </a:lnTo>
                <a:lnTo>
                  <a:pt x="1178" y="294"/>
                </a:lnTo>
                <a:lnTo>
                  <a:pt x="1087" y="304"/>
                </a:lnTo>
                <a:lnTo>
                  <a:pt x="1067" y="268"/>
                </a:lnTo>
                <a:lnTo>
                  <a:pt x="1037" y="283"/>
                </a:lnTo>
                <a:lnTo>
                  <a:pt x="971" y="323"/>
                </a:lnTo>
                <a:lnTo>
                  <a:pt x="928" y="309"/>
                </a:lnTo>
                <a:lnTo>
                  <a:pt x="909" y="288"/>
                </a:lnTo>
                <a:lnTo>
                  <a:pt x="875" y="276"/>
                </a:lnTo>
                <a:lnTo>
                  <a:pt x="859" y="249"/>
                </a:lnTo>
                <a:lnTo>
                  <a:pt x="826" y="255"/>
                </a:lnTo>
                <a:lnTo>
                  <a:pt x="824" y="277"/>
                </a:lnTo>
                <a:lnTo>
                  <a:pt x="809" y="285"/>
                </a:lnTo>
                <a:lnTo>
                  <a:pt x="787" y="230"/>
                </a:lnTo>
                <a:lnTo>
                  <a:pt x="756" y="229"/>
                </a:lnTo>
                <a:lnTo>
                  <a:pt x="766" y="204"/>
                </a:lnTo>
                <a:lnTo>
                  <a:pt x="691" y="189"/>
                </a:lnTo>
                <a:lnTo>
                  <a:pt x="661" y="184"/>
                </a:lnTo>
                <a:lnTo>
                  <a:pt x="575" y="221"/>
                </a:lnTo>
                <a:lnTo>
                  <a:pt x="560" y="189"/>
                </a:lnTo>
                <a:lnTo>
                  <a:pt x="423" y="157"/>
                </a:lnTo>
                <a:lnTo>
                  <a:pt x="400" y="13"/>
                </a:lnTo>
                <a:lnTo>
                  <a:pt x="343" y="0"/>
                </a:lnTo>
                <a:lnTo>
                  <a:pt x="341" y="96"/>
                </a:lnTo>
                <a:lnTo>
                  <a:pt x="0" y="95"/>
                </a:lnTo>
                <a:close/>
              </a:path>
            </a:pathLst>
          </a:custGeom>
          <a:solidFill>
            <a:srgbClr val="F4E287"/>
          </a:solid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52" name="Freeform 49"/>
          <p:cNvSpPr>
            <a:spLocks/>
          </p:cNvSpPr>
          <p:nvPr/>
        </p:nvSpPr>
        <p:spPr bwMode="auto">
          <a:xfrm>
            <a:off x="5268912" y="3868737"/>
            <a:ext cx="554038" cy="996950"/>
          </a:xfrm>
          <a:custGeom>
            <a:avLst/>
            <a:gdLst>
              <a:gd name="T0" fmla="*/ 0 w 700"/>
              <a:gd name="T1" fmla="*/ 1065 h 1256"/>
              <a:gd name="T2" fmla="*/ 3 w 700"/>
              <a:gd name="T3" fmla="*/ 1018 h 1256"/>
              <a:gd name="T4" fmla="*/ 47 w 700"/>
              <a:gd name="T5" fmla="*/ 877 h 1256"/>
              <a:gd name="T6" fmla="*/ 117 w 700"/>
              <a:gd name="T7" fmla="*/ 781 h 1256"/>
              <a:gd name="T8" fmla="*/ 93 w 700"/>
              <a:gd name="T9" fmla="*/ 755 h 1256"/>
              <a:gd name="T10" fmla="*/ 103 w 700"/>
              <a:gd name="T11" fmla="*/ 661 h 1256"/>
              <a:gd name="T12" fmla="*/ 68 w 700"/>
              <a:gd name="T13" fmla="*/ 555 h 1256"/>
              <a:gd name="T14" fmla="*/ 56 w 700"/>
              <a:gd name="T15" fmla="*/ 413 h 1256"/>
              <a:gd name="T16" fmla="*/ 108 w 700"/>
              <a:gd name="T17" fmla="*/ 261 h 1256"/>
              <a:gd name="T18" fmla="*/ 180 w 700"/>
              <a:gd name="T19" fmla="*/ 153 h 1256"/>
              <a:gd name="T20" fmla="*/ 176 w 700"/>
              <a:gd name="T21" fmla="*/ 124 h 1256"/>
              <a:gd name="T22" fmla="*/ 232 w 700"/>
              <a:gd name="T23" fmla="*/ 30 h 1256"/>
              <a:gd name="T24" fmla="*/ 654 w 700"/>
              <a:gd name="T25" fmla="*/ 0 h 1256"/>
              <a:gd name="T26" fmla="*/ 671 w 700"/>
              <a:gd name="T27" fmla="*/ 25 h 1256"/>
              <a:gd name="T28" fmla="*/ 654 w 700"/>
              <a:gd name="T29" fmla="*/ 804 h 1256"/>
              <a:gd name="T30" fmla="*/ 700 w 700"/>
              <a:gd name="T31" fmla="*/ 1181 h 1256"/>
              <a:gd name="T32" fmla="*/ 681 w 700"/>
              <a:gd name="T33" fmla="*/ 1197 h 1256"/>
              <a:gd name="T34" fmla="*/ 654 w 700"/>
              <a:gd name="T35" fmla="*/ 1181 h 1256"/>
              <a:gd name="T36" fmla="*/ 621 w 700"/>
              <a:gd name="T37" fmla="*/ 1197 h 1256"/>
              <a:gd name="T38" fmla="*/ 592 w 700"/>
              <a:gd name="T39" fmla="*/ 1178 h 1256"/>
              <a:gd name="T40" fmla="*/ 589 w 700"/>
              <a:gd name="T41" fmla="*/ 1190 h 1256"/>
              <a:gd name="T42" fmla="*/ 557 w 700"/>
              <a:gd name="T43" fmla="*/ 1194 h 1256"/>
              <a:gd name="T44" fmla="*/ 512 w 700"/>
              <a:gd name="T45" fmla="*/ 1217 h 1256"/>
              <a:gd name="T46" fmla="*/ 497 w 700"/>
              <a:gd name="T47" fmla="*/ 1204 h 1256"/>
              <a:gd name="T48" fmla="*/ 476 w 700"/>
              <a:gd name="T49" fmla="*/ 1246 h 1256"/>
              <a:gd name="T50" fmla="*/ 455 w 700"/>
              <a:gd name="T51" fmla="*/ 1256 h 1256"/>
              <a:gd name="T52" fmla="*/ 387 w 700"/>
              <a:gd name="T53" fmla="*/ 1134 h 1256"/>
              <a:gd name="T54" fmla="*/ 399 w 700"/>
              <a:gd name="T55" fmla="*/ 1049 h 1256"/>
              <a:gd name="T56" fmla="*/ 0 w 700"/>
              <a:gd name="T57" fmla="*/ 1065 h 12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0"/>
              <a:gd name="T88" fmla="*/ 0 h 1256"/>
              <a:gd name="T89" fmla="*/ 700 w 700"/>
              <a:gd name="T90" fmla="*/ 1256 h 12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0" h="1256">
                <a:moveTo>
                  <a:pt x="0" y="1065"/>
                </a:moveTo>
                <a:lnTo>
                  <a:pt x="3" y="1018"/>
                </a:lnTo>
                <a:lnTo>
                  <a:pt x="47" y="877"/>
                </a:lnTo>
                <a:lnTo>
                  <a:pt x="117" y="781"/>
                </a:lnTo>
                <a:lnTo>
                  <a:pt x="93" y="755"/>
                </a:lnTo>
                <a:lnTo>
                  <a:pt x="103" y="661"/>
                </a:lnTo>
                <a:lnTo>
                  <a:pt x="68" y="555"/>
                </a:lnTo>
                <a:lnTo>
                  <a:pt x="56" y="413"/>
                </a:lnTo>
                <a:lnTo>
                  <a:pt x="108" y="261"/>
                </a:lnTo>
                <a:lnTo>
                  <a:pt x="180" y="153"/>
                </a:lnTo>
                <a:lnTo>
                  <a:pt x="176" y="124"/>
                </a:lnTo>
                <a:lnTo>
                  <a:pt x="232" y="30"/>
                </a:lnTo>
                <a:lnTo>
                  <a:pt x="654" y="0"/>
                </a:lnTo>
                <a:lnTo>
                  <a:pt x="671" y="25"/>
                </a:lnTo>
                <a:lnTo>
                  <a:pt x="654" y="804"/>
                </a:lnTo>
                <a:lnTo>
                  <a:pt x="700" y="1181"/>
                </a:lnTo>
                <a:lnTo>
                  <a:pt x="681" y="1197"/>
                </a:lnTo>
                <a:lnTo>
                  <a:pt x="654" y="1181"/>
                </a:lnTo>
                <a:lnTo>
                  <a:pt x="621" y="1197"/>
                </a:lnTo>
                <a:lnTo>
                  <a:pt x="592" y="1178"/>
                </a:lnTo>
                <a:lnTo>
                  <a:pt x="589" y="1190"/>
                </a:lnTo>
                <a:lnTo>
                  <a:pt x="557" y="1194"/>
                </a:lnTo>
                <a:lnTo>
                  <a:pt x="512" y="1217"/>
                </a:lnTo>
                <a:lnTo>
                  <a:pt x="497" y="1204"/>
                </a:lnTo>
                <a:lnTo>
                  <a:pt x="476" y="1246"/>
                </a:lnTo>
                <a:lnTo>
                  <a:pt x="455" y="1256"/>
                </a:lnTo>
                <a:lnTo>
                  <a:pt x="387" y="1134"/>
                </a:lnTo>
                <a:lnTo>
                  <a:pt x="399" y="1049"/>
                </a:lnTo>
                <a:lnTo>
                  <a:pt x="0" y="1065"/>
                </a:lnTo>
                <a:close/>
              </a:path>
            </a:pathLst>
          </a:custGeom>
          <a:solidFill>
            <a:srgbClr val="E0AA0F"/>
          </a:solidFill>
          <a:ln w="11113">
            <a:solidFill>
              <a:srgbClr val="000000"/>
            </a:solidFill>
            <a:prstDash val="solid"/>
            <a:round/>
            <a:headEnd/>
            <a:tailEnd/>
          </a:ln>
        </p:spPr>
        <p:txBody>
          <a:bodyPr/>
          <a:lstStyle/>
          <a:p>
            <a:endParaRPr lang="en-US">
              <a:latin typeface="Calibri" pitchFamily="34" charset="0"/>
            </a:endParaRPr>
          </a:p>
        </p:txBody>
      </p:sp>
      <p:sp>
        <p:nvSpPr>
          <p:cNvPr id="53" name="Freeform 50"/>
          <p:cNvSpPr>
            <a:spLocks/>
          </p:cNvSpPr>
          <p:nvPr/>
        </p:nvSpPr>
        <p:spPr bwMode="auto">
          <a:xfrm>
            <a:off x="4576762" y="2751137"/>
            <a:ext cx="1039813" cy="935038"/>
          </a:xfrm>
          <a:custGeom>
            <a:avLst/>
            <a:gdLst>
              <a:gd name="T0" fmla="*/ 0 w 1311"/>
              <a:gd name="T1" fmla="*/ 16 h 1177"/>
              <a:gd name="T2" fmla="*/ 80 w 1311"/>
              <a:gd name="T3" fmla="*/ 170 h 1177"/>
              <a:gd name="T4" fmla="*/ 119 w 1311"/>
              <a:gd name="T5" fmla="*/ 206 h 1177"/>
              <a:gd name="T6" fmla="*/ 142 w 1311"/>
              <a:gd name="T7" fmla="*/ 197 h 1177"/>
              <a:gd name="T8" fmla="*/ 164 w 1311"/>
              <a:gd name="T9" fmla="*/ 218 h 1177"/>
              <a:gd name="T10" fmla="*/ 168 w 1311"/>
              <a:gd name="T11" fmla="*/ 238 h 1177"/>
              <a:gd name="T12" fmla="*/ 147 w 1311"/>
              <a:gd name="T13" fmla="*/ 239 h 1177"/>
              <a:gd name="T14" fmla="*/ 122 w 1311"/>
              <a:gd name="T15" fmla="*/ 291 h 1177"/>
              <a:gd name="T16" fmla="*/ 179 w 1311"/>
              <a:gd name="T17" fmla="*/ 377 h 1177"/>
              <a:gd name="T18" fmla="*/ 225 w 1311"/>
              <a:gd name="T19" fmla="*/ 392 h 1177"/>
              <a:gd name="T20" fmla="*/ 217 w 1311"/>
              <a:gd name="T21" fmla="*/ 943 h 1177"/>
              <a:gd name="T22" fmla="*/ 222 w 1311"/>
              <a:gd name="T23" fmla="*/ 1077 h 1177"/>
              <a:gd name="T24" fmla="*/ 1095 w 1311"/>
              <a:gd name="T25" fmla="*/ 1046 h 1177"/>
              <a:gd name="T26" fmla="*/ 1105 w 1311"/>
              <a:gd name="T27" fmla="*/ 1128 h 1177"/>
              <a:gd name="T28" fmla="*/ 1068 w 1311"/>
              <a:gd name="T29" fmla="*/ 1177 h 1177"/>
              <a:gd name="T30" fmla="*/ 1202 w 1311"/>
              <a:gd name="T31" fmla="*/ 1170 h 1177"/>
              <a:gd name="T32" fmla="*/ 1223 w 1311"/>
              <a:gd name="T33" fmla="*/ 1128 h 1177"/>
              <a:gd name="T34" fmla="*/ 1227 w 1311"/>
              <a:gd name="T35" fmla="*/ 1077 h 1177"/>
              <a:gd name="T36" fmla="*/ 1256 w 1311"/>
              <a:gd name="T37" fmla="*/ 1038 h 1177"/>
              <a:gd name="T38" fmla="*/ 1269 w 1311"/>
              <a:gd name="T39" fmla="*/ 1001 h 1177"/>
              <a:gd name="T40" fmla="*/ 1302 w 1311"/>
              <a:gd name="T41" fmla="*/ 997 h 1177"/>
              <a:gd name="T42" fmla="*/ 1311 w 1311"/>
              <a:gd name="T43" fmla="*/ 914 h 1177"/>
              <a:gd name="T44" fmla="*/ 1294 w 1311"/>
              <a:gd name="T45" fmla="*/ 908 h 1177"/>
              <a:gd name="T46" fmla="*/ 1263 w 1311"/>
              <a:gd name="T47" fmla="*/ 904 h 1177"/>
              <a:gd name="T48" fmla="*/ 1232 w 1311"/>
              <a:gd name="T49" fmla="*/ 845 h 1177"/>
              <a:gd name="T50" fmla="*/ 1216 w 1311"/>
              <a:gd name="T51" fmla="*/ 762 h 1177"/>
              <a:gd name="T52" fmla="*/ 1183 w 1311"/>
              <a:gd name="T53" fmla="*/ 706 h 1177"/>
              <a:gd name="T54" fmla="*/ 1131 w 1311"/>
              <a:gd name="T55" fmla="*/ 686 h 1177"/>
              <a:gd name="T56" fmla="*/ 1066 w 1311"/>
              <a:gd name="T57" fmla="*/ 631 h 1177"/>
              <a:gd name="T58" fmla="*/ 1046 w 1311"/>
              <a:gd name="T59" fmla="*/ 559 h 1177"/>
              <a:gd name="T60" fmla="*/ 1080 w 1311"/>
              <a:gd name="T61" fmla="*/ 445 h 1177"/>
              <a:gd name="T62" fmla="*/ 1049 w 1311"/>
              <a:gd name="T63" fmla="*/ 425 h 1177"/>
              <a:gd name="T64" fmla="*/ 974 w 1311"/>
              <a:gd name="T65" fmla="*/ 425 h 1177"/>
              <a:gd name="T66" fmla="*/ 960 w 1311"/>
              <a:gd name="T67" fmla="*/ 353 h 1177"/>
              <a:gd name="T68" fmla="*/ 832 w 1311"/>
              <a:gd name="T69" fmla="*/ 219 h 1177"/>
              <a:gd name="T70" fmla="*/ 803 w 1311"/>
              <a:gd name="T71" fmla="*/ 104 h 1177"/>
              <a:gd name="T72" fmla="*/ 816 w 1311"/>
              <a:gd name="T73" fmla="*/ 59 h 1177"/>
              <a:gd name="T74" fmla="*/ 759 w 1311"/>
              <a:gd name="T75" fmla="*/ 0 h 1177"/>
              <a:gd name="T76" fmla="*/ 0 w 1311"/>
              <a:gd name="T77" fmla="*/ 16 h 1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1"/>
              <a:gd name="T118" fmla="*/ 0 h 1177"/>
              <a:gd name="T119" fmla="*/ 1311 w 1311"/>
              <a:gd name="T120" fmla="*/ 1177 h 11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1" h="1177">
                <a:moveTo>
                  <a:pt x="0" y="16"/>
                </a:moveTo>
                <a:lnTo>
                  <a:pt x="80" y="170"/>
                </a:lnTo>
                <a:lnTo>
                  <a:pt x="119" y="206"/>
                </a:lnTo>
                <a:lnTo>
                  <a:pt x="142" y="197"/>
                </a:lnTo>
                <a:lnTo>
                  <a:pt x="164" y="218"/>
                </a:lnTo>
                <a:lnTo>
                  <a:pt x="168" y="238"/>
                </a:lnTo>
                <a:lnTo>
                  <a:pt x="147" y="239"/>
                </a:lnTo>
                <a:lnTo>
                  <a:pt x="122" y="291"/>
                </a:lnTo>
                <a:lnTo>
                  <a:pt x="179" y="377"/>
                </a:lnTo>
                <a:lnTo>
                  <a:pt x="225" y="392"/>
                </a:lnTo>
                <a:lnTo>
                  <a:pt x="217" y="943"/>
                </a:lnTo>
                <a:lnTo>
                  <a:pt x="222" y="1077"/>
                </a:lnTo>
                <a:lnTo>
                  <a:pt x="1095" y="1046"/>
                </a:lnTo>
                <a:lnTo>
                  <a:pt x="1105" y="1128"/>
                </a:lnTo>
                <a:lnTo>
                  <a:pt x="1068" y="1177"/>
                </a:lnTo>
                <a:lnTo>
                  <a:pt x="1202" y="1170"/>
                </a:lnTo>
                <a:lnTo>
                  <a:pt x="1223" y="1128"/>
                </a:lnTo>
                <a:lnTo>
                  <a:pt x="1227" y="1077"/>
                </a:lnTo>
                <a:lnTo>
                  <a:pt x="1256" y="1038"/>
                </a:lnTo>
                <a:lnTo>
                  <a:pt x="1269" y="1001"/>
                </a:lnTo>
                <a:lnTo>
                  <a:pt x="1302" y="997"/>
                </a:lnTo>
                <a:lnTo>
                  <a:pt x="1311" y="914"/>
                </a:lnTo>
                <a:lnTo>
                  <a:pt x="1294" y="908"/>
                </a:lnTo>
                <a:lnTo>
                  <a:pt x="1263" y="904"/>
                </a:lnTo>
                <a:lnTo>
                  <a:pt x="1232" y="845"/>
                </a:lnTo>
                <a:lnTo>
                  <a:pt x="1216" y="762"/>
                </a:lnTo>
                <a:lnTo>
                  <a:pt x="1183" y="706"/>
                </a:lnTo>
                <a:lnTo>
                  <a:pt x="1131" y="686"/>
                </a:lnTo>
                <a:lnTo>
                  <a:pt x="1066" y="631"/>
                </a:lnTo>
                <a:lnTo>
                  <a:pt x="1046" y="559"/>
                </a:lnTo>
                <a:lnTo>
                  <a:pt x="1080" y="445"/>
                </a:lnTo>
                <a:lnTo>
                  <a:pt x="1049" y="425"/>
                </a:lnTo>
                <a:lnTo>
                  <a:pt x="974" y="425"/>
                </a:lnTo>
                <a:lnTo>
                  <a:pt x="960" y="353"/>
                </a:lnTo>
                <a:lnTo>
                  <a:pt x="832" y="219"/>
                </a:lnTo>
                <a:lnTo>
                  <a:pt x="803" y="104"/>
                </a:lnTo>
                <a:lnTo>
                  <a:pt x="816" y="59"/>
                </a:lnTo>
                <a:lnTo>
                  <a:pt x="759" y="0"/>
                </a:lnTo>
                <a:lnTo>
                  <a:pt x="0" y="16"/>
                </a:lnTo>
                <a:close/>
              </a:path>
            </a:pathLst>
          </a:custGeom>
          <a:solidFill>
            <a:srgbClr val="254061"/>
          </a:solidFill>
          <a:ln w="11113">
            <a:solidFill>
              <a:srgbClr val="000000"/>
            </a:solidFill>
            <a:prstDash val="solid"/>
            <a:round/>
            <a:headEnd/>
            <a:tailEnd/>
          </a:ln>
        </p:spPr>
        <p:txBody>
          <a:bodyPr/>
          <a:lstStyle/>
          <a:p>
            <a:endParaRPr lang="en-US">
              <a:latin typeface="Calibri" pitchFamily="34" charset="0"/>
            </a:endParaRPr>
          </a:p>
        </p:txBody>
      </p:sp>
      <p:sp>
        <p:nvSpPr>
          <p:cNvPr id="54" name="Freeform 51"/>
          <p:cNvSpPr>
            <a:spLocks/>
          </p:cNvSpPr>
          <p:nvPr/>
        </p:nvSpPr>
        <p:spPr bwMode="auto">
          <a:xfrm>
            <a:off x="1892300" y="757237"/>
            <a:ext cx="1598612" cy="1052513"/>
          </a:xfrm>
          <a:custGeom>
            <a:avLst/>
            <a:gdLst>
              <a:gd name="T0" fmla="*/ 0 w 2014"/>
              <a:gd name="T1" fmla="*/ 247 h 1327"/>
              <a:gd name="T2" fmla="*/ 35 w 2014"/>
              <a:gd name="T3" fmla="*/ 334 h 1327"/>
              <a:gd name="T4" fmla="*/ 39 w 2014"/>
              <a:gd name="T5" fmla="*/ 391 h 1327"/>
              <a:gd name="T6" fmla="*/ 20 w 2014"/>
              <a:gd name="T7" fmla="*/ 399 h 1327"/>
              <a:gd name="T8" fmla="*/ 81 w 2014"/>
              <a:gd name="T9" fmla="*/ 461 h 1327"/>
              <a:gd name="T10" fmla="*/ 143 w 2014"/>
              <a:gd name="T11" fmla="*/ 618 h 1327"/>
              <a:gd name="T12" fmla="*/ 164 w 2014"/>
              <a:gd name="T13" fmla="*/ 612 h 1327"/>
              <a:gd name="T14" fmla="*/ 168 w 2014"/>
              <a:gd name="T15" fmla="*/ 637 h 1327"/>
              <a:gd name="T16" fmla="*/ 196 w 2014"/>
              <a:gd name="T17" fmla="*/ 643 h 1327"/>
              <a:gd name="T18" fmla="*/ 220 w 2014"/>
              <a:gd name="T19" fmla="*/ 647 h 1327"/>
              <a:gd name="T20" fmla="*/ 163 w 2014"/>
              <a:gd name="T21" fmla="*/ 761 h 1327"/>
              <a:gd name="T22" fmla="*/ 173 w 2014"/>
              <a:gd name="T23" fmla="*/ 838 h 1327"/>
              <a:gd name="T24" fmla="*/ 128 w 2014"/>
              <a:gd name="T25" fmla="*/ 911 h 1327"/>
              <a:gd name="T26" fmla="*/ 159 w 2014"/>
              <a:gd name="T27" fmla="*/ 943 h 1327"/>
              <a:gd name="T28" fmla="*/ 240 w 2014"/>
              <a:gd name="T29" fmla="*/ 898 h 1327"/>
              <a:gd name="T30" fmla="*/ 297 w 2014"/>
              <a:gd name="T31" fmla="*/ 1147 h 1327"/>
              <a:gd name="T32" fmla="*/ 334 w 2014"/>
              <a:gd name="T33" fmla="*/ 1161 h 1327"/>
              <a:gd name="T34" fmla="*/ 339 w 2014"/>
              <a:gd name="T35" fmla="*/ 1236 h 1327"/>
              <a:gd name="T36" fmla="*/ 370 w 2014"/>
              <a:gd name="T37" fmla="*/ 1267 h 1327"/>
              <a:gd name="T38" fmla="*/ 393 w 2014"/>
              <a:gd name="T39" fmla="*/ 1240 h 1327"/>
              <a:gd name="T40" fmla="*/ 447 w 2014"/>
              <a:gd name="T41" fmla="*/ 1264 h 1327"/>
              <a:gd name="T42" fmla="*/ 480 w 2014"/>
              <a:gd name="T43" fmla="*/ 1238 h 1327"/>
              <a:gd name="T44" fmla="*/ 587 w 2014"/>
              <a:gd name="T45" fmla="*/ 1259 h 1327"/>
              <a:gd name="T46" fmla="*/ 614 w 2014"/>
              <a:gd name="T47" fmla="*/ 1265 h 1327"/>
              <a:gd name="T48" fmla="*/ 638 w 2014"/>
              <a:gd name="T49" fmla="*/ 1215 h 1327"/>
              <a:gd name="T50" fmla="*/ 684 w 2014"/>
              <a:gd name="T51" fmla="*/ 1296 h 1327"/>
              <a:gd name="T52" fmla="*/ 705 w 2014"/>
              <a:gd name="T53" fmla="*/ 1169 h 1327"/>
              <a:gd name="T54" fmla="*/ 1253 w 2014"/>
              <a:gd name="T55" fmla="*/ 1252 h 1327"/>
              <a:gd name="T56" fmla="*/ 1926 w 2014"/>
              <a:gd name="T57" fmla="*/ 1327 h 1327"/>
              <a:gd name="T58" fmla="*/ 1949 w 2014"/>
              <a:gd name="T59" fmla="*/ 1086 h 1327"/>
              <a:gd name="T60" fmla="*/ 2014 w 2014"/>
              <a:gd name="T61" fmla="*/ 312 h 1327"/>
              <a:gd name="T62" fmla="*/ 1124 w 2014"/>
              <a:gd name="T63" fmla="*/ 201 h 1327"/>
              <a:gd name="T64" fmla="*/ 679 w 2014"/>
              <a:gd name="T65" fmla="*/ 127 h 1327"/>
              <a:gd name="T66" fmla="*/ 54 w 2014"/>
              <a:gd name="T67" fmla="*/ 0 h 1327"/>
              <a:gd name="T68" fmla="*/ 0 w 2014"/>
              <a:gd name="T69" fmla="*/ 247 h 13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14"/>
              <a:gd name="T106" fmla="*/ 0 h 1327"/>
              <a:gd name="T107" fmla="*/ 2014 w 2014"/>
              <a:gd name="T108" fmla="*/ 1327 h 13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4" h="1327">
                <a:moveTo>
                  <a:pt x="0" y="247"/>
                </a:moveTo>
                <a:lnTo>
                  <a:pt x="35" y="334"/>
                </a:lnTo>
                <a:lnTo>
                  <a:pt x="39" y="391"/>
                </a:lnTo>
                <a:lnTo>
                  <a:pt x="20" y="399"/>
                </a:lnTo>
                <a:lnTo>
                  <a:pt x="81" y="461"/>
                </a:lnTo>
                <a:lnTo>
                  <a:pt x="143" y="618"/>
                </a:lnTo>
                <a:lnTo>
                  <a:pt x="164" y="612"/>
                </a:lnTo>
                <a:lnTo>
                  <a:pt x="168" y="637"/>
                </a:lnTo>
                <a:lnTo>
                  <a:pt x="196" y="643"/>
                </a:lnTo>
                <a:lnTo>
                  <a:pt x="220" y="647"/>
                </a:lnTo>
                <a:lnTo>
                  <a:pt x="163" y="761"/>
                </a:lnTo>
                <a:lnTo>
                  <a:pt x="173" y="838"/>
                </a:lnTo>
                <a:lnTo>
                  <a:pt x="128" y="911"/>
                </a:lnTo>
                <a:lnTo>
                  <a:pt x="159" y="943"/>
                </a:lnTo>
                <a:lnTo>
                  <a:pt x="240" y="898"/>
                </a:lnTo>
                <a:lnTo>
                  <a:pt x="297" y="1147"/>
                </a:lnTo>
                <a:lnTo>
                  <a:pt x="334" y="1161"/>
                </a:lnTo>
                <a:lnTo>
                  <a:pt x="339" y="1236"/>
                </a:lnTo>
                <a:lnTo>
                  <a:pt x="370" y="1267"/>
                </a:lnTo>
                <a:lnTo>
                  <a:pt x="393" y="1240"/>
                </a:lnTo>
                <a:lnTo>
                  <a:pt x="447" y="1264"/>
                </a:lnTo>
                <a:lnTo>
                  <a:pt x="480" y="1238"/>
                </a:lnTo>
                <a:lnTo>
                  <a:pt x="587" y="1259"/>
                </a:lnTo>
                <a:lnTo>
                  <a:pt x="614" y="1265"/>
                </a:lnTo>
                <a:lnTo>
                  <a:pt x="638" y="1215"/>
                </a:lnTo>
                <a:lnTo>
                  <a:pt x="684" y="1296"/>
                </a:lnTo>
                <a:lnTo>
                  <a:pt x="705" y="1169"/>
                </a:lnTo>
                <a:lnTo>
                  <a:pt x="1253" y="1252"/>
                </a:lnTo>
                <a:lnTo>
                  <a:pt x="1926" y="1327"/>
                </a:lnTo>
                <a:lnTo>
                  <a:pt x="1949" y="1086"/>
                </a:lnTo>
                <a:lnTo>
                  <a:pt x="2014" y="312"/>
                </a:lnTo>
                <a:lnTo>
                  <a:pt x="1124" y="201"/>
                </a:lnTo>
                <a:lnTo>
                  <a:pt x="679" y="127"/>
                </a:lnTo>
                <a:lnTo>
                  <a:pt x="54" y="0"/>
                </a:lnTo>
                <a:lnTo>
                  <a:pt x="0" y="247"/>
                </a:lnTo>
                <a:close/>
              </a:path>
            </a:pathLst>
          </a:custGeom>
          <a:solidFill>
            <a:srgbClr val="F4E287"/>
          </a:solidFill>
          <a:ln w="11113">
            <a:solidFill>
              <a:srgbClr val="000000"/>
            </a:solidFill>
            <a:prstDash val="solid"/>
            <a:round/>
            <a:headEnd/>
            <a:tailEnd/>
          </a:ln>
        </p:spPr>
        <p:txBody>
          <a:bodyPr/>
          <a:lstStyle/>
          <a:p>
            <a:endParaRPr lang="en-US">
              <a:latin typeface="Calibri" pitchFamily="34" charset="0"/>
            </a:endParaRPr>
          </a:p>
        </p:txBody>
      </p:sp>
      <p:sp>
        <p:nvSpPr>
          <p:cNvPr id="55" name="Freeform 52"/>
          <p:cNvSpPr>
            <a:spLocks/>
          </p:cNvSpPr>
          <p:nvPr/>
        </p:nvSpPr>
        <p:spPr bwMode="auto">
          <a:xfrm>
            <a:off x="3348037" y="2216150"/>
            <a:ext cx="1290638" cy="669925"/>
          </a:xfrm>
          <a:custGeom>
            <a:avLst/>
            <a:gdLst>
              <a:gd name="T0" fmla="*/ 0 w 1628"/>
              <a:gd name="T1" fmla="*/ 515 h 844"/>
              <a:gd name="T2" fmla="*/ 46 w 1628"/>
              <a:gd name="T3" fmla="*/ 0 h 844"/>
              <a:gd name="T4" fmla="*/ 1048 w 1628"/>
              <a:gd name="T5" fmla="*/ 65 h 844"/>
              <a:gd name="T6" fmla="*/ 1117 w 1628"/>
              <a:gd name="T7" fmla="*/ 118 h 844"/>
              <a:gd name="T8" fmla="*/ 1237 w 1628"/>
              <a:gd name="T9" fmla="*/ 112 h 844"/>
              <a:gd name="T10" fmla="*/ 1294 w 1628"/>
              <a:gd name="T11" fmla="*/ 125 h 844"/>
              <a:gd name="T12" fmla="*/ 1361 w 1628"/>
              <a:gd name="T13" fmla="*/ 155 h 844"/>
              <a:gd name="T14" fmla="*/ 1394 w 1628"/>
              <a:gd name="T15" fmla="*/ 199 h 844"/>
              <a:gd name="T16" fmla="*/ 1425 w 1628"/>
              <a:gd name="T17" fmla="*/ 209 h 844"/>
              <a:gd name="T18" fmla="*/ 1479 w 1628"/>
              <a:gd name="T19" fmla="*/ 367 h 844"/>
              <a:gd name="T20" fmla="*/ 1480 w 1628"/>
              <a:gd name="T21" fmla="*/ 417 h 844"/>
              <a:gd name="T22" fmla="*/ 1517 w 1628"/>
              <a:gd name="T23" fmla="*/ 490 h 844"/>
              <a:gd name="T24" fmla="*/ 1535 w 1628"/>
              <a:gd name="T25" fmla="*/ 613 h 844"/>
              <a:gd name="T26" fmla="*/ 1526 w 1628"/>
              <a:gd name="T27" fmla="*/ 650 h 844"/>
              <a:gd name="T28" fmla="*/ 1548 w 1628"/>
              <a:gd name="T29" fmla="*/ 690 h 844"/>
              <a:gd name="T30" fmla="*/ 1628 w 1628"/>
              <a:gd name="T31" fmla="*/ 844 h 844"/>
              <a:gd name="T32" fmla="*/ 902 w 1628"/>
              <a:gd name="T33" fmla="*/ 834 h 844"/>
              <a:gd name="T34" fmla="*/ 356 w 1628"/>
              <a:gd name="T35" fmla="*/ 802 h 844"/>
              <a:gd name="T36" fmla="*/ 372 w 1628"/>
              <a:gd name="T37" fmla="*/ 546 h 844"/>
              <a:gd name="T38" fmla="*/ 0 w 1628"/>
              <a:gd name="T39" fmla="*/ 515 h 8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28"/>
              <a:gd name="T61" fmla="*/ 0 h 844"/>
              <a:gd name="T62" fmla="*/ 1628 w 1628"/>
              <a:gd name="T63" fmla="*/ 844 h 8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28" h="844">
                <a:moveTo>
                  <a:pt x="0" y="515"/>
                </a:moveTo>
                <a:lnTo>
                  <a:pt x="46" y="0"/>
                </a:lnTo>
                <a:lnTo>
                  <a:pt x="1048" y="65"/>
                </a:lnTo>
                <a:lnTo>
                  <a:pt x="1117" y="118"/>
                </a:lnTo>
                <a:lnTo>
                  <a:pt x="1237" y="112"/>
                </a:lnTo>
                <a:lnTo>
                  <a:pt x="1294" y="125"/>
                </a:lnTo>
                <a:lnTo>
                  <a:pt x="1361" y="155"/>
                </a:lnTo>
                <a:lnTo>
                  <a:pt x="1394" y="199"/>
                </a:lnTo>
                <a:lnTo>
                  <a:pt x="1425" y="209"/>
                </a:lnTo>
                <a:lnTo>
                  <a:pt x="1479" y="367"/>
                </a:lnTo>
                <a:lnTo>
                  <a:pt x="1480" y="417"/>
                </a:lnTo>
                <a:lnTo>
                  <a:pt x="1517" y="490"/>
                </a:lnTo>
                <a:lnTo>
                  <a:pt x="1535" y="613"/>
                </a:lnTo>
                <a:lnTo>
                  <a:pt x="1526" y="650"/>
                </a:lnTo>
                <a:lnTo>
                  <a:pt x="1548" y="690"/>
                </a:lnTo>
                <a:lnTo>
                  <a:pt x="1628" y="844"/>
                </a:lnTo>
                <a:lnTo>
                  <a:pt x="902" y="834"/>
                </a:lnTo>
                <a:lnTo>
                  <a:pt x="356" y="802"/>
                </a:lnTo>
                <a:lnTo>
                  <a:pt x="372" y="546"/>
                </a:lnTo>
                <a:lnTo>
                  <a:pt x="0" y="515"/>
                </a:lnTo>
                <a:close/>
              </a:path>
            </a:pathLst>
          </a:custGeom>
          <a:solidFill>
            <a:srgbClr val="F4E287"/>
          </a:solid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56" name="Freeform 53"/>
          <p:cNvSpPr>
            <a:spLocks/>
          </p:cNvSpPr>
          <p:nvPr/>
        </p:nvSpPr>
        <p:spPr bwMode="auto">
          <a:xfrm>
            <a:off x="928687" y="2001837"/>
            <a:ext cx="993775" cy="1590675"/>
          </a:xfrm>
          <a:custGeom>
            <a:avLst/>
            <a:gdLst>
              <a:gd name="T0" fmla="*/ 0 w 1254"/>
              <a:gd name="T1" fmla="*/ 737 h 2005"/>
              <a:gd name="T2" fmla="*/ 57 w 1254"/>
              <a:gd name="T3" fmla="*/ 853 h 2005"/>
              <a:gd name="T4" fmla="*/ 799 w 1254"/>
              <a:gd name="T5" fmla="*/ 2005 h 2005"/>
              <a:gd name="T6" fmla="*/ 826 w 1254"/>
              <a:gd name="T7" fmla="*/ 1737 h 2005"/>
              <a:gd name="T8" fmla="*/ 872 w 1254"/>
              <a:gd name="T9" fmla="*/ 1722 h 2005"/>
              <a:gd name="T10" fmla="*/ 946 w 1254"/>
              <a:gd name="T11" fmla="*/ 1766 h 2005"/>
              <a:gd name="T12" fmla="*/ 1012 w 1254"/>
              <a:gd name="T13" fmla="*/ 1528 h 2005"/>
              <a:gd name="T14" fmla="*/ 1254 w 1254"/>
              <a:gd name="T15" fmla="*/ 258 h 2005"/>
              <a:gd name="T16" fmla="*/ 719 w 1254"/>
              <a:gd name="T17" fmla="*/ 137 h 2005"/>
              <a:gd name="T18" fmla="*/ 187 w 1254"/>
              <a:gd name="T19" fmla="*/ 0 h 2005"/>
              <a:gd name="T20" fmla="*/ 0 w 1254"/>
              <a:gd name="T21" fmla="*/ 737 h 20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4"/>
              <a:gd name="T34" fmla="*/ 0 h 2005"/>
              <a:gd name="T35" fmla="*/ 1254 w 1254"/>
              <a:gd name="T36" fmla="*/ 2005 h 20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4" h="2005">
                <a:moveTo>
                  <a:pt x="0" y="737"/>
                </a:moveTo>
                <a:lnTo>
                  <a:pt x="57" y="853"/>
                </a:lnTo>
                <a:lnTo>
                  <a:pt x="799" y="2005"/>
                </a:lnTo>
                <a:lnTo>
                  <a:pt x="826" y="1737"/>
                </a:lnTo>
                <a:lnTo>
                  <a:pt x="872" y="1722"/>
                </a:lnTo>
                <a:lnTo>
                  <a:pt x="946" y="1766"/>
                </a:lnTo>
                <a:lnTo>
                  <a:pt x="1012" y="1528"/>
                </a:lnTo>
                <a:lnTo>
                  <a:pt x="1254" y="258"/>
                </a:lnTo>
                <a:lnTo>
                  <a:pt x="719" y="137"/>
                </a:lnTo>
                <a:lnTo>
                  <a:pt x="187" y="0"/>
                </a:lnTo>
                <a:lnTo>
                  <a:pt x="0" y="737"/>
                </a:lnTo>
                <a:close/>
              </a:path>
            </a:pathLst>
          </a:custGeom>
          <a:solidFill>
            <a:srgbClr val="4F81BD"/>
          </a:solidFill>
          <a:ln w="11113">
            <a:solidFill>
              <a:srgbClr val="000000"/>
            </a:solidFill>
            <a:prstDash val="solid"/>
            <a:round/>
            <a:headEnd/>
            <a:tailEnd/>
          </a:ln>
        </p:spPr>
        <p:txBody>
          <a:bodyPr/>
          <a:lstStyle/>
          <a:p>
            <a:endParaRPr lang="en-US">
              <a:latin typeface="Calibri" pitchFamily="34" charset="0"/>
            </a:endParaRPr>
          </a:p>
        </p:txBody>
      </p:sp>
      <p:sp>
        <p:nvSpPr>
          <p:cNvPr id="57" name="Freeform 54"/>
          <p:cNvSpPr>
            <a:spLocks/>
          </p:cNvSpPr>
          <p:nvPr/>
        </p:nvSpPr>
        <p:spPr bwMode="auto">
          <a:xfrm>
            <a:off x="7883525" y="1354137"/>
            <a:ext cx="252412" cy="561975"/>
          </a:xfrm>
          <a:custGeom>
            <a:avLst/>
            <a:gdLst>
              <a:gd name="T0" fmla="*/ 0 w 319"/>
              <a:gd name="T1" fmla="*/ 488 h 710"/>
              <a:gd name="T2" fmla="*/ 19 w 319"/>
              <a:gd name="T3" fmla="*/ 331 h 710"/>
              <a:gd name="T4" fmla="*/ 55 w 319"/>
              <a:gd name="T5" fmla="*/ 258 h 710"/>
              <a:gd name="T6" fmla="*/ 60 w 319"/>
              <a:gd name="T7" fmla="*/ 94 h 710"/>
              <a:gd name="T8" fmla="*/ 57 w 319"/>
              <a:gd name="T9" fmla="*/ 34 h 710"/>
              <a:gd name="T10" fmla="*/ 114 w 319"/>
              <a:gd name="T11" fmla="*/ 0 h 710"/>
              <a:gd name="T12" fmla="*/ 248 w 319"/>
              <a:gd name="T13" fmla="*/ 442 h 710"/>
              <a:gd name="T14" fmla="*/ 315 w 319"/>
              <a:gd name="T15" fmla="*/ 540 h 710"/>
              <a:gd name="T16" fmla="*/ 319 w 319"/>
              <a:gd name="T17" fmla="*/ 559 h 710"/>
              <a:gd name="T18" fmla="*/ 312 w 319"/>
              <a:gd name="T19" fmla="*/ 601 h 710"/>
              <a:gd name="T20" fmla="*/ 250 w 319"/>
              <a:gd name="T21" fmla="*/ 650 h 710"/>
              <a:gd name="T22" fmla="*/ 30 w 319"/>
              <a:gd name="T23" fmla="*/ 710 h 710"/>
              <a:gd name="T24" fmla="*/ 0 w 319"/>
              <a:gd name="T25" fmla="*/ 488 h 7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9"/>
              <a:gd name="T40" fmla="*/ 0 h 710"/>
              <a:gd name="T41" fmla="*/ 319 w 319"/>
              <a:gd name="T42" fmla="*/ 710 h 7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9" h="710">
                <a:moveTo>
                  <a:pt x="0" y="488"/>
                </a:moveTo>
                <a:lnTo>
                  <a:pt x="19" y="331"/>
                </a:lnTo>
                <a:lnTo>
                  <a:pt x="55" y="258"/>
                </a:lnTo>
                <a:lnTo>
                  <a:pt x="60" y="94"/>
                </a:lnTo>
                <a:lnTo>
                  <a:pt x="57" y="34"/>
                </a:lnTo>
                <a:lnTo>
                  <a:pt x="114" y="0"/>
                </a:lnTo>
                <a:lnTo>
                  <a:pt x="248" y="442"/>
                </a:lnTo>
                <a:lnTo>
                  <a:pt x="315" y="540"/>
                </a:lnTo>
                <a:lnTo>
                  <a:pt x="319" y="559"/>
                </a:lnTo>
                <a:lnTo>
                  <a:pt x="312" y="601"/>
                </a:lnTo>
                <a:lnTo>
                  <a:pt x="250" y="650"/>
                </a:lnTo>
                <a:lnTo>
                  <a:pt x="30" y="710"/>
                </a:lnTo>
                <a:lnTo>
                  <a:pt x="0" y="488"/>
                </a:lnTo>
                <a:close/>
              </a:path>
            </a:pathLst>
          </a:custGeom>
          <a:solidFill>
            <a:srgbClr val="254061"/>
          </a:solid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58" name="Freeform 55"/>
          <p:cNvSpPr>
            <a:spLocks/>
          </p:cNvSpPr>
          <p:nvPr/>
        </p:nvSpPr>
        <p:spPr bwMode="auto">
          <a:xfrm>
            <a:off x="7600950" y="2265997"/>
            <a:ext cx="207962" cy="493713"/>
          </a:xfrm>
          <a:custGeom>
            <a:avLst/>
            <a:gdLst>
              <a:gd name="T0" fmla="*/ 0 w 262"/>
              <a:gd name="T1" fmla="*/ 459 h 622"/>
              <a:gd name="T2" fmla="*/ 14 w 262"/>
              <a:gd name="T3" fmla="*/ 422 h 622"/>
              <a:gd name="T4" fmla="*/ 60 w 262"/>
              <a:gd name="T5" fmla="*/ 392 h 622"/>
              <a:gd name="T6" fmla="*/ 83 w 262"/>
              <a:gd name="T7" fmla="*/ 341 h 622"/>
              <a:gd name="T8" fmla="*/ 122 w 262"/>
              <a:gd name="T9" fmla="*/ 303 h 622"/>
              <a:gd name="T10" fmla="*/ 10 w 262"/>
              <a:gd name="T11" fmla="*/ 209 h 622"/>
              <a:gd name="T12" fmla="*/ 7 w 262"/>
              <a:gd name="T13" fmla="*/ 119 h 622"/>
              <a:gd name="T14" fmla="*/ 60 w 262"/>
              <a:gd name="T15" fmla="*/ 0 h 622"/>
              <a:gd name="T16" fmla="*/ 227 w 262"/>
              <a:gd name="T17" fmla="*/ 58 h 622"/>
              <a:gd name="T18" fmla="*/ 229 w 262"/>
              <a:gd name="T19" fmla="*/ 82 h 622"/>
              <a:gd name="T20" fmla="*/ 210 w 262"/>
              <a:gd name="T21" fmla="*/ 150 h 622"/>
              <a:gd name="T22" fmla="*/ 191 w 262"/>
              <a:gd name="T23" fmla="*/ 169 h 622"/>
              <a:gd name="T24" fmla="*/ 189 w 262"/>
              <a:gd name="T25" fmla="*/ 202 h 622"/>
              <a:gd name="T26" fmla="*/ 206 w 262"/>
              <a:gd name="T27" fmla="*/ 212 h 622"/>
              <a:gd name="T28" fmla="*/ 223 w 262"/>
              <a:gd name="T29" fmla="*/ 209 h 622"/>
              <a:gd name="T30" fmla="*/ 241 w 262"/>
              <a:gd name="T31" fmla="*/ 211 h 622"/>
              <a:gd name="T32" fmla="*/ 238 w 262"/>
              <a:gd name="T33" fmla="*/ 196 h 622"/>
              <a:gd name="T34" fmla="*/ 246 w 262"/>
              <a:gd name="T35" fmla="*/ 202 h 622"/>
              <a:gd name="T36" fmla="*/ 258 w 262"/>
              <a:gd name="T37" fmla="*/ 245 h 622"/>
              <a:gd name="T38" fmla="*/ 262 w 262"/>
              <a:gd name="T39" fmla="*/ 372 h 622"/>
              <a:gd name="T40" fmla="*/ 257 w 262"/>
              <a:gd name="T41" fmla="*/ 340 h 622"/>
              <a:gd name="T42" fmla="*/ 247 w 262"/>
              <a:gd name="T43" fmla="*/ 310 h 622"/>
              <a:gd name="T44" fmla="*/ 244 w 262"/>
              <a:gd name="T45" fmla="*/ 326 h 622"/>
              <a:gd name="T46" fmla="*/ 252 w 262"/>
              <a:gd name="T47" fmla="*/ 356 h 622"/>
              <a:gd name="T48" fmla="*/ 244 w 262"/>
              <a:gd name="T49" fmla="*/ 372 h 622"/>
              <a:gd name="T50" fmla="*/ 247 w 262"/>
              <a:gd name="T51" fmla="*/ 408 h 622"/>
              <a:gd name="T52" fmla="*/ 234 w 262"/>
              <a:gd name="T53" fmla="*/ 446 h 622"/>
              <a:gd name="T54" fmla="*/ 220 w 262"/>
              <a:gd name="T55" fmla="*/ 446 h 622"/>
              <a:gd name="T56" fmla="*/ 223 w 262"/>
              <a:gd name="T57" fmla="*/ 475 h 622"/>
              <a:gd name="T58" fmla="*/ 198 w 262"/>
              <a:gd name="T59" fmla="*/ 520 h 622"/>
              <a:gd name="T60" fmla="*/ 162 w 262"/>
              <a:gd name="T61" fmla="*/ 619 h 622"/>
              <a:gd name="T62" fmla="*/ 145 w 262"/>
              <a:gd name="T63" fmla="*/ 622 h 622"/>
              <a:gd name="T64" fmla="*/ 151 w 262"/>
              <a:gd name="T65" fmla="*/ 581 h 622"/>
              <a:gd name="T66" fmla="*/ 141 w 262"/>
              <a:gd name="T67" fmla="*/ 563 h 622"/>
              <a:gd name="T68" fmla="*/ 97 w 262"/>
              <a:gd name="T69" fmla="*/ 566 h 622"/>
              <a:gd name="T70" fmla="*/ 33 w 262"/>
              <a:gd name="T71" fmla="*/ 525 h 622"/>
              <a:gd name="T72" fmla="*/ 12 w 262"/>
              <a:gd name="T73" fmla="*/ 509 h 622"/>
              <a:gd name="T74" fmla="*/ 0 w 262"/>
              <a:gd name="T75" fmla="*/ 459 h 6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22"/>
              <a:gd name="T116" fmla="*/ 262 w 262"/>
              <a:gd name="T117" fmla="*/ 622 h 6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22">
                <a:moveTo>
                  <a:pt x="0" y="459"/>
                </a:moveTo>
                <a:lnTo>
                  <a:pt x="14" y="422"/>
                </a:lnTo>
                <a:lnTo>
                  <a:pt x="60" y="392"/>
                </a:lnTo>
                <a:lnTo>
                  <a:pt x="83" y="341"/>
                </a:lnTo>
                <a:lnTo>
                  <a:pt x="122" y="303"/>
                </a:lnTo>
                <a:lnTo>
                  <a:pt x="10" y="209"/>
                </a:lnTo>
                <a:lnTo>
                  <a:pt x="7" y="119"/>
                </a:lnTo>
                <a:lnTo>
                  <a:pt x="60" y="0"/>
                </a:lnTo>
                <a:lnTo>
                  <a:pt x="227" y="58"/>
                </a:lnTo>
                <a:lnTo>
                  <a:pt x="229" y="82"/>
                </a:lnTo>
                <a:lnTo>
                  <a:pt x="210" y="150"/>
                </a:lnTo>
                <a:lnTo>
                  <a:pt x="191" y="169"/>
                </a:lnTo>
                <a:lnTo>
                  <a:pt x="189" y="202"/>
                </a:lnTo>
                <a:lnTo>
                  <a:pt x="206" y="212"/>
                </a:lnTo>
                <a:lnTo>
                  <a:pt x="223" y="209"/>
                </a:lnTo>
                <a:lnTo>
                  <a:pt x="241" y="211"/>
                </a:lnTo>
                <a:lnTo>
                  <a:pt x="238" y="196"/>
                </a:lnTo>
                <a:lnTo>
                  <a:pt x="246" y="202"/>
                </a:lnTo>
                <a:lnTo>
                  <a:pt x="258" y="245"/>
                </a:lnTo>
                <a:lnTo>
                  <a:pt x="262" y="372"/>
                </a:lnTo>
                <a:lnTo>
                  <a:pt x="257" y="340"/>
                </a:lnTo>
                <a:lnTo>
                  <a:pt x="247" y="310"/>
                </a:lnTo>
                <a:lnTo>
                  <a:pt x="244" y="326"/>
                </a:lnTo>
                <a:lnTo>
                  <a:pt x="252" y="356"/>
                </a:lnTo>
                <a:lnTo>
                  <a:pt x="244" y="372"/>
                </a:lnTo>
                <a:lnTo>
                  <a:pt x="247" y="408"/>
                </a:lnTo>
                <a:lnTo>
                  <a:pt x="234" y="446"/>
                </a:lnTo>
                <a:lnTo>
                  <a:pt x="220" y="446"/>
                </a:lnTo>
                <a:lnTo>
                  <a:pt x="223" y="475"/>
                </a:lnTo>
                <a:lnTo>
                  <a:pt x="198" y="520"/>
                </a:lnTo>
                <a:lnTo>
                  <a:pt x="162" y="619"/>
                </a:lnTo>
                <a:lnTo>
                  <a:pt x="145" y="622"/>
                </a:lnTo>
                <a:lnTo>
                  <a:pt x="151" y="581"/>
                </a:lnTo>
                <a:lnTo>
                  <a:pt x="141" y="563"/>
                </a:lnTo>
                <a:lnTo>
                  <a:pt x="97" y="566"/>
                </a:lnTo>
                <a:lnTo>
                  <a:pt x="33" y="525"/>
                </a:lnTo>
                <a:lnTo>
                  <a:pt x="12" y="509"/>
                </a:lnTo>
                <a:lnTo>
                  <a:pt x="0" y="459"/>
                </a:lnTo>
                <a:close/>
              </a:path>
            </a:pathLst>
          </a:custGeom>
          <a:solidFill>
            <a:schemeClr val="accent1"/>
          </a:solidFill>
          <a:ln w="11113">
            <a:solidFill>
              <a:srgbClr val="000000"/>
            </a:solidFill>
            <a:prstDash val="solid"/>
            <a:round/>
            <a:headEnd/>
            <a:tailEnd/>
          </a:ln>
        </p:spPr>
        <p:txBody>
          <a:bodyPr/>
          <a:lstStyle/>
          <a:p>
            <a:endParaRPr lang="en-US">
              <a:latin typeface="Calibri" pitchFamily="34" charset="0"/>
            </a:endParaRPr>
          </a:p>
        </p:txBody>
      </p:sp>
      <p:sp>
        <p:nvSpPr>
          <p:cNvPr id="59" name="Freeform 58"/>
          <p:cNvSpPr>
            <a:spLocks/>
          </p:cNvSpPr>
          <p:nvPr/>
        </p:nvSpPr>
        <p:spPr bwMode="auto">
          <a:xfrm>
            <a:off x="7753350" y="2384425"/>
            <a:ext cx="25400" cy="41275"/>
          </a:xfrm>
          <a:custGeom>
            <a:avLst/>
            <a:gdLst>
              <a:gd name="T0" fmla="*/ 0 w 32"/>
              <a:gd name="T1" fmla="*/ 52 h 52"/>
              <a:gd name="T2" fmla="*/ 2 w 32"/>
              <a:gd name="T3" fmla="*/ 19 h 52"/>
              <a:gd name="T4" fmla="*/ 21 w 32"/>
              <a:gd name="T5" fmla="*/ 0 h 52"/>
              <a:gd name="T6" fmla="*/ 32 w 32"/>
              <a:gd name="T7" fmla="*/ 11 h 52"/>
              <a:gd name="T8" fmla="*/ 14 w 32"/>
              <a:gd name="T9" fmla="*/ 42 h 52"/>
              <a:gd name="T10" fmla="*/ 0 w 32"/>
              <a:gd name="T11" fmla="*/ 52 h 52"/>
              <a:gd name="T12" fmla="*/ 0 60000 65536"/>
              <a:gd name="T13" fmla="*/ 0 60000 65536"/>
              <a:gd name="T14" fmla="*/ 0 60000 65536"/>
              <a:gd name="T15" fmla="*/ 0 60000 65536"/>
              <a:gd name="T16" fmla="*/ 0 60000 65536"/>
              <a:gd name="T17" fmla="*/ 0 60000 65536"/>
              <a:gd name="T18" fmla="*/ 0 w 32"/>
              <a:gd name="T19" fmla="*/ 0 h 52"/>
              <a:gd name="T20" fmla="*/ 32 w 3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32" h="52">
                <a:moveTo>
                  <a:pt x="0" y="52"/>
                </a:moveTo>
                <a:lnTo>
                  <a:pt x="2" y="19"/>
                </a:lnTo>
                <a:lnTo>
                  <a:pt x="21" y="0"/>
                </a:lnTo>
                <a:lnTo>
                  <a:pt x="32" y="11"/>
                </a:lnTo>
                <a:lnTo>
                  <a:pt x="14" y="42"/>
                </a:lnTo>
                <a:lnTo>
                  <a:pt x="0" y="52"/>
                </a:lnTo>
                <a:close/>
              </a:path>
            </a:pathLst>
          </a:custGeom>
          <a:solidFill>
            <a:srgbClr val="FFFFFF"/>
          </a:solidFill>
          <a:ln w="11113">
            <a:solidFill>
              <a:srgbClr val="000000"/>
            </a:solidFill>
            <a:prstDash val="solid"/>
            <a:round/>
            <a:headEnd/>
            <a:tailEnd/>
          </a:ln>
        </p:spPr>
        <p:txBody>
          <a:bodyPr/>
          <a:lstStyle/>
          <a:p>
            <a:endParaRPr lang="en-US">
              <a:latin typeface="Calibri" pitchFamily="34" charset="0"/>
            </a:endParaRPr>
          </a:p>
        </p:txBody>
      </p:sp>
      <p:grpSp>
        <p:nvGrpSpPr>
          <p:cNvPr id="60" name="Group 59"/>
          <p:cNvGrpSpPr/>
          <p:nvPr/>
        </p:nvGrpSpPr>
        <p:grpSpPr>
          <a:xfrm>
            <a:off x="6891337" y="1493837"/>
            <a:ext cx="1181100" cy="906463"/>
            <a:chOff x="6994525" y="1591618"/>
            <a:chExt cx="1181100" cy="906463"/>
          </a:xfrm>
          <a:solidFill>
            <a:srgbClr val="E0AA0F"/>
          </a:solidFill>
        </p:grpSpPr>
        <p:sp>
          <p:nvSpPr>
            <p:cNvPr id="61" name="Freeform 57"/>
            <p:cNvSpPr>
              <a:spLocks/>
            </p:cNvSpPr>
            <p:nvPr/>
          </p:nvSpPr>
          <p:spPr bwMode="auto">
            <a:xfrm>
              <a:off x="6994525" y="1591618"/>
              <a:ext cx="927100" cy="855663"/>
            </a:xfrm>
            <a:custGeom>
              <a:avLst/>
              <a:gdLst>
                <a:gd name="T0" fmla="*/ 0 w 1167"/>
                <a:gd name="T1" fmla="*/ 928 h 1080"/>
                <a:gd name="T2" fmla="*/ 37 w 1167"/>
                <a:gd name="T3" fmla="*/ 990 h 1080"/>
                <a:gd name="T4" fmla="*/ 799 w 1167"/>
                <a:gd name="T5" fmla="*/ 842 h 1080"/>
                <a:gd name="T6" fmla="*/ 852 w 1167"/>
                <a:gd name="T7" fmla="*/ 869 h 1080"/>
                <a:gd name="T8" fmla="*/ 881 w 1167"/>
                <a:gd name="T9" fmla="*/ 928 h 1080"/>
                <a:gd name="T10" fmla="*/ 958 w 1167"/>
                <a:gd name="T11" fmla="*/ 973 h 1080"/>
                <a:gd name="T12" fmla="*/ 1125 w 1167"/>
                <a:gd name="T13" fmla="*/ 1031 h 1080"/>
                <a:gd name="T14" fmla="*/ 1127 w 1167"/>
                <a:gd name="T15" fmla="*/ 1055 h 1080"/>
                <a:gd name="T16" fmla="*/ 1139 w 1167"/>
                <a:gd name="T17" fmla="*/ 1080 h 1080"/>
                <a:gd name="T18" fmla="*/ 1151 w 1167"/>
                <a:gd name="T19" fmla="*/ 1065 h 1080"/>
                <a:gd name="T20" fmla="*/ 1167 w 1167"/>
                <a:gd name="T21" fmla="*/ 1014 h 1080"/>
                <a:gd name="T22" fmla="*/ 1167 w 1167"/>
                <a:gd name="T23" fmla="*/ 923 h 1080"/>
                <a:gd name="T24" fmla="*/ 1139 w 1167"/>
                <a:gd name="T25" fmla="*/ 750 h 1080"/>
                <a:gd name="T26" fmla="*/ 1137 w 1167"/>
                <a:gd name="T27" fmla="*/ 565 h 1080"/>
                <a:gd name="T28" fmla="*/ 1105 w 1167"/>
                <a:gd name="T29" fmla="*/ 420 h 1080"/>
                <a:gd name="T30" fmla="*/ 1056 w 1167"/>
                <a:gd name="T31" fmla="*/ 302 h 1080"/>
                <a:gd name="T32" fmla="*/ 1039 w 1167"/>
                <a:gd name="T33" fmla="*/ 183 h 1080"/>
                <a:gd name="T34" fmla="*/ 992 w 1167"/>
                <a:gd name="T35" fmla="*/ 0 h 1080"/>
                <a:gd name="T36" fmla="*/ 760 w 1167"/>
                <a:gd name="T37" fmla="*/ 61 h 1080"/>
                <a:gd name="T38" fmla="*/ 744 w 1167"/>
                <a:gd name="T39" fmla="*/ 57 h 1080"/>
                <a:gd name="T40" fmla="*/ 671 w 1167"/>
                <a:gd name="T41" fmla="*/ 117 h 1080"/>
                <a:gd name="T42" fmla="*/ 607 w 1167"/>
                <a:gd name="T43" fmla="*/ 214 h 1080"/>
                <a:gd name="T44" fmla="*/ 600 w 1167"/>
                <a:gd name="T45" fmla="*/ 253 h 1080"/>
                <a:gd name="T46" fmla="*/ 571 w 1167"/>
                <a:gd name="T47" fmla="*/ 297 h 1080"/>
                <a:gd name="T48" fmla="*/ 520 w 1167"/>
                <a:gd name="T49" fmla="*/ 347 h 1080"/>
                <a:gd name="T50" fmla="*/ 542 w 1167"/>
                <a:gd name="T51" fmla="*/ 380 h 1080"/>
                <a:gd name="T52" fmla="*/ 547 w 1167"/>
                <a:gd name="T53" fmla="*/ 354 h 1080"/>
                <a:gd name="T54" fmla="*/ 563 w 1167"/>
                <a:gd name="T55" fmla="*/ 363 h 1080"/>
                <a:gd name="T56" fmla="*/ 554 w 1167"/>
                <a:gd name="T57" fmla="*/ 374 h 1080"/>
                <a:gd name="T58" fmla="*/ 566 w 1167"/>
                <a:gd name="T59" fmla="*/ 380 h 1080"/>
                <a:gd name="T60" fmla="*/ 557 w 1167"/>
                <a:gd name="T61" fmla="*/ 404 h 1080"/>
                <a:gd name="T62" fmla="*/ 547 w 1167"/>
                <a:gd name="T63" fmla="*/ 401 h 1080"/>
                <a:gd name="T64" fmla="*/ 546 w 1167"/>
                <a:gd name="T65" fmla="*/ 412 h 1080"/>
                <a:gd name="T66" fmla="*/ 569 w 1167"/>
                <a:gd name="T67" fmla="*/ 448 h 1080"/>
                <a:gd name="T68" fmla="*/ 572 w 1167"/>
                <a:gd name="T69" fmla="*/ 479 h 1080"/>
                <a:gd name="T70" fmla="*/ 535 w 1167"/>
                <a:gd name="T71" fmla="*/ 497 h 1080"/>
                <a:gd name="T72" fmla="*/ 497 w 1167"/>
                <a:gd name="T73" fmla="*/ 556 h 1080"/>
                <a:gd name="T74" fmla="*/ 457 w 1167"/>
                <a:gd name="T75" fmla="*/ 585 h 1080"/>
                <a:gd name="T76" fmla="*/ 382 w 1167"/>
                <a:gd name="T77" fmla="*/ 588 h 1080"/>
                <a:gd name="T78" fmla="*/ 357 w 1167"/>
                <a:gd name="T79" fmla="*/ 611 h 1080"/>
                <a:gd name="T80" fmla="*/ 315 w 1167"/>
                <a:gd name="T81" fmla="*/ 590 h 1080"/>
                <a:gd name="T82" fmla="*/ 186 w 1167"/>
                <a:gd name="T83" fmla="*/ 607 h 1080"/>
                <a:gd name="T84" fmla="*/ 93 w 1167"/>
                <a:gd name="T85" fmla="*/ 647 h 1080"/>
                <a:gd name="T86" fmla="*/ 97 w 1167"/>
                <a:gd name="T87" fmla="*/ 679 h 1080"/>
                <a:gd name="T88" fmla="*/ 93 w 1167"/>
                <a:gd name="T89" fmla="*/ 695 h 1080"/>
                <a:gd name="T90" fmla="*/ 99 w 1167"/>
                <a:gd name="T91" fmla="*/ 698 h 1080"/>
                <a:gd name="T92" fmla="*/ 113 w 1167"/>
                <a:gd name="T93" fmla="*/ 729 h 1080"/>
                <a:gd name="T94" fmla="*/ 128 w 1167"/>
                <a:gd name="T95" fmla="*/ 727 h 1080"/>
                <a:gd name="T96" fmla="*/ 141 w 1167"/>
                <a:gd name="T97" fmla="*/ 760 h 1080"/>
                <a:gd name="T98" fmla="*/ 140 w 1167"/>
                <a:gd name="T99" fmla="*/ 773 h 1080"/>
                <a:gd name="T100" fmla="*/ 114 w 1167"/>
                <a:gd name="T101" fmla="*/ 792 h 1080"/>
                <a:gd name="T102" fmla="*/ 103 w 1167"/>
                <a:gd name="T103" fmla="*/ 828 h 1080"/>
                <a:gd name="T104" fmla="*/ 0 w 1167"/>
                <a:gd name="T105" fmla="*/ 928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7"/>
                <a:gd name="T160" fmla="*/ 0 h 1080"/>
                <a:gd name="T161" fmla="*/ 1167 w 1167"/>
                <a:gd name="T162" fmla="*/ 1080 h 10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7" h="1080">
                  <a:moveTo>
                    <a:pt x="0" y="928"/>
                  </a:moveTo>
                  <a:lnTo>
                    <a:pt x="37" y="990"/>
                  </a:lnTo>
                  <a:lnTo>
                    <a:pt x="799" y="842"/>
                  </a:lnTo>
                  <a:lnTo>
                    <a:pt x="852" y="869"/>
                  </a:lnTo>
                  <a:lnTo>
                    <a:pt x="881" y="928"/>
                  </a:lnTo>
                  <a:lnTo>
                    <a:pt x="958" y="973"/>
                  </a:lnTo>
                  <a:lnTo>
                    <a:pt x="1125" y="1031"/>
                  </a:lnTo>
                  <a:lnTo>
                    <a:pt x="1127" y="1055"/>
                  </a:lnTo>
                  <a:lnTo>
                    <a:pt x="1139" y="1080"/>
                  </a:lnTo>
                  <a:lnTo>
                    <a:pt x="1151" y="1065"/>
                  </a:lnTo>
                  <a:lnTo>
                    <a:pt x="1167" y="1014"/>
                  </a:lnTo>
                  <a:lnTo>
                    <a:pt x="1167" y="923"/>
                  </a:lnTo>
                  <a:lnTo>
                    <a:pt x="1139" y="750"/>
                  </a:lnTo>
                  <a:lnTo>
                    <a:pt x="1137" y="565"/>
                  </a:lnTo>
                  <a:lnTo>
                    <a:pt x="1105" y="420"/>
                  </a:lnTo>
                  <a:lnTo>
                    <a:pt x="1056" y="302"/>
                  </a:lnTo>
                  <a:lnTo>
                    <a:pt x="1039" y="183"/>
                  </a:lnTo>
                  <a:lnTo>
                    <a:pt x="992" y="0"/>
                  </a:lnTo>
                  <a:lnTo>
                    <a:pt x="760" y="61"/>
                  </a:lnTo>
                  <a:lnTo>
                    <a:pt x="744" y="57"/>
                  </a:lnTo>
                  <a:lnTo>
                    <a:pt x="671" y="117"/>
                  </a:lnTo>
                  <a:lnTo>
                    <a:pt x="607" y="214"/>
                  </a:lnTo>
                  <a:lnTo>
                    <a:pt x="600" y="253"/>
                  </a:lnTo>
                  <a:lnTo>
                    <a:pt x="571" y="297"/>
                  </a:lnTo>
                  <a:lnTo>
                    <a:pt x="520" y="347"/>
                  </a:lnTo>
                  <a:lnTo>
                    <a:pt x="542" y="380"/>
                  </a:lnTo>
                  <a:lnTo>
                    <a:pt x="547" y="354"/>
                  </a:lnTo>
                  <a:lnTo>
                    <a:pt x="563" y="363"/>
                  </a:lnTo>
                  <a:lnTo>
                    <a:pt x="554" y="374"/>
                  </a:lnTo>
                  <a:lnTo>
                    <a:pt x="566" y="380"/>
                  </a:lnTo>
                  <a:lnTo>
                    <a:pt x="557" y="404"/>
                  </a:lnTo>
                  <a:lnTo>
                    <a:pt x="547" y="401"/>
                  </a:lnTo>
                  <a:lnTo>
                    <a:pt x="546" y="412"/>
                  </a:lnTo>
                  <a:lnTo>
                    <a:pt x="569" y="448"/>
                  </a:lnTo>
                  <a:lnTo>
                    <a:pt x="572" y="479"/>
                  </a:lnTo>
                  <a:lnTo>
                    <a:pt x="535" y="497"/>
                  </a:lnTo>
                  <a:lnTo>
                    <a:pt x="497" y="556"/>
                  </a:lnTo>
                  <a:lnTo>
                    <a:pt x="457" y="585"/>
                  </a:lnTo>
                  <a:lnTo>
                    <a:pt x="382" y="588"/>
                  </a:lnTo>
                  <a:lnTo>
                    <a:pt x="357" y="611"/>
                  </a:lnTo>
                  <a:lnTo>
                    <a:pt x="315" y="590"/>
                  </a:lnTo>
                  <a:lnTo>
                    <a:pt x="186" y="607"/>
                  </a:lnTo>
                  <a:lnTo>
                    <a:pt x="93" y="647"/>
                  </a:lnTo>
                  <a:lnTo>
                    <a:pt x="97" y="679"/>
                  </a:lnTo>
                  <a:lnTo>
                    <a:pt x="93" y="695"/>
                  </a:lnTo>
                  <a:lnTo>
                    <a:pt x="99" y="698"/>
                  </a:lnTo>
                  <a:lnTo>
                    <a:pt x="113" y="729"/>
                  </a:lnTo>
                  <a:lnTo>
                    <a:pt x="128" y="727"/>
                  </a:lnTo>
                  <a:lnTo>
                    <a:pt x="141" y="760"/>
                  </a:lnTo>
                  <a:lnTo>
                    <a:pt x="140" y="773"/>
                  </a:lnTo>
                  <a:lnTo>
                    <a:pt x="114" y="792"/>
                  </a:lnTo>
                  <a:lnTo>
                    <a:pt x="103" y="828"/>
                  </a:lnTo>
                  <a:lnTo>
                    <a:pt x="0" y="928"/>
                  </a:lnTo>
                  <a:close/>
                </a:path>
              </a:pathLst>
            </a:custGeom>
            <a:grp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62" name="Freeform 59"/>
            <p:cNvSpPr>
              <a:spLocks/>
            </p:cNvSpPr>
            <p:nvPr/>
          </p:nvSpPr>
          <p:spPr bwMode="auto">
            <a:xfrm>
              <a:off x="7885113" y="2320281"/>
              <a:ext cx="290512" cy="177800"/>
            </a:xfrm>
            <a:custGeom>
              <a:avLst/>
              <a:gdLst>
                <a:gd name="T0" fmla="*/ 0 w 367"/>
                <a:gd name="T1" fmla="*/ 201 h 224"/>
                <a:gd name="T2" fmla="*/ 9 w 367"/>
                <a:gd name="T3" fmla="*/ 220 h 224"/>
                <a:gd name="T4" fmla="*/ 18 w 367"/>
                <a:gd name="T5" fmla="*/ 222 h 224"/>
                <a:gd name="T6" fmla="*/ 31 w 367"/>
                <a:gd name="T7" fmla="*/ 202 h 224"/>
                <a:gd name="T8" fmla="*/ 44 w 367"/>
                <a:gd name="T9" fmla="*/ 198 h 224"/>
                <a:gd name="T10" fmla="*/ 49 w 367"/>
                <a:gd name="T11" fmla="*/ 203 h 224"/>
                <a:gd name="T12" fmla="*/ 29 w 367"/>
                <a:gd name="T13" fmla="*/ 224 h 224"/>
                <a:gd name="T14" fmla="*/ 61 w 367"/>
                <a:gd name="T15" fmla="*/ 210 h 224"/>
                <a:gd name="T16" fmla="*/ 66 w 367"/>
                <a:gd name="T17" fmla="*/ 201 h 224"/>
                <a:gd name="T18" fmla="*/ 114 w 367"/>
                <a:gd name="T19" fmla="*/ 177 h 224"/>
                <a:gd name="T20" fmla="*/ 157 w 367"/>
                <a:gd name="T21" fmla="*/ 147 h 224"/>
                <a:gd name="T22" fmla="*/ 202 w 367"/>
                <a:gd name="T23" fmla="*/ 127 h 224"/>
                <a:gd name="T24" fmla="*/ 242 w 367"/>
                <a:gd name="T25" fmla="*/ 104 h 224"/>
                <a:gd name="T26" fmla="*/ 238 w 367"/>
                <a:gd name="T27" fmla="*/ 110 h 224"/>
                <a:gd name="T28" fmla="*/ 164 w 367"/>
                <a:gd name="T29" fmla="*/ 166 h 224"/>
                <a:gd name="T30" fmla="*/ 149 w 367"/>
                <a:gd name="T31" fmla="*/ 172 h 224"/>
                <a:gd name="T32" fmla="*/ 160 w 367"/>
                <a:gd name="T33" fmla="*/ 176 h 224"/>
                <a:gd name="T34" fmla="*/ 180 w 367"/>
                <a:gd name="T35" fmla="*/ 162 h 224"/>
                <a:gd name="T36" fmla="*/ 295 w 367"/>
                <a:gd name="T37" fmla="*/ 75 h 224"/>
                <a:gd name="T38" fmla="*/ 310 w 367"/>
                <a:gd name="T39" fmla="*/ 59 h 224"/>
                <a:gd name="T40" fmla="*/ 364 w 367"/>
                <a:gd name="T41" fmla="*/ 13 h 224"/>
                <a:gd name="T42" fmla="*/ 367 w 367"/>
                <a:gd name="T43" fmla="*/ 2 h 224"/>
                <a:gd name="T44" fmla="*/ 357 w 367"/>
                <a:gd name="T45" fmla="*/ 3 h 224"/>
                <a:gd name="T46" fmla="*/ 331 w 367"/>
                <a:gd name="T47" fmla="*/ 29 h 224"/>
                <a:gd name="T48" fmla="*/ 318 w 367"/>
                <a:gd name="T49" fmla="*/ 23 h 224"/>
                <a:gd name="T50" fmla="*/ 293 w 367"/>
                <a:gd name="T51" fmla="*/ 40 h 224"/>
                <a:gd name="T52" fmla="*/ 287 w 367"/>
                <a:gd name="T53" fmla="*/ 34 h 224"/>
                <a:gd name="T54" fmla="*/ 266 w 367"/>
                <a:gd name="T55" fmla="*/ 85 h 224"/>
                <a:gd name="T56" fmla="*/ 257 w 367"/>
                <a:gd name="T57" fmla="*/ 75 h 224"/>
                <a:gd name="T58" fmla="*/ 238 w 367"/>
                <a:gd name="T59" fmla="*/ 75 h 224"/>
                <a:gd name="T60" fmla="*/ 272 w 367"/>
                <a:gd name="T61" fmla="*/ 37 h 224"/>
                <a:gd name="T62" fmla="*/ 268 w 367"/>
                <a:gd name="T63" fmla="*/ 28 h 224"/>
                <a:gd name="T64" fmla="*/ 293 w 367"/>
                <a:gd name="T65" fmla="*/ 0 h 224"/>
                <a:gd name="T66" fmla="*/ 284 w 367"/>
                <a:gd name="T67" fmla="*/ 1 h 224"/>
                <a:gd name="T68" fmla="*/ 235 w 367"/>
                <a:gd name="T69" fmla="*/ 58 h 224"/>
                <a:gd name="T70" fmla="*/ 176 w 367"/>
                <a:gd name="T71" fmla="*/ 80 h 224"/>
                <a:gd name="T72" fmla="*/ 145 w 367"/>
                <a:gd name="T73" fmla="*/ 84 h 224"/>
                <a:gd name="T74" fmla="*/ 140 w 367"/>
                <a:gd name="T75" fmla="*/ 98 h 224"/>
                <a:gd name="T76" fmla="*/ 102 w 367"/>
                <a:gd name="T77" fmla="*/ 111 h 224"/>
                <a:gd name="T78" fmla="*/ 87 w 367"/>
                <a:gd name="T79" fmla="*/ 109 h 224"/>
                <a:gd name="T80" fmla="*/ 87 w 367"/>
                <a:gd name="T81" fmla="*/ 120 h 224"/>
                <a:gd name="T82" fmla="*/ 71 w 367"/>
                <a:gd name="T83" fmla="*/ 120 h 224"/>
                <a:gd name="T84" fmla="*/ 61 w 367"/>
                <a:gd name="T85" fmla="*/ 130 h 224"/>
                <a:gd name="T86" fmla="*/ 57 w 367"/>
                <a:gd name="T87" fmla="*/ 147 h 224"/>
                <a:gd name="T88" fmla="*/ 50 w 367"/>
                <a:gd name="T89" fmla="*/ 142 h 224"/>
                <a:gd name="T90" fmla="*/ 42 w 367"/>
                <a:gd name="T91" fmla="*/ 161 h 224"/>
                <a:gd name="T92" fmla="*/ 16 w 367"/>
                <a:gd name="T93" fmla="*/ 170 h 224"/>
                <a:gd name="T94" fmla="*/ 14 w 367"/>
                <a:gd name="T95" fmla="*/ 184 h 224"/>
                <a:gd name="T96" fmla="*/ 0 w 367"/>
                <a:gd name="T97" fmla="*/ 201 h 2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7"/>
                <a:gd name="T148" fmla="*/ 0 h 224"/>
                <a:gd name="T149" fmla="*/ 367 w 367"/>
                <a:gd name="T150" fmla="*/ 224 h 2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7" h="224">
                  <a:moveTo>
                    <a:pt x="0" y="201"/>
                  </a:moveTo>
                  <a:lnTo>
                    <a:pt x="9" y="220"/>
                  </a:lnTo>
                  <a:lnTo>
                    <a:pt x="18" y="222"/>
                  </a:lnTo>
                  <a:lnTo>
                    <a:pt x="31" y="202"/>
                  </a:lnTo>
                  <a:lnTo>
                    <a:pt x="44" y="198"/>
                  </a:lnTo>
                  <a:lnTo>
                    <a:pt x="49" y="203"/>
                  </a:lnTo>
                  <a:lnTo>
                    <a:pt x="29" y="224"/>
                  </a:lnTo>
                  <a:lnTo>
                    <a:pt x="61" y="210"/>
                  </a:lnTo>
                  <a:lnTo>
                    <a:pt x="66" y="201"/>
                  </a:lnTo>
                  <a:lnTo>
                    <a:pt x="114" y="177"/>
                  </a:lnTo>
                  <a:lnTo>
                    <a:pt x="157" y="147"/>
                  </a:lnTo>
                  <a:lnTo>
                    <a:pt x="202" y="127"/>
                  </a:lnTo>
                  <a:lnTo>
                    <a:pt x="242" y="104"/>
                  </a:lnTo>
                  <a:lnTo>
                    <a:pt x="238" y="110"/>
                  </a:lnTo>
                  <a:lnTo>
                    <a:pt x="164" y="166"/>
                  </a:lnTo>
                  <a:lnTo>
                    <a:pt x="149" y="172"/>
                  </a:lnTo>
                  <a:lnTo>
                    <a:pt x="160" y="176"/>
                  </a:lnTo>
                  <a:lnTo>
                    <a:pt x="180" y="162"/>
                  </a:lnTo>
                  <a:lnTo>
                    <a:pt x="295" y="75"/>
                  </a:lnTo>
                  <a:lnTo>
                    <a:pt x="310" y="59"/>
                  </a:lnTo>
                  <a:lnTo>
                    <a:pt x="364" y="13"/>
                  </a:lnTo>
                  <a:lnTo>
                    <a:pt x="367" y="2"/>
                  </a:lnTo>
                  <a:lnTo>
                    <a:pt x="357" y="3"/>
                  </a:lnTo>
                  <a:lnTo>
                    <a:pt x="331" y="29"/>
                  </a:lnTo>
                  <a:lnTo>
                    <a:pt x="318" y="23"/>
                  </a:lnTo>
                  <a:lnTo>
                    <a:pt x="293" y="40"/>
                  </a:lnTo>
                  <a:lnTo>
                    <a:pt x="287" y="34"/>
                  </a:lnTo>
                  <a:lnTo>
                    <a:pt x="266" y="85"/>
                  </a:lnTo>
                  <a:lnTo>
                    <a:pt x="257" y="75"/>
                  </a:lnTo>
                  <a:lnTo>
                    <a:pt x="238" y="75"/>
                  </a:lnTo>
                  <a:lnTo>
                    <a:pt x="272" y="37"/>
                  </a:lnTo>
                  <a:lnTo>
                    <a:pt x="268" y="28"/>
                  </a:lnTo>
                  <a:lnTo>
                    <a:pt x="293" y="0"/>
                  </a:lnTo>
                  <a:lnTo>
                    <a:pt x="284" y="1"/>
                  </a:lnTo>
                  <a:lnTo>
                    <a:pt x="235" y="58"/>
                  </a:lnTo>
                  <a:lnTo>
                    <a:pt x="176" y="80"/>
                  </a:lnTo>
                  <a:lnTo>
                    <a:pt x="145" y="84"/>
                  </a:lnTo>
                  <a:lnTo>
                    <a:pt x="140" y="98"/>
                  </a:lnTo>
                  <a:lnTo>
                    <a:pt x="102" y="111"/>
                  </a:lnTo>
                  <a:lnTo>
                    <a:pt x="87" y="109"/>
                  </a:lnTo>
                  <a:lnTo>
                    <a:pt x="87" y="120"/>
                  </a:lnTo>
                  <a:lnTo>
                    <a:pt x="71" y="120"/>
                  </a:lnTo>
                  <a:lnTo>
                    <a:pt x="61" y="130"/>
                  </a:lnTo>
                  <a:lnTo>
                    <a:pt x="57" y="147"/>
                  </a:lnTo>
                  <a:lnTo>
                    <a:pt x="50" y="142"/>
                  </a:lnTo>
                  <a:lnTo>
                    <a:pt x="42" y="161"/>
                  </a:lnTo>
                  <a:lnTo>
                    <a:pt x="16" y="170"/>
                  </a:lnTo>
                  <a:lnTo>
                    <a:pt x="14" y="184"/>
                  </a:lnTo>
                  <a:lnTo>
                    <a:pt x="0" y="201"/>
                  </a:lnTo>
                  <a:close/>
                </a:path>
              </a:pathLst>
            </a:custGeom>
            <a:grpFill/>
            <a:ln w="11113">
              <a:solidFill>
                <a:srgbClr val="000000"/>
              </a:solidFill>
              <a:prstDash val="solid"/>
              <a:round/>
              <a:headEnd/>
              <a:tailEnd/>
            </a:ln>
          </p:spPr>
          <p:txBody>
            <a:bodyPr/>
            <a:lstStyle/>
            <a:p>
              <a:endParaRPr lang="en-US">
                <a:solidFill>
                  <a:srgbClr val="F4E287"/>
                </a:solidFill>
                <a:latin typeface="Calibri" pitchFamily="34" charset="0"/>
              </a:endParaRPr>
            </a:p>
          </p:txBody>
        </p:sp>
      </p:grpSp>
      <p:sp>
        <p:nvSpPr>
          <p:cNvPr id="63" name="Freeform 60"/>
          <p:cNvSpPr>
            <a:spLocks/>
          </p:cNvSpPr>
          <p:nvPr/>
        </p:nvSpPr>
        <p:spPr bwMode="auto">
          <a:xfrm>
            <a:off x="6405562" y="3276600"/>
            <a:ext cx="1335088" cy="617537"/>
          </a:xfrm>
          <a:custGeom>
            <a:avLst/>
            <a:gdLst>
              <a:gd name="T0" fmla="*/ 2 w 1683"/>
              <a:gd name="T1" fmla="*/ 668 h 778"/>
              <a:gd name="T2" fmla="*/ 386 w 1683"/>
              <a:gd name="T3" fmla="*/ 565 h 778"/>
              <a:gd name="T4" fmla="*/ 766 w 1683"/>
              <a:gd name="T5" fmla="*/ 607 h 778"/>
              <a:gd name="T6" fmla="*/ 1205 w 1683"/>
              <a:gd name="T7" fmla="*/ 778 h 778"/>
              <a:gd name="T8" fmla="*/ 1306 w 1683"/>
              <a:gd name="T9" fmla="*/ 750 h 778"/>
              <a:gd name="T10" fmla="*/ 1331 w 1683"/>
              <a:gd name="T11" fmla="*/ 727 h 778"/>
              <a:gd name="T12" fmla="*/ 1385 w 1683"/>
              <a:gd name="T13" fmla="*/ 589 h 778"/>
              <a:gd name="T14" fmla="*/ 1399 w 1683"/>
              <a:gd name="T15" fmla="*/ 553 h 778"/>
              <a:gd name="T16" fmla="*/ 1389 w 1683"/>
              <a:gd name="T17" fmla="*/ 510 h 778"/>
              <a:gd name="T18" fmla="*/ 1409 w 1683"/>
              <a:gd name="T19" fmla="*/ 544 h 778"/>
              <a:gd name="T20" fmla="*/ 1444 w 1683"/>
              <a:gd name="T21" fmla="*/ 531 h 778"/>
              <a:gd name="T22" fmla="*/ 1445 w 1683"/>
              <a:gd name="T23" fmla="*/ 493 h 778"/>
              <a:gd name="T24" fmla="*/ 1466 w 1683"/>
              <a:gd name="T25" fmla="*/ 513 h 778"/>
              <a:gd name="T26" fmla="*/ 1573 w 1683"/>
              <a:gd name="T27" fmla="*/ 479 h 778"/>
              <a:gd name="T28" fmla="*/ 1597 w 1683"/>
              <a:gd name="T29" fmla="*/ 397 h 778"/>
              <a:gd name="T30" fmla="*/ 1571 w 1683"/>
              <a:gd name="T31" fmla="*/ 390 h 778"/>
              <a:gd name="T32" fmla="*/ 1558 w 1683"/>
              <a:gd name="T33" fmla="*/ 430 h 778"/>
              <a:gd name="T34" fmla="*/ 1536 w 1683"/>
              <a:gd name="T35" fmla="*/ 440 h 778"/>
              <a:gd name="T36" fmla="*/ 1443 w 1683"/>
              <a:gd name="T37" fmla="*/ 409 h 778"/>
              <a:gd name="T38" fmla="*/ 1504 w 1683"/>
              <a:gd name="T39" fmla="*/ 427 h 778"/>
              <a:gd name="T40" fmla="*/ 1525 w 1683"/>
              <a:gd name="T41" fmla="*/ 371 h 778"/>
              <a:gd name="T42" fmla="*/ 1523 w 1683"/>
              <a:gd name="T43" fmla="*/ 340 h 778"/>
              <a:gd name="T44" fmla="*/ 1479 w 1683"/>
              <a:gd name="T45" fmla="*/ 298 h 778"/>
              <a:gd name="T46" fmla="*/ 1523 w 1683"/>
              <a:gd name="T47" fmla="*/ 304 h 778"/>
              <a:gd name="T48" fmla="*/ 1521 w 1683"/>
              <a:gd name="T49" fmla="*/ 281 h 778"/>
              <a:gd name="T50" fmla="*/ 1531 w 1683"/>
              <a:gd name="T51" fmla="*/ 288 h 778"/>
              <a:gd name="T52" fmla="*/ 1561 w 1683"/>
              <a:gd name="T53" fmla="*/ 293 h 778"/>
              <a:gd name="T54" fmla="*/ 1592 w 1683"/>
              <a:gd name="T55" fmla="*/ 313 h 778"/>
              <a:gd name="T56" fmla="*/ 1640 w 1683"/>
              <a:gd name="T57" fmla="*/ 281 h 778"/>
              <a:gd name="T58" fmla="*/ 1683 w 1683"/>
              <a:gd name="T59" fmla="*/ 225 h 778"/>
              <a:gd name="T60" fmla="*/ 1665 w 1683"/>
              <a:gd name="T61" fmla="*/ 155 h 778"/>
              <a:gd name="T62" fmla="*/ 1613 w 1683"/>
              <a:gd name="T63" fmla="*/ 225 h 778"/>
              <a:gd name="T64" fmla="*/ 1597 w 1683"/>
              <a:gd name="T65" fmla="*/ 144 h 778"/>
              <a:gd name="T66" fmla="*/ 1473 w 1683"/>
              <a:gd name="T67" fmla="*/ 187 h 778"/>
              <a:gd name="T68" fmla="*/ 1518 w 1683"/>
              <a:gd name="T69" fmla="*/ 133 h 778"/>
              <a:gd name="T70" fmla="*/ 1564 w 1683"/>
              <a:gd name="T71" fmla="*/ 67 h 778"/>
              <a:gd name="T72" fmla="*/ 1599 w 1683"/>
              <a:gd name="T73" fmla="*/ 59 h 778"/>
              <a:gd name="T74" fmla="*/ 1609 w 1683"/>
              <a:gd name="T75" fmla="*/ 30 h 778"/>
              <a:gd name="T76" fmla="*/ 975 w 1683"/>
              <a:gd name="T77" fmla="*/ 120 h 778"/>
              <a:gd name="T78" fmla="*/ 470 w 1683"/>
              <a:gd name="T79" fmla="*/ 242 h 778"/>
              <a:gd name="T80" fmla="*/ 411 w 1683"/>
              <a:gd name="T81" fmla="*/ 325 h 778"/>
              <a:gd name="T82" fmla="*/ 353 w 1683"/>
              <a:gd name="T83" fmla="*/ 339 h 778"/>
              <a:gd name="T84" fmla="*/ 303 w 1683"/>
              <a:gd name="T85" fmla="*/ 350 h 778"/>
              <a:gd name="T86" fmla="*/ 252 w 1683"/>
              <a:gd name="T87" fmla="*/ 422 h 778"/>
              <a:gd name="T88" fmla="*/ 50 w 1683"/>
              <a:gd name="T89" fmla="*/ 586 h 7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83"/>
              <a:gd name="T136" fmla="*/ 0 h 778"/>
              <a:gd name="T137" fmla="*/ 1683 w 1683"/>
              <a:gd name="T138" fmla="*/ 778 h 7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83" h="778">
                <a:moveTo>
                  <a:pt x="0" y="610"/>
                </a:moveTo>
                <a:lnTo>
                  <a:pt x="2" y="668"/>
                </a:lnTo>
                <a:lnTo>
                  <a:pt x="244" y="639"/>
                </a:lnTo>
                <a:lnTo>
                  <a:pt x="386" y="565"/>
                </a:lnTo>
                <a:lnTo>
                  <a:pt x="654" y="534"/>
                </a:lnTo>
                <a:lnTo>
                  <a:pt x="766" y="607"/>
                </a:lnTo>
                <a:lnTo>
                  <a:pt x="939" y="580"/>
                </a:lnTo>
                <a:lnTo>
                  <a:pt x="1205" y="778"/>
                </a:lnTo>
                <a:lnTo>
                  <a:pt x="1239" y="755"/>
                </a:lnTo>
                <a:lnTo>
                  <a:pt x="1306" y="750"/>
                </a:lnTo>
                <a:lnTo>
                  <a:pt x="1320" y="698"/>
                </a:lnTo>
                <a:lnTo>
                  <a:pt x="1331" y="727"/>
                </a:lnTo>
                <a:lnTo>
                  <a:pt x="1349" y="638"/>
                </a:lnTo>
                <a:lnTo>
                  <a:pt x="1385" y="589"/>
                </a:lnTo>
                <a:lnTo>
                  <a:pt x="1417" y="562"/>
                </a:lnTo>
                <a:lnTo>
                  <a:pt x="1399" y="553"/>
                </a:lnTo>
                <a:lnTo>
                  <a:pt x="1407" y="533"/>
                </a:lnTo>
                <a:lnTo>
                  <a:pt x="1389" y="510"/>
                </a:lnTo>
                <a:lnTo>
                  <a:pt x="1414" y="535"/>
                </a:lnTo>
                <a:lnTo>
                  <a:pt x="1409" y="544"/>
                </a:lnTo>
                <a:lnTo>
                  <a:pt x="1427" y="554"/>
                </a:lnTo>
                <a:lnTo>
                  <a:pt x="1444" y="531"/>
                </a:lnTo>
                <a:lnTo>
                  <a:pt x="1454" y="526"/>
                </a:lnTo>
                <a:lnTo>
                  <a:pt x="1445" y="493"/>
                </a:lnTo>
                <a:lnTo>
                  <a:pt x="1454" y="492"/>
                </a:lnTo>
                <a:lnTo>
                  <a:pt x="1466" y="513"/>
                </a:lnTo>
                <a:lnTo>
                  <a:pt x="1525" y="481"/>
                </a:lnTo>
                <a:lnTo>
                  <a:pt x="1573" y="479"/>
                </a:lnTo>
                <a:lnTo>
                  <a:pt x="1608" y="415"/>
                </a:lnTo>
                <a:lnTo>
                  <a:pt x="1597" y="397"/>
                </a:lnTo>
                <a:lnTo>
                  <a:pt x="1577" y="421"/>
                </a:lnTo>
                <a:lnTo>
                  <a:pt x="1571" y="390"/>
                </a:lnTo>
                <a:lnTo>
                  <a:pt x="1551" y="411"/>
                </a:lnTo>
                <a:lnTo>
                  <a:pt x="1558" y="430"/>
                </a:lnTo>
                <a:lnTo>
                  <a:pt x="1538" y="420"/>
                </a:lnTo>
                <a:lnTo>
                  <a:pt x="1536" y="440"/>
                </a:lnTo>
                <a:lnTo>
                  <a:pt x="1480" y="436"/>
                </a:lnTo>
                <a:lnTo>
                  <a:pt x="1443" y="409"/>
                </a:lnTo>
                <a:lnTo>
                  <a:pt x="1444" y="392"/>
                </a:lnTo>
                <a:lnTo>
                  <a:pt x="1504" y="427"/>
                </a:lnTo>
                <a:lnTo>
                  <a:pt x="1551" y="375"/>
                </a:lnTo>
                <a:lnTo>
                  <a:pt x="1525" y="371"/>
                </a:lnTo>
                <a:lnTo>
                  <a:pt x="1553" y="332"/>
                </a:lnTo>
                <a:lnTo>
                  <a:pt x="1523" y="340"/>
                </a:lnTo>
                <a:lnTo>
                  <a:pt x="1435" y="306"/>
                </a:lnTo>
                <a:lnTo>
                  <a:pt x="1479" y="298"/>
                </a:lnTo>
                <a:lnTo>
                  <a:pt x="1521" y="316"/>
                </a:lnTo>
                <a:lnTo>
                  <a:pt x="1523" y="304"/>
                </a:lnTo>
                <a:lnTo>
                  <a:pt x="1504" y="281"/>
                </a:lnTo>
                <a:lnTo>
                  <a:pt x="1521" y="281"/>
                </a:lnTo>
                <a:lnTo>
                  <a:pt x="1546" y="267"/>
                </a:lnTo>
                <a:lnTo>
                  <a:pt x="1531" y="288"/>
                </a:lnTo>
                <a:lnTo>
                  <a:pt x="1540" y="313"/>
                </a:lnTo>
                <a:lnTo>
                  <a:pt x="1561" y="293"/>
                </a:lnTo>
                <a:lnTo>
                  <a:pt x="1572" y="316"/>
                </a:lnTo>
                <a:lnTo>
                  <a:pt x="1592" y="313"/>
                </a:lnTo>
                <a:lnTo>
                  <a:pt x="1616" y="311"/>
                </a:lnTo>
                <a:lnTo>
                  <a:pt x="1640" y="281"/>
                </a:lnTo>
                <a:lnTo>
                  <a:pt x="1654" y="230"/>
                </a:lnTo>
                <a:lnTo>
                  <a:pt x="1683" y="225"/>
                </a:lnTo>
                <a:lnTo>
                  <a:pt x="1683" y="200"/>
                </a:lnTo>
                <a:lnTo>
                  <a:pt x="1665" y="155"/>
                </a:lnTo>
                <a:lnTo>
                  <a:pt x="1639" y="155"/>
                </a:lnTo>
                <a:lnTo>
                  <a:pt x="1613" y="225"/>
                </a:lnTo>
                <a:lnTo>
                  <a:pt x="1604" y="189"/>
                </a:lnTo>
                <a:lnTo>
                  <a:pt x="1597" y="144"/>
                </a:lnTo>
                <a:lnTo>
                  <a:pt x="1541" y="170"/>
                </a:lnTo>
                <a:lnTo>
                  <a:pt x="1473" y="187"/>
                </a:lnTo>
                <a:lnTo>
                  <a:pt x="1480" y="152"/>
                </a:lnTo>
                <a:lnTo>
                  <a:pt x="1518" y="133"/>
                </a:lnTo>
                <a:lnTo>
                  <a:pt x="1590" y="102"/>
                </a:lnTo>
                <a:lnTo>
                  <a:pt x="1564" y="67"/>
                </a:lnTo>
                <a:lnTo>
                  <a:pt x="1614" y="92"/>
                </a:lnTo>
                <a:lnTo>
                  <a:pt x="1599" y="59"/>
                </a:lnTo>
                <a:lnTo>
                  <a:pt x="1645" y="102"/>
                </a:lnTo>
                <a:lnTo>
                  <a:pt x="1609" y="30"/>
                </a:lnTo>
                <a:lnTo>
                  <a:pt x="1574" y="0"/>
                </a:lnTo>
                <a:lnTo>
                  <a:pt x="975" y="120"/>
                </a:lnTo>
                <a:lnTo>
                  <a:pt x="480" y="187"/>
                </a:lnTo>
                <a:lnTo>
                  <a:pt x="470" y="242"/>
                </a:lnTo>
                <a:lnTo>
                  <a:pt x="446" y="262"/>
                </a:lnTo>
                <a:lnTo>
                  <a:pt x="411" y="325"/>
                </a:lnTo>
                <a:lnTo>
                  <a:pt x="384" y="321"/>
                </a:lnTo>
                <a:lnTo>
                  <a:pt x="353" y="339"/>
                </a:lnTo>
                <a:lnTo>
                  <a:pt x="332" y="370"/>
                </a:lnTo>
                <a:lnTo>
                  <a:pt x="303" y="350"/>
                </a:lnTo>
                <a:lnTo>
                  <a:pt x="257" y="390"/>
                </a:lnTo>
                <a:lnTo>
                  <a:pt x="252" y="422"/>
                </a:lnTo>
                <a:lnTo>
                  <a:pt x="61" y="540"/>
                </a:lnTo>
                <a:lnTo>
                  <a:pt x="50" y="586"/>
                </a:lnTo>
                <a:lnTo>
                  <a:pt x="0" y="610"/>
                </a:lnTo>
                <a:close/>
              </a:path>
            </a:pathLst>
          </a:custGeom>
          <a:solidFill>
            <a:srgbClr val="4F81BD"/>
          </a:solidFill>
          <a:ln w="11113">
            <a:solidFill>
              <a:srgbClr val="000000"/>
            </a:solidFill>
            <a:prstDash val="solid"/>
            <a:round/>
            <a:headEnd/>
            <a:tailEnd/>
          </a:ln>
        </p:spPr>
        <p:txBody>
          <a:bodyPr/>
          <a:lstStyle/>
          <a:p>
            <a:endParaRPr lang="en-US">
              <a:latin typeface="Calibri" pitchFamily="34" charset="0"/>
            </a:endParaRPr>
          </a:p>
        </p:txBody>
      </p:sp>
      <p:sp>
        <p:nvSpPr>
          <p:cNvPr id="64" name="Freeform 61"/>
          <p:cNvSpPr>
            <a:spLocks/>
          </p:cNvSpPr>
          <p:nvPr/>
        </p:nvSpPr>
        <p:spPr bwMode="auto">
          <a:xfrm>
            <a:off x="3438525" y="1004887"/>
            <a:ext cx="1028700" cy="668338"/>
          </a:xfrm>
          <a:custGeom>
            <a:avLst/>
            <a:gdLst>
              <a:gd name="T0" fmla="*/ 0 w 1296"/>
              <a:gd name="T1" fmla="*/ 774 h 842"/>
              <a:gd name="T2" fmla="*/ 65 w 1296"/>
              <a:gd name="T3" fmla="*/ 0 h 842"/>
              <a:gd name="T4" fmla="*/ 704 w 1296"/>
              <a:gd name="T5" fmla="*/ 45 h 842"/>
              <a:gd name="T6" fmla="*/ 1196 w 1296"/>
              <a:gd name="T7" fmla="*/ 61 h 842"/>
              <a:gd name="T8" fmla="*/ 1204 w 1296"/>
              <a:gd name="T9" fmla="*/ 274 h 842"/>
              <a:gd name="T10" fmla="*/ 1255 w 1296"/>
              <a:gd name="T11" fmla="*/ 444 h 842"/>
              <a:gd name="T12" fmla="*/ 1263 w 1296"/>
              <a:gd name="T13" fmla="*/ 665 h 842"/>
              <a:gd name="T14" fmla="*/ 1296 w 1296"/>
              <a:gd name="T15" fmla="*/ 842 h 842"/>
              <a:gd name="T16" fmla="*/ 613 w 1296"/>
              <a:gd name="T17" fmla="*/ 821 h 842"/>
              <a:gd name="T18" fmla="*/ 0 w 1296"/>
              <a:gd name="T19" fmla="*/ 774 h 8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6"/>
              <a:gd name="T31" fmla="*/ 0 h 842"/>
              <a:gd name="T32" fmla="*/ 1296 w 1296"/>
              <a:gd name="T33" fmla="*/ 842 h 8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6" h="842">
                <a:moveTo>
                  <a:pt x="0" y="774"/>
                </a:moveTo>
                <a:lnTo>
                  <a:pt x="65" y="0"/>
                </a:lnTo>
                <a:lnTo>
                  <a:pt x="704" y="45"/>
                </a:lnTo>
                <a:lnTo>
                  <a:pt x="1196" y="61"/>
                </a:lnTo>
                <a:lnTo>
                  <a:pt x="1204" y="274"/>
                </a:lnTo>
                <a:lnTo>
                  <a:pt x="1255" y="444"/>
                </a:lnTo>
                <a:lnTo>
                  <a:pt x="1263" y="665"/>
                </a:lnTo>
                <a:lnTo>
                  <a:pt x="1296" y="842"/>
                </a:lnTo>
                <a:lnTo>
                  <a:pt x="613" y="821"/>
                </a:lnTo>
                <a:lnTo>
                  <a:pt x="0" y="774"/>
                </a:lnTo>
                <a:close/>
              </a:path>
            </a:pathLst>
          </a:custGeom>
          <a:solidFill>
            <a:srgbClr val="F4E287"/>
          </a:solid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65" name="Freeform 62"/>
          <p:cNvSpPr>
            <a:spLocks/>
          </p:cNvSpPr>
          <p:nvPr/>
        </p:nvSpPr>
        <p:spPr bwMode="auto">
          <a:xfrm>
            <a:off x="6180137" y="2308225"/>
            <a:ext cx="654050" cy="765175"/>
          </a:xfrm>
          <a:custGeom>
            <a:avLst/>
            <a:gdLst>
              <a:gd name="T0" fmla="*/ 0 w 825"/>
              <a:gd name="T1" fmla="*/ 173 h 963"/>
              <a:gd name="T2" fmla="*/ 67 w 825"/>
              <a:gd name="T3" fmla="*/ 842 h 963"/>
              <a:gd name="T4" fmla="*/ 128 w 825"/>
              <a:gd name="T5" fmla="*/ 837 h 963"/>
              <a:gd name="T6" fmla="*/ 168 w 825"/>
              <a:gd name="T7" fmla="*/ 853 h 963"/>
              <a:gd name="T8" fmla="*/ 190 w 825"/>
              <a:gd name="T9" fmla="*/ 898 h 963"/>
              <a:gd name="T10" fmla="*/ 255 w 825"/>
              <a:gd name="T11" fmla="*/ 909 h 963"/>
              <a:gd name="T12" fmla="*/ 293 w 825"/>
              <a:gd name="T13" fmla="*/ 932 h 963"/>
              <a:gd name="T14" fmla="*/ 382 w 825"/>
              <a:gd name="T15" fmla="*/ 927 h 963"/>
              <a:gd name="T16" fmla="*/ 423 w 825"/>
              <a:gd name="T17" fmla="*/ 898 h 963"/>
              <a:gd name="T18" fmla="*/ 520 w 825"/>
              <a:gd name="T19" fmla="*/ 963 h 963"/>
              <a:gd name="T20" fmla="*/ 581 w 825"/>
              <a:gd name="T21" fmla="*/ 908 h 963"/>
              <a:gd name="T22" fmla="*/ 593 w 825"/>
              <a:gd name="T23" fmla="*/ 802 h 963"/>
              <a:gd name="T24" fmla="*/ 632 w 825"/>
              <a:gd name="T25" fmla="*/ 825 h 963"/>
              <a:gd name="T26" fmla="*/ 652 w 825"/>
              <a:gd name="T27" fmla="*/ 735 h 963"/>
              <a:gd name="T28" fmla="*/ 754 w 825"/>
              <a:gd name="T29" fmla="*/ 657 h 963"/>
              <a:gd name="T30" fmla="*/ 789 w 825"/>
              <a:gd name="T31" fmla="*/ 610 h 963"/>
              <a:gd name="T32" fmla="*/ 814 w 825"/>
              <a:gd name="T33" fmla="*/ 400 h 963"/>
              <a:gd name="T34" fmla="*/ 798 w 825"/>
              <a:gd name="T35" fmla="*/ 356 h 963"/>
              <a:gd name="T36" fmla="*/ 825 w 825"/>
              <a:gd name="T37" fmla="*/ 336 h 963"/>
              <a:gd name="T38" fmla="*/ 769 w 825"/>
              <a:gd name="T39" fmla="*/ 0 h 963"/>
              <a:gd name="T40" fmla="*/ 688 w 825"/>
              <a:gd name="T41" fmla="*/ 39 h 963"/>
              <a:gd name="T42" fmla="*/ 632 w 825"/>
              <a:gd name="T43" fmla="*/ 75 h 963"/>
              <a:gd name="T44" fmla="*/ 609 w 825"/>
              <a:gd name="T45" fmla="*/ 109 h 963"/>
              <a:gd name="T46" fmla="*/ 561 w 825"/>
              <a:gd name="T47" fmla="*/ 155 h 963"/>
              <a:gd name="T48" fmla="*/ 509 w 825"/>
              <a:gd name="T49" fmla="*/ 160 h 963"/>
              <a:gd name="T50" fmla="*/ 457 w 825"/>
              <a:gd name="T51" fmla="*/ 186 h 963"/>
              <a:gd name="T52" fmla="*/ 432 w 825"/>
              <a:gd name="T53" fmla="*/ 201 h 963"/>
              <a:gd name="T54" fmla="*/ 397 w 825"/>
              <a:gd name="T55" fmla="*/ 181 h 963"/>
              <a:gd name="T56" fmla="*/ 350 w 825"/>
              <a:gd name="T57" fmla="*/ 204 h 963"/>
              <a:gd name="T58" fmla="*/ 342 w 825"/>
              <a:gd name="T59" fmla="*/ 195 h 963"/>
              <a:gd name="T60" fmla="*/ 386 w 825"/>
              <a:gd name="T61" fmla="*/ 168 h 963"/>
              <a:gd name="T62" fmla="*/ 385 w 825"/>
              <a:gd name="T63" fmla="*/ 166 h 963"/>
              <a:gd name="T64" fmla="*/ 361 w 825"/>
              <a:gd name="T65" fmla="*/ 159 h 963"/>
              <a:gd name="T66" fmla="*/ 345 w 825"/>
              <a:gd name="T67" fmla="*/ 175 h 963"/>
              <a:gd name="T68" fmla="*/ 271 w 825"/>
              <a:gd name="T69" fmla="*/ 140 h 963"/>
              <a:gd name="T70" fmla="*/ 241 w 825"/>
              <a:gd name="T71" fmla="*/ 155 h 963"/>
              <a:gd name="T72" fmla="*/ 245 w 825"/>
              <a:gd name="T73" fmla="*/ 134 h 963"/>
              <a:gd name="T74" fmla="*/ 0 w 825"/>
              <a:gd name="T75" fmla="*/ 173 h 9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25"/>
              <a:gd name="T115" fmla="*/ 0 h 963"/>
              <a:gd name="T116" fmla="*/ 825 w 825"/>
              <a:gd name="T117" fmla="*/ 963 h 9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25" h="963">
                <a:moveTo>
                  <a:pt x="0" y="173"/>
                </a:moveTo>
                <a:lnTo>
                  <a:pt x="67" y="842"/>
                </a:lnTo>
                <a:lnTo>
                  <a:pt x="128" y="837"/>
                </a:lnTo>
                <a:lnTo>
                  <a:pt x="168" y="853"/>
                </a:lnTo>
                <a:lnTo>
                  <a:pt x="190" y="898"/>
                </a:lnTo>
                <a:lnTo>
                  <a:pt x="255" y="909"/>
                </a:lnTo>
                <a:lnTo>
                  <a:pt x="293" y="932"/>
                </a:lnTo>
                <a:lnTo>
                  <a:pt x="382" y="927"/>
                </a:lnTo>
                <a:lnTo>
                  <a:pt x="423" y="898"/>
                </a:lnTo>
                <a:lnTo>
                  <a:pt x="520" y="963"/>
                </a:lnTo>
                <a:lnTo>
                  <a:pt x="581" y="908"/>
                </a:lnTo>
                <a:lnTo>
                  <a:pt x="593" y="802"/>
                </a:lnTo>
                <a:lnTo>
                  <a:pt x="632" y="825"/>
                </a:lnTo>
                <a:lnTo>
                  <a:pt x="652" y="735"/>
                </a:lnTo>
                <a:lnTo>
                  <a:pt x="754" y="657"/>
                </a:lnTo>
                <a:lnTo>
                  <a:pt x="789" y="610"/>
                </a:lnTo>
                <a:lnTo>
                  <a:pt x="814" y="400"/>
                </a:lnTo>
                <a:lnTo>
                  <a:pt x="798" y="356"/>
                </a:lnTo>
                <a:lnTo>
                  <a:pt x="825" y="336"/>
                </a:lnTo>
                <a:lnTo>
                  <a:pt x="769" y="0"/>
                </a:lnTo>
                <a:lnTo>
                  <a:pt x="688" y="39"/>
                </a:lnTo>
                <a:lnTo>
                  <a:pt x="632" y="75"/>
                </a:lnTo>
                <a:lnTo>
                  <a:pt x="609" y="109"/>
                </a:lnTo>
                <a:lnTo>
                  <a:pt x="561" y="155"/>
                </a:lnTo>
                <a:lnTo>
                  <a:pt x="509" y="160"/>
                </a:lnTo>
                <a:lnTo>
                  <a:pt x="457" y="186"/>
                </a:lnTo>
                <a:lnTo>
                  <a:pt x="432" y="201"/>
                </a:lnTo>
                <a:lnTo>
                  <a:pt x="397" y="181"/>
                </a:lnTo>
                <a:lnTo>
                  <a:pt x="350" y="204"/>
                </a:lnTo>
                <a:lnTo>
                  <a:pt x="342" y="195"/>
                </a:lnTo>
                <a:lnTo>
                  <a:pt x="386" y="168"/>
                </a:lnTo>
                <a:lnTo>
                  <a:pt x="385" y="166"/>
                </a:lnTo>
                <a:lnTo>
                  <a:pt x="361" y="159"/>
                </a:lnTo>
                <a:lnTo>
                  <a:pt x="345" y="175"/>
                </a:lnTo>
                <a:lnTo>
                  <a:pt x="271" y="140"/>
                </a:lnTo>
                <a:lnTo>
                  <a:pt x="241" y="155"/>
                </a:lnTo>
                <a:lnTo>
                  <a:pt x="245" y="134"/>
                </a:lnTo>
                <a:lnTo>
                  <a:pt x="0" y="173"/>
                </a:lnTo>
                <a:close/>
              </a:path>
            </a:pathLst>
          </a:custGeom>
          <a:solidFill>
            <a:srgbClr val="254061"/>
          </a:solidFill>
          <a:ln w="11113">
            <a:solidFill>
              <a:srgbClr val="000000"/>
            </a:solidFill>
            <a:prstDash val="solid"/>
            <a:round/>
            <a:headEnd/>
            <a:tailEnd/>
          </a:ln>
        </p:spPr>
        <p:txBody>
          <a:bodyPr/>
          <a:lstStyle/>
          <a:p>
            <a:endParaRPr lang="en-US">
              <a:latin typeface="Calibri" pitchFamily="34" charset="0"/>
            </a:endParaRPr>
          </a:p>
        </p:txBody>
      </p:sp>
      <p:sp>
        <p:nvSpPr>
          <p:cNvPr id="66" name="Freeform 63"/>
          <p:cNvSpPr>
            <a:spLocks/>
          </p:cNvSpPr>
          <p:nvPr/>
        </p:nvSpPr>
        <p:spPr bwMode="auto">
          <a:xfrm>
            <a:off x="3433762" y="3457575"/>
            <a:ext cx="1349375" cy="730250"/>
          </a:xfrm>
          <a:custGeom>
            <a:avLst/>
            <a:gdLst>
              <a:gd name="T0" fmla="*/ 0 w 1702"/>
              <a:gd name="T1" fmla="*/ 136 h 921"/>
              <a:gd name="T2" fmla="*/ 10 w 1702"/>
              <a:gd name="T3" fmla="*/ 0 h 921"/>
              <a:gd name="T4" fmla="*/ 199 w 1702"/>
              <a:gd name="T5" fmla="*/ 14 h 921"/>
              <a:gd name="T6" fmla="*/ 1032 w 1702"/>
              <a:gd name="T7" fmla="*/ 55 h 921"/>
              <a:gd name="T8" fmla="*/ 1657 w 1702"/>
              <a:gd name="T9" fmla="*/ 54 h 921"/>
              <a:gd name="T10" fmla="*/ 1662 w 1702"/>
              <a:gd name="T11" fmla="*/ 188 h 921"/>
              <a:gd name="T12" fmla="*/ 1702 w 1702"/>
              <a:gd name="T13" fmla="*/ 474 h 921"/>
              <a:gd name="T14" fmla="*/ 1694 w 1702"/>
              <a:gd name="T15" fmla="*/ 921 h 921"/>
              <a:gd name="T16" fmla="*/ 1641 w 1702"/>
              <a:gd name="T17" fmla="*/ 900 h 921"/>
              <a:gd name="T18" fmla="*/ 1558 w 1702"/>
              <a:gd name="T19" fmla="*/ 842 h 921"/>
              <a:gd name="T20" fmla="*/ 1525 w 1702"/>
              <a:gd name="T21" fmla="*/ 858 h 921"/>
              <a:gd name="T22" fmla="*/ 1415 w 1702"/>
              <a:gd name="T23" fmla="*/ 869 h 921"/>
              <a:gd name="T24" fmla="*/ 1305 w 1702"/>
              <a:gd name="T25" fmla="*/ 906 h 921"/>
              <a:gd name="T26" fmla="*/ 1263 w 1702"/>
              <a:gd name="T27" fmla="*/ 863 h 921"/>
              <a:gd name="T28" fmla="*/ 1207 w 1702"/>
              <a:gd name="T29" fmla="*/ 873 h 921"/>
              <a:gd name="T30" fmla="*/ 1198 w 1702"/>
              <a:gd name="T31" fmla="*/ 843 h 921"/>
              <a:gd name="T32" fmla="*/ 1157 w 1702"/>
              <a:gd name="T33" fmla="*/ 871 h 921"/>
              <a:gd name="T34" fmla="*/ 1151 w 1702"/>
              <a:gd name="T35" fmla="*/ 906 h 921"/>
              <a:gd name="T36" fmla="*/ 1138 w 1702"/>
              <a:gd name="T37" fmla="*/ 858 h 921"/>
              <a:gd name="T38" fmla="*/ 1099 w 1702"/>
              <a:gd name="T39" fmla="*/ 884 h 921"/>
              <a:gd name="T40" fmla="*/ 1038 w 1702"/>
              <a:gd name="T41" fmla="*/ 833 h 921"/>
              <a:gd name="T42" fmla="*/ 1004 w 1702"/>
              <a:gd name="T43" fmla="*/ 871 h 921"/>
              <a:gd name="T44" fmla="*/ 980 w 1702"/>
              <a:gd name="T45" fmla="*/ 852 h 921"/>
              <a:gd name="T46" fmla="*/ 952 w 1702"/>
              <a:gd name="T47" fmla="*/ 788 h 921"/>
              <a:gd name="T48" fmla="*/ 898 w 1702"/>
              <a:gd name="T49" fmla="*/ 786 h 921"/>
              <a:gd name="T50" fmla="*/ 890 w 1702"/>
              <a:gd name="T51" fmla="*/ 804 h 921"/>
              <a:gd name="T52" fmla="*/ 854 w 1702"/>
              <a:gd name="T53" fmla="*/ 778 h 921"/>
              <a:gd name="T54" fmla="*/ 825 w 1702"/>
              <a:gd name="T55" fmla="*/ 790 h 921"/>
              <a:gd name="T56" fmla="*/ 782 w 1702"/>
              <a:gd name="T57" fmla="*/ 769 h 921"/>
              <a:gd name="T58" fmla="*/ 735 w 1702"/>
              <a:gd name="T59" fmla="*/ 764 h 921"/>
              <a:gd name="T60" fmla="*/ 736 w 1702"/>
              <a:gd name="T61" fmla="*/ 733 h 921"/>
              <a:gd name="T62" fmla="*/ 702 w 1702"/>
              <a:gd name="T63" fmla="*/ 702 h 921"/>
              <a:gd name="T64" fmla="*/ 691 w 1702"/>
              <a:gd name="T65" fmla="*/ 721 h 921"/>
              <a:gd name="T66" fmla="*/ 633 w 1702"/>
              <a:gd name="T67" fmla="*/ 720 h 921"/>
              <a:gd name="T68" fmla="*/ 576 w 1702"/>
              <a:gd name="T69" fmla="*/ 669 h 921"/>
              <a:gd name="T70" fmla="*/ 596 w 1702"/>
              <a:gd name="T71" fmla="*/ 170 h 921"/>
              <a:gd name="T72" fmla="*/ 0 w 1702"/>
              <a:gd name="T73" fmla="*/ 136 h 9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02"/>
              <a:gd name="T112" fmla="*/ 0 h 921"/>
              <a:gd name="T113" fmla="*/ 1702 w 1702"/>
              <a:gd name="T114" fmla="*/ 921 h 9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02" h="921">
                <a:moveTo>
                  <a:pt x="0" y="136"/>
                </a:moveTo>
                <a:lnTo>
                  <a:pt x="10" y="0"/>
                </a:lnTo>
                <a:lnTo>
                  <a:pt x="199" y="14"/>
                </a:lnTo>
                <a:lnTo>
                  <a:pt x="1032" y="55"/>
                </a:lnTo>
                <a:lnTo>
                  <a:pt x="1657" y="54"/>
                </a:lnTo>
                <a:lnTo>
                  <a:pt x="1662" y="188"/>
                </a:lnTo>
                <a:lnTo>
                  <a:pt x="1702" y="474"/>
                </a:lnTo>
                <a:lnTo>
                  <a:pt x="1694" y="921"/>
                </a:lnTo>
                <a:lnTo>
                  <a:pt x="1641" y="900"/>
                </a:lnTo>
                <a:lnTo>
                  <a:pt x="1558" y="842"/>
                </a:lnTo>
                <a:lnTo>
                  <a:pt x="1525" y="858"/>
                </a:lnTo>
                <a:lnTo>
                  <a:pt x="1415" y="869"/>
                </a:lnTo>
                <a:lnTo>
                  <a:pt x="1305" y="906"/>
                </a:lnTo>
                <a:lnTo>
                  <a:pt x="1263" y="863"/>
                </a:lnTo>
                <a:lnTo>
                  <a:pt x="1207" y="873"/>
                </a:lnTo>
                <a:lnTo>
                  <a:pt x="1198" y="843"/>
                </a:lnTo>
                <a:lnTo>
                  <a:pt x="1157" y="871"/>
                </a:lnTo>
                <a:lnTo>
                  <a:pt x="1151" y="906"/>
                </a:lnTo>
                <a:lnTo>
                  <a:pt x="1138" y="858"/>
                </a:lnTo>
                <a:lnTo>
                  <a:pt x="1099" y="884"/>
                </a:lnTo>
                <a:lnTo>
                  <a:pt x="1038" y="833"/>
                </a:lnTo>
                <a:lnTo>
                  <a:pt x="1004" y="871"/>
                </a:lnTo>
                <a:lnTo>
                  <a:pt x="980" y="852"/>
                </a:lnTo>
                <a:lnTo>
                  <a:pt x="952" y="788"/>
                </a:lnTo>
                <a:lnTo>
                  <a:pt x="898" y="786"/>
                </a:lnTo>
                <a:lnTo>
                  <a:pt x="890" y="804"/>
                </a:lnTo>
                <a:lnTo>
                  <a:pt x="854" y="778"/>
                </a:lnTo>
                <a:lnTo>
                  <a:pt x="825" y="790"/>
                </a:lnTo>
                <a:lnTo>
                  <a:pt x="782" y="769"/>
                </a:lnTo>
                <a:lnTo>
                  <a:pt x="735" y="764"/>
                </a:lnTo>
                <a:lnTo>
                  <a:pt x="736" y="733"/>
                </a:lnTo>
                <a:lnTo>
                  <a:pt x="702" y="702"/>
                </a:lnTo>
                <a:lnTo>
                  <a:pt x="691" y="721"/>
                </a:lnTo>
                <a:lnTo>
                  <a:pt x="633" y="720"/>
                </a:lnTo>
                <a:lnTo>
                  <a:pt x="576" y="669"/>
                </a:lnTo>
                <a:lnTo>
                  <a:pt x="596" y="170"/>
                </a:lnTo>
                <a:lnTo>
                  <a:pt x="0" y="136"/>
                </a:lnTo>
                <a:close/>
              </a:path>
            </a:pathLst>
          </a:custGeom>
          <a:solidFill>
            <a:srgbClr val="254061"/>
          </a:solidFill>
          <a:ln w="11113">
            <a:solidFill>
              <a:srgbClr val="000000"/>
            </a:solidFill>
            <a:prstDash val="solid"/>
            <a:round/>
            <a:headEnd/>
            <a:tailEnd/>
          </a:ln>
        </p:spPr>
        <p:txBody>
          <a:bodyPr/>
          <a:lstStyle/>
          <a:p>
            <a:endParaRPr lang="en-US">
              <a:latin typeface="Calibri" pitchFamily="34" charset="0"/>
            </a:endParaRPr>
          </a:p>
        </p:txBody>
      </p:sp>
      <p:sp>
        <p:nvSpPr>
          <p:cNvPr id="67" name="Freeform 64"/>
          <p:cNvSpPr>
            <a:spLocks/>
          </p:cNvSpPr>
          <p:nvPr/>
        </p:nvSpPr>
        <p:spPr bwMode="auto">
          <a:xfrm>
            <a:off x="490537" y="1014412"/>
            <a:ext cx="1246188" cy="1096963"/>
          </a:xfrm>
          <a:custGeom>
            <a:avLst/>
            <a:gdLst>
              <a:gd name="T0" fmla="*/ 0 w 1570"/>
              <a:gd name="T1" fmla="*/ 1030 h 1381"/>
              <a:gd name="T2" fmla="*/ 25 w 1570"/>
              <a:gd name="T3" fmla="*/ 781 h 1381"/>
              <a:gd name="T4" fmla="*/ 146 w 1570"/>
              <a:gd name="T5" fmla="*/ 579 h 1381"/>
              <a:gd name="T6" fmla="*/ 341 w 1570"/>
              <a:gd name="T7" fmla="*/ 0 h 1381"/>
              <a:gd name="T8" fmla="*/ 439 w 1570"/>
              <a:gd name="T9" fmla="*/ 31 h 1381"/>
              <a:gd name="T10" fmla="*/ 442 w 1570"/>
              <a:gd name="T11" fmla="*/ 57 h 1381"/>
              <a:gd name="T12" fmla="*/ 468 w 1570"/>
              <a:gd name="T13" fmla="*/ 59 h 1381"/>
              <a:gd name="T14" fmla="*/ 517 w 1570"/>
              <a:gd name="T15" fmla="*/ 160 h 1381"/>
              <a:gd name="T16" fmla="*/ 509 w 1570"/>
              <a:gd name="T17" fmla="*/ 193 h 1381"/>
              <a:gd name="T18" fmla="*/ 586 w 1570"/>
              <a:gd name="T19" fmla="*/ 261 h 1381"/>
              <a:gd name="T20" fmla="*/ 719 w 1570"/>
              <a:gd name="T21" fmla="*/ 255 h 1381"/>
              <a:gd name="T22" fmla="*/ 819 w 1570"/>
              <a:gd name="T23" fmla="*/ 301 h 1381"/>
              <a:gd name="T24" fmla="*/ 868 w 1570"/>
              <a:gd name="T25" fmla="*/ 292 h 1381"/>
              <a:gd name="T26" fmla="*/ 1168 w 1570"/>
              <a:gd name="T27" fmla="*/ 301 h 1381"/>
              <a:gd name="T28" fmla="*/ 1511 w 1570"/>
              <a:gd name="T29" fmla="*/ 384 h 1381"/>
              <a:gd name="T30" fmla="*/ 1528 w 1570"/>
              <a:gd name="T31" fmla="*/ 430 h 1381"/>
              <a:gd name="T32" fmla="*/ 1570 w 1570"/>
              <a:gd name="T33" fmla="*/ 492 h 1381"/>
              <a:gd name="T34" fmla="*/ 1514 w 1570"/>
              <a:gd name="T35" fmla="*/ 579 h 1381"/>
              <a:gd name="T36" fmla="*/ 1456 w 1570"/>
              <a:gd name="T37" fmla="*/ 677 h 1381"/>
              <a:gd name="T38" fmla="*/ 1380 w 1570"/>
              <a:gd name="T39" fmla="*/ 750 h 1381"/>
              <a:gd name="T40" fmla="*/ 1369 w 1570"/>
              <a:gd name="T41" fmla="*/ 798 h 1381"/>
              <a:gd name="T42" fmla="*/ 1411 w 1570"/>
              <a:gd name="T43" fmla="*/ 851 h 1381"/>
              <a:gd name="T44" fmla="*/ 1366 w 1570"/>
              <a:gd name="T45" fmla="*/ 963 h 1381"/>
              <a:gd name="T46" fmla="*/ 1271 w 1570"/>
              <a:gd name="T47" fmla="*/ 1381 h 1381"/>
              <a:gd name="T48" fmla="*/ 739 w 1570"/>
              <a:gd name="T49" fmla="*/ 1244 h 1381"/>
              <a:gd name="T50" fmla="*/ 0 w 1570"/>
              <a:gd name="T51" fmla="*/ 1030 h 13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0"/>
              <a:gd name="T79" fmla="*/ 0 h 1381"/>
              <a:gd name="T80" fmla="*/ 1570 w 1570"/>
              <a:gd name="T81" fmla="*/ 1381 h 13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0" h="1381">
                <a:moveTo>
                  <a:pt x="0" y="1030"/>
                </a:moveTo>
                <a:lnTo>
                  <a:pt x="25" y="781"/>
                </a:lnTo>
                <a:lnTo>
                  <a:pt x="146" y="579"/>
                </a:lnTo>
                <a:lnTo>
                  <a:pt x="341" y="0"/>
                </a:lnTo>
                <a:lnTo>
                  <a:pt x="439" y="31"/>
                </a:lnTo>
                <a:lnTo>
                  <a:pt x="442" y="57"/>
                </a:lnTo>
                <a:lnTo>
                  <a:pt x="468" y="59"/>
                </a:lnTo>
                <a:lnTo>
                  <a:pt x="517" y="160"/>
                </a:lnTo>
                <a:lnTo>
                  <a:pt x="509" y="193"/>
                </a:lnTo>
                <a:lnTo>
                  <a:pt x="586" y="261"/>
                </a:lnTo>
                <a:lnTo>
                  <a:pt x="719" y="255"/>
                </a:lnTo>
                <a:lnTo>
                  <a:pt x="819" y="301"/>
                </a:lnTo>
                <a:lnTo>
                  <a:pt x="868" y="292"/>
                </a:lnTo>
                <a:lnTo>
                  <a:pt x="1168" y="301"/>
                </a:lnTo>
                <a:lnTo>
                  <a:pt x="1511" y="384"/>
                </a:lnTo>
                <a:lnTo>
                  <a:pt x="1528" y="430"/>
                </a:lnTo>
                <a:lnTo>
                  <a:pt x="1570" y="492"/>
                </a:lnTo>
                <a:lnTo>
                  <a:pt x="1514" y="579"/>
                </a:lnTo>
                <a:lnTo>
                  <a:pt x="1456" y="677"/>
                </a:lnTo>
                <a:lnTo>
                  <a:pt x="1380" y="750"/>
                </a:lnTo>
                <a:lnTo>
                  <a:pt x="1369" y="798"/>
                </a:lnTo>
                <a:lnTo>
                  <a:pt x="1411" y="851"/>
                </a:lnTo>
                <a:lnTo>
                  <a:pt x="1366" y="963"/>
                </a:lnTo>
                <a:lnTo>
                  <a:pt x="1271" y="1381"/>
                </a:lnTo>
                <a:lnTo>
                  <a:pt x="739" y="1244"/>
                </a:lnTo>
                <a:lnTo>
                  <a:pt x="0" y="1030"/>
                </a:lnTo>
                <a:close/>
              </a:path>
            </a:pathLst>
          </a:custGeom>
          <a:solidFill>
            <a:srgbClr val="E0AA0F"/>
          </a:solidFill>
          <a:ln w="11113">
            <a:solidFill>
              <a:srgbClr val="000000"/>
            </a:solidFill>
            <a:prstDash val="solid"/>
            <a:round/>
            <a:headEnd/>
            <a:tailEnd/>
          </a:ln>
        </p:spPr>
        <p:txBody>
          <a:bodyPr/>
          <a:lstStyle/>
          <a:p>
            <a:endParaRPr lang="en-US">
              <a:latin typeface="Calibri" pitchFamily="34" charset="0"/>
            </a:endParaRPr>
          </a:p>
        </p:txBody>
      </p:sp>
      <p:sp>
        <p:nvSpPr>
          <p:cNvPr id="68" name="Freeform 65"/>
          <p:cNvSpPr>
            <a:spLocks/>
          </p:cNvSpPr>
          <p:nvPr/>
        </p:nvSpPr>
        <p:spPr bwMode="auto">
          <a:xfrm>
            <a:off x="6789737" y="2160587"/>
            <a:ext cx="911225" cy="603250"/>
          </a:xfrm>
          <a:custGeom>
            <a:avLst/>
            <a:gdLst>
              <a:gd name="T0" fmla="*/ 0 w 1148"/>
              <a:gd name="T1" fmla="*/ 186 h 759"/>
              <a:gd name="T2" fmla="*/ 56 w 1148"/>
              <a:gd name="T3" fmla="*/ 522 h 759"/>
              <a:gd name="T4" fmla="*/ 93 w 1148"/>
              <a:gd name="T5" fmla="*/ 759 h 759"/>
              <a:gd name="T6" fmla="*/ 284 w 1148"/>
              <a:gd name="T7" fmla="*/ 724 h 759"/>
              <a:gd name="T8" fmla="*/ 973 w 1148"/>
              <a:gd name="T9" fmla="*/ 589 h 759"/>
              <a:gd name="T10" fmla="*/ 1001 w 1148"/>
              <a:gd name="T11" fmla="*/ 553 h 759"/>
              <a:gd name="T12" fmla="*/ 1040 w 1148"/>
              <a:gd name="T13" fmla="*/ 553 h 759"/>
              <a:gd name="T14" fmla="*/ 1086 w 1148"/>
              <a:gd name="T15" fmla="*/ 523 h 759"/>
              <a:gd name="T16" fmla="*/ 1109 w 1148"/>
              <a:gd name="T17" fmla="*/ 472 h 759"/>
              <a:gd name="T18" fmla="*/ 1148 w 1148"/>
              <a:gd name="T19" fmla="*/ 434 h 759"/>
              <a:gd name="T20" fmla="*/ 1036 w 1148"/>
              <a:gd name="T21" fmla="*/ 340 h 759"/>
              <a:gd name="T22" fmla="*/ 1033 w 1148"/>
              <a:gd name="T23" fmla="*/ 250 h 759"/>
              <a:gd name="T24" fmla="*/ 1086 w 1148"/>
              <a:gd name="T25" fmla="*/ 131 h 759"/>
              <a:gd name="T26" fmla="*/ 1009 w 1148"/>
              <a:gd name="T27" fmla="*/ 86 h 759"/>
              <a:gd name="T28" fmla="*/ 980 w 1148"/>
              <a:gd name="T29" fmla="*/ 27 h 759"/>
              <a:gd name="T30" fmla="*/ 927 w 1148"/>
              <a:gd name="T31" fmla="*/ 0 h 759"/>
              <a:gd name="T32" fmla="*/ 165 w 1148"/>
              <a:gd name="T33" fmla="*/ 148 h 759"/>
              <a:gd name="T34" fmla="*/ 128 w 1148"/>
              <a:gd name="T35" fmla="*/ 86 h 759"/>
              <a:gd name="T36" fmla="*/ 0 w 1148"/>
              <a:gd name="T37" fmla="*/ 186 h 7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8"/>
              <a:gd name="T58" fmla="*/ 0 h 759"/>
              <a:gd name="T59" fmla="*/ 1148 w 1148"/>
              <a:gd name="T60" fmla="*/ 759 h 7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8" h="759">
                <a:moveTo>
                  <a:pt x="0" y="186"/>
                </a:moveTo>
                <a:lnTo>
                  <a:pt x="56" y="522"/>
                </a:lnTo>
                <a:lnTo>
                  <a:pt x="93" y="759"/>
                </a:lnTo>
                <a:lnTo>
                  <a:pt x="284" y="724"/>
                </a:lnTo>
                <a:lnTo>
                  <a:pt x="973" y="589"/>
                </a:lnTo>
                <a:lnTo>
                  <a:pt x="1001" y="553"/>
                </a:lnTo>
                <a:lnTo>
                  <a:pt x="1040" y="553"/>
                </a:lnTo>
                <a:lnTo>
                  <a:pt x="1086" y="523"/>
                </a:lnTo>
                <a:lnTo>
                  <a:pt x="1109" y="472"/>
                </a:lnTo>
                <a:lnTo>
                  <a:pt x="1148" y="434"/>
                </a:lnTo>
                <a:lnTo>
                  <a:pt x="1036" y="340"/>
                </a:lnTo>
                <a:lnTo>
                  <a:pt x="1033" y="250"/>
                </a:lnTo>
                <a:lnTo>
                  <a:pt x="1086" y="131"/>
                </a:lnTo>
                <a:lnTo>
                  <a:pt x="1009" y="86"/>
                </a:lnTo>
                <a:lnTo>
                  <a:pt x="980" y="27"/>
                </a:lnTo>
                <a:lnTo>
                  <a:pt x="927" y="0"/>
                </a:lnTo>
                <a:lnTo>
                  <a:pt x="165" y="148"/>
                </a:lnTo>
                <a:lnTo>
                  <a:pt x="128" y="86"/>
                </a:lnTo>
                <a:lnTo>
                  <a:pt x="0" y="186"/>
                </a:lnTo>
                <a:close/>
              </a:path>
            </a:pathLst>
          </a:custGeom>
          <a:solidFill>
            <a:srgbClr val="254061"/>
          </a:solidFill>
          <a:ln w="11113">
            <a:solidFill>
              <a:srgbClr val="000000"/>
            </a:solidFill>
            <a:prstDash val="solid"/>
            <a:round/>
            <a:headEnd/>
            <a:tailEnd/>
          </a:ln>
        </p:spPr>
        <p:txBody>
          <a:bodyPr/>
          <a:lstStyle/>
          <a:p>
            <a:endParaRPr lang="en-US">
              <a:latin typeface="Calibri" pitchFamily="34" charset="0"/>
            </a:endParaRPr>
          </a:p>
        </p:txBody>
      </p:sp>
      <p:sp>
        <p:nvSpPr>
          <p:cNvPr id="69" name="Freeform 66"/>
          <p:cNvSpPr>
            <a:spLocks/>
          </p:cNvSpPr>
          <p:nvPr/>
        </p:nvSpPr>
        <p:spPr bwMode="auto">
          <a:xfrm>
            <a:off x="8037512" y="2019300"/>
            <a:ext cx="122238" cy="157162"/>
          </a:xfrm>
          <a:custGeom>
            <a:avLst/>
            <a:gdLst>
              <a:gd name="T0" fmla="*/ 0 w 154"/>
              <a:gd name="T1" fmla="*/ 19 h 197"/>
              <a:gd name="T2" fmla="*/ 32 w 154"/>
              <a:gd name="T3" fmla="*/ 187 h 197"/>
              <a:gd name="T4" fmla="*/ 38 w 154"/>
              <a:gd name="T5" fmla="*/ 197 h 197"/>
              <a:gd name="T6" fmla="*/ 97 w 154"/>
              <a:gd name="T7" fmla="*/ 162 h 197"/>
              <a:gd name="T8" fmla="*/ 88 w 154"/>
              <a:gd name="T9" fmla="*/ 113 h 197"/>
              <a:gd name="T10" fmla="*/ 99 w 154"/>
              <a:gd name="T11" fmla="*/ 88 h 197"/>
              <a:gd name="T12" fmla="*/ 114 w 154"/>
              <a:gd name="T13" fmla="*/ 104 h 197"/>
              <a:gd name="T14" fmla="*/ 120 w 154"/>
              <a:gd name="T15" fmla="*/ 141 h 197"/>
              <a:gd name="T16" fmla="*/ 133 w 154"/>
              <a:gd name="T17" fmla="*/ 139 h 197"/>
              <a:gd name="T18" fmla="*/ 154 w 154"/>
              <a:gd name="T19" fmla="*/ 104 h 197"/>
              <a:gd name="T20" fmla="*/ 133 w 154"/>
              <a:gd name="T21" fmla="*/ 62 h 197"/>
              <a:gd name="T22" fmla="*/ 98 w 154"/>
              <a:gd name="T23" fmla="*/ 56 h 197"/>
              <a:gd name="T24" fmla="*/ 73 w 154"/>
              <a:gd name="T25" fmla="*/ 5 h 197"/>
              <a:gd name="T26" fmla="*/ 53 w 154"/>
              <a:gd name="T27" fmla="*/ 0 h 197"/>
              <a:gd name="T28" fmla="*/ 0 w 154"/>
              <a:gd name="T29" fmla="*/ 19 h 1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7"/>
              <a:gd name="T47" fmla="*/ 154 w 154"/>
              <a:gd name="T48" fmla="*/ 197 h 1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7">
                <a:moveTo>
                  <a:pt x="0" y="19"/>
                </a:moveTo>
                <a:lnTo>
                  <a:pt x="32" y="187"/>
                </a:lnTo>
                <a:lnTo>
                  <a:pt x="38" y="197"/>
                </a:lnTo>
                <a:lnTo>
                  <a:pt x="97" y="162"/>
                </a:lnTo>
                <a:lnTo>
                  <a:pt x="88" y="113"/>
                </a:lnTo>
                <a:lnTo>
                  <a:pt x="99" y="88"/>
                </a:lnTo>
                <a:lnTo>
                  <a:pt x="114" y="104"/>
                </a:lnTo>
                <a:lnTo>
                  <a:pt x="120" y="141"/>
                </a:lnTo>
                <a:lnTo>
                  <a:pt x="133" y="139"/>
                </a:lnTo>
                <a:lnTo>
                  <a:pt x="154" y="104"/>
                </a:lnTo>
                <a:lnTo>
                  <a:pt x="133" y="62"/>
                </a:lnTo>
                <a:lnTo>
                  <a:pt x="98" y="56"/>
                </a:lnTo>
                <a:lnTo>
                  <a:pt x="73" y="5"/>
                </a:lnTo>
                <a:lnTo>
                  <a:pt x="53" y="0"/>
                </a:lnTo>
                <a:lnTo>
                  <a:pt x="0" y="19"/>
                </a:lnTo>
                <a:close/>
              </a:path>
            </a:pathLst>
          </a:custGeom>
          <a:solidFill>
            <a:srgbClr val="254061"/>
          </a:solidFill>
          <a:ln w="11113">
            <a:solidFill>
              <a:srgbClr val="000000"/>
            </a:solidFill>
            <a:prstDash val="solid"/>
            <a:round/>
            <a:headEnd/>
            <a:tailEnd/>
          </a:ln>
        </p:spPr>
        <p:txBody>
          <a:bodyPr/>
          <a:lstStyle/>
          <a:p>
            <a:endParaRPr lang="en-US">
              <a:latin typeface="Calibri" pitchFamily="34" charset="0"/>
            </a:endParaRPr>
          </a:p>
        </p:txBody>
      </p:sp>
      <p:sp>
        <p:nvSpPr>
          <p:cNvPr id="70" name="Freeform 67"/>
          <p:cNvSpPr>
            <a:spLocks/>
          </p:cNvSpPr>
          <p:nvPr/>
        </p:nvSpPr>
        <p:spPr bwMode="auto">
          <a:xfrm>
            <a:off x="6565900" y="3700462"/>
            <a:ext cx="795337" cy="627063"/>
          </a:xfrm>
          <a:custGeom>
            <a:avLst/>
            <a:gdLst>
              <a:gd name="T0" fmla="*/ 0 w 1002"/>
              <a:gd name="T1" fmla="*/ 185 h 790"/>
              <a:gd name="T2" fmla="*/ 41 w 1002"/>
              <a:gd name="T3" fmla="*/ 105 h 790"/>
              <a:gd name="T4" fmla="*/ 183 w 1002"/>
              <a:gd name="T5" fmla="*/ 31 h 790"/>
              <a:gd name="T6" fmla="*/ 451 w 1002"/>
              <a:gd name="T7" fmla="*/ 0 h 790"/>
              <a:gd name="T8" fmla="*/ 563 w 1002"/>
              <a:gd name="T9" fmla="*/ 73 h 790"/>
              <a:gd name="T10" fmla="*/ 736 w 1002"/>
              <a:gd name="T11" fmla="*/ 46 h 790"/>
              <a:gd name="T12" fmla="*/ 1002 w 1002"/>
              <a:gd name="T13" fmla="*/ 244 h 790"/>
              <a:gd name="T14" fmla="*/ 924 w 1002"/>
              <a:gd name="T15" fmla="*/ 332 h 790"/>
              <a:gd name="T16" fmla="*/ 885 w 1002"/>
              <a:gd name="T17" fmla="*/ 396 h 790"/>
              <a:gd name="T18" fmla="*/ 890 w 1002"/>
              <a:gd name="T19" fmla="*/ 458 h 790"/>
              <a:gd name="T20" fmla="*/ 819 w 1002"/>
              <a:gd name="T21" fmla="*/ 519 h 790"/>
              <a:gd name="T22" fmla="*/ 765 w 1002"/>
              <a:gd name="T23" fmla="*/ 604 h 790"/>
              <a:gd name="T24" fmla="*/ 689 w 1002"/>
              <a:gd name="T25" fmla="*/ 651 h 790"/>
              <a:gd name="T26" fmla="*/ 657 w 1002"/>
              <a:gd name="T27" fmla="*/ 658 h 790"/>
              <a:gd name="T28" fmla="*/ 642 w 1002"/>
              <a:gd name="T29" fmla="*/ 716 h 790"/>
              <a:gd name="T30" fmla="*/ 596 w 1002"/>
              <a:gd name="T31" fmla="*/ 684 h 790"/>
              <a:gd name="T32" fmla="*/ 636 w 1002"/>
              <a:gd name="T33" fmla="*/ 736 h 790"/>
              <a:gd name="T34" fmla="*/ 600 w 1002"/>
              <a:gd name="T35" fmla="*/ 790 h 790"/>
              <a:gd name="T36" fmla="*/ 564 w 1002"/>
              <a:gd name="T37" fmla="*/ 783 h 790"/>
              <a:gd name="T38" fmla="*/ 538 w 1002"/>
              <a:gd name="T39" fmla="*/ 752 h 790"/>
              <a:gd name="T40" fmla="*/ 496 w 1002"/>
              <a:gd name="T41" fmla="*/ 674 h 790"/>
              <a:gd name="T42" fmla="*/ 475 w 1002"/>
              <a:gd name="T43" fmla="*/ 663 h 790"/>
              <a:gd name="T44" fmla="*/ 425 w 1002"/>
              <a:gd name="T45" fmla="*/ 557 h 790"/>
              <a:gd name="T46" fmla="*/ 356 w 1002"/>
              <a:gd name="T47" fmla="*/ 514 h 790"/>
              <a:gd name="T48" fmla="*/ 306 w 1002"/>
              <a:gd name="T49" fmla="*/ 443 h 790"/>
              <a:gd name="T50" fmla="*/ 184 w 1002"/>
              <a:gd name="T51" fmla="*/ 352 h 790"/>
              <a:gd name="T52" fmla="*/ 129 w 1002"/>
              <a:gd name="T53" fmla="*/ 272 h 790"/>
              <a:gd name="T54" fmla="*/ 0 w 1002"/>
              <a:gd name="T55" fmla="*/ 185 h 7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2"/>
              <a:gd name="T85" fmla="*/ 0 h 790"/>
              <a:gd name="T86" fmla="*/ 1002 w 1002"/>
              <a:gd name="T87" fmla="*/ 790 h 7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2" h="790">
                <a:moveTo>
                  <a:pt x="0" y="185"/>
                </a:moveTo>
                <a:lnTo>
                  <a:pt x="41" y="105"/>
                </a:lnTo>
                <a:lnTo>
                  <a:pt x="183" y="31"/>
                </a:lnTo>
                <a:lnTo>
                  <a:pt x="451" y="0"/>
                </a:lnTo>
                <a:lnTo>
                  <a:pt x="563" y="73"/>
                </a:lnTo>
                <a:lnTo>
                  <a:pt x="736" y="46"/>
                </a:lnTo>
                <a:lnTo>
                  <a:pt x="1002" y="244"/>
                </a:lnTo>
                <a:lnTo>
                  <a:pt x="924" y="332"/>
                </a:lnTo>
                <a:lnTo>
                  <a:pt x="885" y="396"/>
                </a:lnTo>
                <a:lnTo>
                  <a:pt x="890" y="458"/>
                </a:lnTo>
                <a:lnTo>
                  <a:pt x="819" y="519"/>
                </a:lnTo>
                <a:lnTo>
                  <a:pt x="765" y="604"/>
                </a:lnTo>
                <a:lnTo>
                  <a:pt x="689" y="651"/>
                </a:lnTo>
                <a:lnTo>
                  <a:pt x="657" y="658"/>
                </a:lnTo>
                <a:lnTo>
                  <a:pt x="642" y="716"/>
                </a:lnTo>
                <a:lnTo>
                  <a:pt x="596" y="684"/>
                </a:lnTo>
                <a:lnTo>
                  <a:pt x="636" y="736"/>
                </a:lnTo>
                <a:lnTo>
                  <a:pt x="600" y="790"/>
                </a:lnTo>
                <a:lnTo>
                  <a:pt x="564" y="783"/>
                </a:lnTo>
                <a:lnTo>
                  <a:pt x="538" y="752"/>
                </a:lnTo>
                <a:lnTo>
                  <a:pt x="496" y="674"/>
                </a:lnTo>
                <a:lnTo>
                  <a:pt x="475" y="663"/>
                </a:lnTo>
                <a:lnTo>
                  <a:pt x="425" y="557"/>
                </a:lnTo>
                <a:lnTo>
                  <a:pt x="356" y="514"/>
                </a:lnTo>
                <a:lnTo>
                  <a:pt x="306" y="443"/>
                </a:lnTo>
                <a:lnTo>
                  <a:pt x="184" y="352"/>
                </a:lnTo>
                <a:lnTo>
                  <a:pt x="129" y="272"/>
                </a:lnTo>
                <a:lnTo>
                  <a:pt x="0" y="185"/>
                </a:lnTo>
                <a:close/>
              </a:path>
            </a:pathLst>
          </a:custGeom>
          <a:solidFill>
            <a:schemeClr val="accent1"/>
          </a:solidFill>
          <a:ln w="11113">
            <a:solidFill>
              <a:srgbClr val="000000"/>
            </a:solidFill>
            <a:prstDash val="solid"/>
            <a:round/>
            <a:headEnd/>
            <a:tailEnd/>
          </a:ln>
        </p:spPr>
        <p:txBody>
          <a:bodyPr/>
          <a:lstStyle/>
          <a:p>
            <a:endParaRPr lang="en-US">
              <a:latin typeface="Calibri" pitchFamily="34" charset="0"/>
            </a:endParaRPr>
          </a:p>
        </p:txBody>
      </p:sp>
      <p:sp>
        <p:nvSpPr>
          <p:cNvPr id="71" name="Freeform 68"/>
          <p:cNvSpPr>
            <a:spLocks/>
          </p:cNvSpPr>
          <p:nvPr/>
        </p:nvSpPr>
        <p:spPr bwMode="auto">
          <a:xfrm>
            <a:off x="3384550" y="1619250"/>
            <a:ext cx="1098550" cy="762000"/>
          </a:xfrm>
          <a:custGeom>
            <a:avLst/>
            <a:gdLst>
              <a:gd name="T0" fmla="*/ 0 w 1386"/>
              <a:gd name="T1" fmla="*/ 752 h 961"/>
              <a:gd name="T2" fmla="*/ 46 w 1386"/>
              <a:gd name="T3" fmla="*/ 241 h 961"/>
              <a:gd name="T4" fmla="*/ 69 w 1386"/>
              <a:gd name="T5" fmla="*/ 0 h 961"/>
              <a:gd name="T6" fmla="*/ 682 w 1386"/>
              <a:gd name="T7" fmla="*/ 47 h 961"/>
              <a:gd name="T8" fmla="*/ 1365 w 1386"/>
              <a:gd name="T9" fmla="*/ 68 h 961"/>
              <a:gd name="T10" fmla="*/ 1320 w 1386"/>
              <a:gd name="T11" fmla="*/ 159 h 961"/>
              <a:gd name="T12" fmla="*/ 1386 w 1386"/>
              <a:gd name="T13" fmla="*/ 227 h 961"/>
              <a:gd name="T14" fmla="*/ 1381 w 1386"/>
              <a:gd name="T15" fmla="*/ 699 h 961"/>
              <a:gd name="T16" fmla="*/ 1355 w 1386"/>
              <a:gd name="T17" fmla="*/ 696 h 961"/>
              <a:gd name="T18" fmla="*/ 1358 w 1386"/>
              <a:gd name="T19" fmla="*/ 757 h 961"/>
              <a:gd name="T20" fmla="*/ 1381 w 1386"/>
              <a:gd name="T21" fmla="*/ 804 h 961"/>
              <a:gd name="T22" fmla="*/ 1365 w 1386"/>
              <a:gd name="T23" fmla="*/ 850 h 961"/>
              <a:gd name="T24" fmla="*/ 1379 w 1386"/>
              <a:gd name="T25" fmla="*/ 961 h 961"/>
              <a:gd name="T26" fmla="*/ 1348 w 1386"/>
              <a:gd name="T27" fmla="*/ 951 h 961"/>
              <a:gd name="T28" fmla="*/ 1315 w 1386"/>
              <a:gd name="T29" fmla="*/ 907 h 961"/>
              <a:gd name="T30" fmla="*/ 1248 w 1386"/>
              <a:gd name="T31" fmla="*/ 877 h 961"/>
              <a:gd name="T32" fmla="*/ 1191 w 1386"/>
              <a:gd name="T33" fmla="*/ 864 h 961"/>
              <a:gd name="T34" fmla="*/ 1071 w 1386"/>
              <a:gd name="T35" fmla="*/ 870 h 961"/>
              <a:gd name="T36" fmla="*/ 1002 w 1386"/>
              <a:gd name="T37" fmla="*/ 817 h 961"/>
              <a:gd name="T38" fmla="*/ 0 w 1386"/>
              <a:gd name="T39" fmla="*/ 752 h 9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86"/>
              <a:gd name="T61" fmla="*/ 0 h 961"/>
              <a:gd name="T62" fmla="*/ 1386 w 1386"/>
              <a:gd name="T63" fmla="*/ 961 h 9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86" h="961">
                <a:moveTo>
                  <a:pt x="0" y="752"/>
                </a:moveTo>
                <a:lnTo>
                  <a:pt x="46" y="241"/>
                </a:lnTo>
                <a:lnTo>
                  <a:pt x="69" y="0"/>
                </a:lnTo>
                <a:lnTo>
                  <a:pt x="682" y="47"/>
                </a:lnTo>
                <a:lnTo>
                  <a:pt x="1365" y="68"/>
                </a:lnTo>
                <a:lnTo>
                  <a:pt x="1320" y="159"/>
                </a:lnTo>
                <a:lnTo>
                  <a:pt x="1386" y="227"/>
                </a:lnTo>
                <a:lnTo>
                  <a:pt x="1381" y="699"/>
                </a:lnTo>
                <a:lnTo>
                  <a:pt x="1355" y="696"/>
                </a:lnTo>
                <a:lnTo>
                  <a:pt x="1358" y="757"/>
                </a:lnTo>
                <a:lnTo>
                  <a:pt x="1381" y="804"/>
                </a:lnTo>
                <a:lnTo>
                  <a:pt x="1365" y="850"/>
                </a:lnTo>
                <a:lnTo>
                  <a:pt x="1379" y="961"/>
                </a:lnTo>
                <a:lnTo>
                  <a:pt x="1348" y="951"/>
                </a:lnTo>
                <a:lnTo>
                  <a:pt x="1315" y="907"/>
                </a:lnTo>
                <a:lnTo>
                  <a:pt x="1248" y="877"/>
                </a:lnTo>
                <a:lnTo>
                  <a:pt x="1191" y="864"/>
                </a:lnTo>
                <a:lnTo>
                  <a:pt x="1071" y="870"/>
                </a:lnTo>
                <a:lnTo>
                  <a:pt x="1002" y="817"/>
                </a:lnTo>
                <a:lnTo>
                  <a:pt x="0" y="752"/>
                </a:lnTo>
                <a:close/>
              </a:path>
            </a:pathLst>
          </a:custGeom>
          <a:solidFill>
            <a:srgbClr val="F4E287"/>
          </a:solid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72" name="Freeform 69"/>
          <p:cNvSpPr>
            <a:spLocks/>
          </p:cNvSpPr>
          <p:nvPr/>
        </p:nvSpPr>
        <p:spPr bwMode="auto">
          <a:xfrm>
            <a:off x="5451475" y="3424237"/>
            <a:ext cx="1335087" cy="468313"/>
          </a:xfrm>
          <a:custGeom>
            <a:avLst/>
            <a:gdLst>
              <a:gd name="T0" fmla="*/ 0 w 1680"/>
              <a:gd name="T1" fmla="*/ 589 h 589"/>
              <a:gd name="T2" fmla="*/ 28 w 1680"/>
              <a:gd name="T3" fmla="*/ 483 h 589"/>
              <a:gd name="T4" fmla="*/ 17 w 1680"/>
              <a:gd name="T5" fmla="*/ 475 h 589"/>
              <a:gd name="T6" fmla="*/ 68 w 1680"/>
              <a:gd name="T7" fmla="*/ 436 h 589"/>
              <a:gd name="T8" fmla="*/ 112 w 1680"/>
              <a:gd name="T9" fmla="*/ 341 h 589"/>
              <a:gd name="T10" fmla="*/ 98 w 1680"/>
              <a:gd name="T11" fmla="*/ 321 h 589"/>
              <a:gd name="T12" fmla="*/ 119 w 1680"/>
              <a:gd name="T13" fmla="*/ 279 h 589"/>
              <a:gd name="T14" fmla="*/ 123 w 1680"/>
              <a:gd name="T15" fmla="*/ 228 h 589"/>
              <a:gd name="T16" fmla="*/ 152 w 1680"/>
              <a:gd name="T17" fmla="*/ 189 h 589"/>
              <a:gd name="T18" fmla="*/ 419 w 1680"/>
              <a:gd name="T19" fmla="*/ 170 h 589"/>
              <a:gd name="T20" fmla="*/ 414 w 1680"/>
              <a:gd name="T21" fmla="*/ 126 h 589"/>
              <a:gd name="T22" fmla="*/ 499 w 1680"/>
              <a:gd name="T23" fmla="*/ 129 h 589"/>
              <a:gd name="T24" fmla="*/ 1286 w 1680"/>
              <a:gd name="T25" fmla="*/ 53 h 589"/>
              <a:gd name="T26" fmla="*/ 1680 w 1680"/>
              <a:gd name="T27" fmla="*/ 0 h 589"/>
              <a:gd name="T28" fmla="*/ 1670 w 1680"/>
              <a:gd name="T29" fmla="*/ 55 h 589"/>
              <a:gd name="T30" fmla="*/ 1646 w 1680"/>
              <a:gd name="T31" fmla="*/ 75 h 589"/>
              <a:gd name="T32" fmla="*/ 1611 w 1680"/>
              <a:gd name="T33" fmla="*/ 138 h 589"/>
              <a:gd name="T34" fmla="*/ 1584 w 1680"/>
              <a:gd name="T35" fmla="*/ 134 h 589"/>
              <a:gd name="T36" fmla="*/ 1553 w 1680"/>
              <a:gd name="T37" fmla="*/ 152 h 589"/>
              <a:gd name="T38" fmla="*/ 1532 w 1680"/>
              <a:gd name="T39" fmla="*/ 183 h 589"/>
              <a:gd name="T40" fmla="*/ 1503 w 1680"/>
              <a:gd name="T41" fmla="*/ 163 h 589"/>
              <a:gd name="T42" fmla="*/ 1457 w 1680"/>
              <a:gd name="T43" fmla="*/ 203 h 589"/>
              <a:gd name="T44" fmla="*/ 1452 w 1680"/>
              <a:gd name="T45" fmla="*/ 235 h 589"/>
              <a:gd name="T46" fmla="*/ 1261 w 1680"/>
              <a:gd name="T47" fmla="*/ 353 h 589"/>
              <a:gd name="T48" fmla="*/ 1250 w 1680"/>
              <a:gd name="T49" fmla="*/ 399 h 589"/>
              <a:gd name="T50" fmla="*/ 1200 w 1680"/>
              <a:gd name="T51" fmla="*/ 423 h 589"/>
              <a:gd name="T52" fmla="*/ 1202 w 1680"/>
              <a:gd name="T53" fmla="*/ 481 h 589"/>
              <a:gd name="T54" fmla="*/ 942 w 1680"/>
              <a:gd name="T55" fmla="*/ 516 h 589"/>
              <a:gd name="T56" fmla="*/ 422 w 1680"/>
              <a:gd name="T57" fmla="*/ 559 h 589"/>
              <a:gd name="T58" fmla="*/ 0 w 1680"/>
              <a:gd name="T59" fmla="*/ 589 h 5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80"/>
              <a:gd name="T91" fmla="*/ 0 h 589"/>
              <a:gd name="T92" fmla="*/ 1680 w 1680"/>
              <a:gd name="T93" fmla="*/ 589 h 5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80" h="589">
                <a:moveTo>
                  <a:pt x="0" y="589"/>
                </a:moveTo>
                <a:lnTo>
                  <a:pt x="28" y="483"/>
                </a:lnTo>
                <a:lnTo>
                  <a:pt x="17" y="475"/>
                </a:lnTo>
                <a:lnTo>
                  <a:pt x="68" y="436"/>
                </a:lnTo>
                <a:lnTo>
                  <a:pt x="112" y="341"/>
                </a:lnTo>
                <a:lnTo>
                  <a:pt x="98" y="321"/>
                </a:lnTo>
                <a:lnTo>
                  <a:pt x="119" y="279"/>
                </a:lnTo>
                <a:lnTo>
                  <a:pt x="123" y="228"/>
                </a:lnTo>
                <a:lnTo>
                  <a:pt x="152" y="189"/>
                </a:lnTo>
                <a:lnTo>
                  <a:pt x="419" y="170"/>
                </a:lnTo>
                <a:lnTo>
                  <a:pt x="414" y="126"/>
                </a:lnTo>
                <a:lnTo>
                  <a:pt x="499" y="129"/>
                </a:lnTo>
                <a:lnTo>
                  <a:pt x="1286" y="53"/>
                </a:lnTo>
                <a:lnTo>
                  <a:pt x="1680" y="0"/>
                </a:lnTo>
                <a:lnTo>
                  <a:pt x="1670" y="55"/>
                </a:lnTo>
                <a:lnTo>
                  <a:pt x="1646" y="75"/>
                </a:lnTo>
                <a:lnTo>
                  <a:pt x="1611" y="138"/>
                </a:lnTo>
                <a:lnTo>
                  <a:pt x="1584" y="134"/>
                </a:lnTo>
                <a:lnTo>
                  <a:pt x="1553" y="152"/>
                </a:lnTo>
                <a:lnTo>
                  <a:pt x="1532" y="183"/>
                </a:lnTo>
                <a:lnTo>
                  <a:pt x="1503" y="163"/>
                </a:lnTo>
                <a:lnTo>
                  <a:pt x="1457" y="203"/>
                </a:lnTo>
                <a:lnTo>
                  <a:pt x="1452" y="235"/>
                </a:lnTo>
                <a:lnTo>
                  <a:pt x="1261" y="353"/>
                </a:lnTo>
                <a:lnTo>
                  <a:pt x="1250" y="399"/>
                </a:lnTo>
                <a:lnTo>
                  <a:pt x="1200" y="423"/>
                </a:lnTo>
                <a:lnTo>
                  <a:pt x="1202" y="481"/>
                </a:lnTo>
                <a:lnTo>
                  <a:pt x="942" y="516"/>
                </a:lnTo>
                <a:lnTo>
                  <a:pt x="422" y="559"/>
                </a:lnTo>
                <a:lnTo>
                  <a:pt x="0" y="589"/>
                </a:lnTo>
                <a:close/>
              </a:path>
            </a:pathLst>
          </a:custGeom>
          <a:solidFill>
            <a:srgbClr val="254061"/>
          </a:solidFill>
          <a:ln w="11113">
            <a:solidFill>
              <a:srgbClr val="000000"/>
            </a:solidFill>
            <a:prstDash val="solid"/>
            <a:round/>
            <a:headEnd/>
            <a:tailEnd/>
          </a:ln>
        </p:spPr>
        <p:txBody>
          <a:bodyPr/>
          <a:lstStyle/>
          <a:p>
            <a:endParaRPr lang="en-US">
              <a:latin typeface="Calibri" pitchFamily="34" charset="0"/>
            </a:endParaRPr>
          </a:p>
        </p:txBody>
      </p:sp>
      <p:sp>
        <p:nvSpPr>
          <p:cNvPr id="73" name="Freeform 70"/>
          <p:cNvSpPr>
            <a:spLocks/>
          </p:cNvSpPr>
          <p:nvPr/>
        </p:nvSpPr>
        <p:spPr bwMode="auto">
          <a:xfrm>
            <a:off x="2757487" y="3563937"/>
            <a:ext cx="2185988" cy="2189163"/>
          </a:xfrm>
          <a:custGeom>
            <a:avLst/>
            <a:gdLst>
              <a:gd name="T0" fmla="*/ 56 w 2755"/>
              <a:gd name="T1" fmla="*/ 1083 h 2758"/>
              <a:gd name="T2" fmla="*/ 1448 w 2755"/>
              <a:gd name="T3" fmla="*/ 34 h 2758"/>
              <a:gd name="T4" fmla="*/ 1543 w 2755"/>
              <a:gd name="T5" fmla="*/ 585 h 2758"/>
              <a:gd name="T6" fmla="*/ 1587 w 2755"/>
              <a:gd name="T7" fmla="*/ 628 h 2758"/>
              <a:gd name="T8" fmla="*/ 1706 w 2755"/>
              <a:gd name="T9" fmla="*/ 642 h 2758"/>
              <a:gd name="T10" fmla="*/ 1804 w 2755"/>
              <a:gd name="T11" fmla="*/ 652 h 2758"/>
              <a:gd name="T12" fmla="*/ 1890 w 2755"/>
              <a:gd name="T13" fmla="*/ 697 h 2758"/>
              <a:gd name="T14" fmla="*/ 2003 w 2755"/>
              <a:gd name="T15" fmla="*/ 770 h 2758"/>
              <a:gd name="T16" fmla="*/ 2059 w 2755"/>
              <a:gd name="T17" fmla="*/ 737 h 2758"/>
              <a:gd name="T18" fmla="*/ 2267 w 2755"/>
              <a:gd name="T19" fmla="*/ 733 h 2758"/>
              <a:gd name="T20" fmla="*/ 2493 w 2755"/>
              <a:gd name="T21" fmla="*/ 764 h 2758"/>
              <a:gd name="T22" fmla="*/ 2637 w 2755"/>
              <a:gd name="T23" fmla="*/ 807 h 2758"/>
              <a:gd name="T24" fmla="*/ 2683 w 2755"/>
              <a:gd name="T25" fmla="*/ 1249 h 2758"/>
              <a:gd name="T26" fmla="*/ 2752 w 2755"/>
              <a:gd name="T27" fmla="*/ 1499 h 2758"/>
              <a:gd name="T28" fmla="*/ 2731 w 2755"/>
              <a:gd name="T29" fmla="*/ 1661 h 2758"/>
              <a:gd name="T30" fmla="*/ 2679 w 2755"/>
              <a:gd name="T31" fmla="*/ 1769 h 2758"/>
              <a:gd name="T32" fmla="*/ 2499 w 2755"/>
              <a:gd name="T33" fmla="*/ 1881 h 2758"/>
              <a:gd name="T34" fmla="*/ 2510 w 2755"/>
              <a:gd name="T35" fmla="*/ 1768 h 2758"/>
              <a:gd name="T36" fmla="*/ 2443 w 2755"/>
              <a:gd name="T37" fmla="*/ 1841 h 2758"/>
              <a:gd name="T38" fmla="*/ 2432 w 2755"/>
              <a:gd name="T39" fmla="*/ 1927 h 2758"/>
              <a:gd name="T40" fmla="*/ 2150 w 2755"/>
              <a:gd name="T41" fmla="*/ 2134 h 2758"/>
              <a:gd name="T42" fmla="*/ 2179 w 2755"/>
              <a:gd name="T43" fmla="*/ 2088 h 2758"/>
              <a:gd name="T44" fmla="*/ 2135 w 2755"/>
              <a:gd name="T45" fmla="*/ 2051 h 2758"/>
              <a:gd name="T46" fmla="*/ 2088 w 2755"/>
              <a:gd name="T47" fmla="*/ 2087 h 2758"/>
              <a:gd name="T48" fmla="*/ 2055 w 2755"/>
              <a:gd name="T49" fmla="*/ 2109 h 2758"/>
              <a:gd name="T50" fmla="*/ 1964 w 2755"/>
              <a:gd name="T51" fmla="*/ 2188 h 2758"/>
              <a:gd name="T52" fmla="*/ 1887 w 2755"/>
              <a:gd name="T53" fmla="*/ 2269 h 2758"/>
              <a:gd name="T54" fmla="*/ 1940 w 2755"/>
              <a:gd name="T55" fmla="*/ 2314 h 2758"/>
              <a:gd name="T56" fmla="*/ 1893 w 2755"/>
              <a:gd name="T57" fmla="*/ 2381 h 2758"/>
              <a:gd name="T58" fmla="*/ 1838 w 2755"/>
              <a:gd name="T59" fmla="*/ 2416 h 2758"/>
              <a:gd name="T60" fmla="*/ 1900 w 2755"/>
              <a:gd name="T61" fmla="*/ 2635 h 2758"/>
              <a:gd name="T62" fmla="*/ 1806 w 2755"/>
              <a:gd name="T63" fmla="*/ 2722 h 2758"/>
              <a:gd name="T64" fmla="*/ 1531 w 2755"/>
              <a:gd name="T65" fmla="*/ 2629 h 2758"/>
              <a:gd name="T66" fmla="*/ 1458 w 2755"/>
              <a:gd name="T67" fmla="*/ 2465 h 2758"/>
              <a:gd name="T68" fmla="*/ 1443 w 2755"/>
              <a:gd name="T69" fmla="*/ 2324 h 2758"/>
              <a:gd name="T70" fmla="*/ 1186 w 2755"/>
              <a:gd name="T71" fmla="*/ 1887 h 2758"/>
              <a:gd name="T72" fmla="*/ 989 w 2755"/>
              <a:gd name="T73" fmla="*/ 1742 h 2758"/>
              <a:gd name="T74" fmla="*/ 850 w 2755"/>
              <a:gd name="T75" fmla="*/ 1734 h 2758"/>
              <a:gd name="T76" fmla="*/ 676 w 2755"/>
              <a:gd name="T77" fmla="*/ 1920 h 2758"/>
              <a:gd name="T78" fmla="*/ 494 w 2755"/>
              <a:gd name="T79" fmla="*/ 1822 h 2758"/>
              <a:gd name="T80" fmla="*/ 365 w 2755"/>
              <a:gd name="T81" fmla="*/ 1576 h 2758"/>
              <a:gd name="T82" fmla="*/ 121 w 2755"/>
              <a:gd name="T83" fmla="*/ 1247 h 2758"/>
              <a:gd name="T84" fmla="*/ 16 w 2755"/>
              <a:gd name="T85" fmla="*/ 1131 h 27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55"/>
              <a:gd name="T130" fmla="*/ 0 h 2758"/>
              <a:gd name="T131" fmla="*/ 2755 w 2755"/>
              <a:gd name="T132" fmla="*/ 2758 h 27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55" h="2758">
                <a:moveTo>
                  <a:pt x="16" y="1131"/>
                </a:moveTo>
                <a:lnTo>
                  <a:pt x="0" y="1078"/>
                </a:lnTo>
                <a:lnTo>
                  <a:pt x="56" y="1083"/>
                </a:lnTo>
                <a:lnTo>
                  <a:pt x="748" y="1151"/>
                </a:lnTo>
                <a:lnTo>
                  <a:pt x="852" y="0"/>
                </a:lnTo>
                <a:lnTo>
                  <a:pt x="1448" y="34"/>
                </a:lnTo>
                <a:lnTo>
                  <a:pt x="1428" y="533"/>
                </a:lnTo>
                <a:lnTo>
                  <a:pt x="1485" y="584"/>
                </a:lnTo>
                <a:lnTo>
                  <a:pt x="1543" y="585"/>
                </a:lnTo>
                <a:lnTo>
                  <a:pt x="1554" y="566"/>
                </a:lnTo>
                <a:lnTo>
                  <a:pt x="1588" y="597"/>
                </a:lnTo>
                <a:lnTo>
                  <a:pt x="1587" y="628"/>
                </a:lnTo>
                <a:lnTo>
                  <a:pt x="1634" y="633"/>
                </a:lnTo>
                <a:lnTo>
                  <a:pt x="1677" y="654"/>
                </a:lnTo>
                <a:lnTo>
                  <a:pt x="1706" y="642"/>
                </a:lnTo>
                <a:lnTo>
                  <a:pt x="1742" y="668"/>
                </a:lnTo>
                <a:lnTo>
                  <a:pt x="1750" y="650"/>
                </a:lnTo>
                <a:lnTo>
                  <a:pt x="1804" y="652"/>
                </a:lnTo>
                <a:lnTo>
                  <a:pt x="1832" y="716"/>
                </a:lnTo>
                <a:lnTo>
                  <a:pt x="1856" y="735"/>
                </a:lnTo>
                <a:lnTo>
                  <a:pt x="1890" y="697"/>
                </a:lnTo>
                <a:lnTo>
                  <a:pt x="1951" y="748"/>
                </a:lnTo>
                <a:lnTo>
                  <a:pt x="1990" y="722"/>
                </a:lnTo>
                <a:lnTo>
                  <a:pt x="2003" y="770"/>
                </a:lnTo>
                <a:lnTo>
                  <a:pt x="2009" y="735"/>
                </a:lnTo>
                <a:lnTo>
                  <a:pt x="2050" y="707"/>
                </a:lnTo>
                <a:lnTo>
                  <a:pt x="2059" y="737"/>
                </a:lnTo>
                <a:lnTo>
                  <a:pt x="2115" y="727"/>
                </a:lnTo>
                <a:lnTo>
                  <a:pt x="2157" y="770"/>
                </a:lnTo>
                <a:lnTo>
                  <a:pt x="2267" y="733"/>
                </a:lnTo>
                <a:lnTo>
                  <a:pt x="2377" y="722"/>
                </a:lnTo>
                <a:lnTo>
                  <a:pt x="2410" y="706"/>
                </a:lnTo>
                <a:lnTo>
                  <a:pt x="2493" y="764"/>
                </a:lnTo>
                <a:lnTo>
                  <a:pt x="2546" y="785"/>
                </a:lnTo>
                <a:lnTo>
                  <a:pt x="2566" y="810"/>
                </a:lnTo>
                <a:lnTo>
                  <a:pt x="2637" y="807"/>
                </a:lnTo>
                <a:lnTo>
                  <a:pt x="2641" y="945"/>
                </a:lnTo>
                <a:lnTo>
                  <a:pt x="2652" y="1214"/>
                </a:lnTo>
                <a:lnTo>
                  <a:pt x="2683" y="1249"/>
                </a:lnTo>
                <a:lnTo>
                  <a:pt x="2695" y="1319"/>
                </a:lnTo>
                <a:lnTo>
                  <a:pt x="2755" y="1413"/>
                </a:lnTo>
                <a:lnTo>
                  <a:pt x="2752" y="1499"/>
                </a:lnTo>
                <a:lnTo>
                  <a:pt x="2716" y="1574"/>
                </a:lnTo>
                <a:lnTo>
                  <a:pt x="2719" y="1616"/>
                </a:lnTo>
                <a:lnTo>
                  <a:pt x="2731" y="1661"/>
                </a:lnTo>
                <a:lnTo>
                  <a:pt x="2726" y="1706"/>
                </a:lnTo>
                <a:lnTo>
                  <a:pt x="2705" y="1734"/>
                </a:lnTo>
                <a:lnTo>
                  <a:pt x="2679" y="1769"/>
                </a:lnTo>
                <a:lnTo>
                  <a:pt x="2698" y="1790"/>
                </a:lnTo>
                <a:lnTo>
                  <a:pt x="2587" y="1829"/>
                </a:lnTo>
                <a:lnTo>
                  <a:pt x="2499" y="1881"/>
                </a:lnTo>
                <a:lnTo>
                  <a:pt x="2551" y="1839"/>
                </a:lnTo>
                <a:lnTo>
                  <a:pt x="2493" y="1837"/>
                </a:lnTo>
                <a:lnTo>
                  <a:pt x="2510" y="1768"/>
                </a:lnTo>
                <a:lnTo>
                  <a:pt x="2465" y="1808"/>
                </a:lnTo>
                <a:lnTo>
                  <a:pt x="2442" y="1794"/>
                </a:lnTo>
                <a:lnTo>
                  <a:pt x="2443" y="1841"/>
                </a:lnTo>
                <a:lnTo>
                  <a:pt x="2463" y="1850"/>
                </a:lnTo>
                <a:lnTo>
                  <a:pt x="2467" y="1892"/>
                </a:lnTo>
                <a:lnTo>
                  <a:pt x="2432" y="1927"/>
                </a:lnTo>
                <a:lnTo>
                  <a:pt x="2411" y="1924"/>
                </a:lnTo>
                <a:lnTo>
                  <a:pt x="2404" y="1971"/>
                </a:lnTo>
                <a:lnTo>
                  <a:pt x="2150" y="2134"/>
                </a:lnTo>
                <a:lnTo>
                  <a:pt x="2153" y="2115"/>
                </a:lnTo>
                <a:lnTo>
                  <a:pt x="2270" y="2038"/>
                </a:lnTo>
                <a:lnTo>
                  <a:pt x="2179" y="2088"/>
                </a:lnTo>
                <a:lnTo>
                  <a:pt x="2186" y="2042"/>
                </a:lnTo>
                <a:lnTo>
                  <a:pt x="2161" y="2064"/>
                </a:lnTo>
                <a:lnTo>
                  <a:pt x="2135" y="2051"/>
                </a:lnTo>
                <a:lnTo>
                  <a:pt x="2124" y="2088"/>
                </a:lnTo>
                <a:lnTo>
                  <a:pt x="2085" y="2051"/>
                </a:lnTo>
                <a:lnTo>
                  <a:pt x="2088" y="2087"/>
                </a:lnTo>
                <a:lnTo>
                  <a:pt x="2135" y="2119"/>
                </a:lnTo>
                <a:lnTo>
                  <a:pt x="2079" y="2150"/>
                </a:lnTo>
                <a:lnTo>
                  <a:pt x="2055" y="2109"/>
                </a:lnTo>
                <a:lnTo>
                  <a:pt x="2037" y="2215"/>
                </a:lnTo>
                <a:lnTo>
                  <a:pt x="2011" y="2172"/>
                </a:lnTo>
                <a:lnTo>
                  <a:pt x="1964" y="2188"/>
                </a:lnTo>
                <a:lnTo>
                  <a:pt x="1954" y="2216"/>
                </a:lnTo>
                <a:lnTo>
                  <a:pt x="1978" y="2263"/>
                </a:lnTo>
                <a:lnTo>
                  <a:pt x="1887" y="2269"/>
                </a:lnTo>
                <a:lnTo>
                  <a:pt x="1919" y="2278"/>
                </a:lnTo>
                <a:lnTo>
                  <a:pt x="1921" y="2324"/>
                </a:lnTo>
                <a:lnTo>
                  <a:pt x="1940" y="2314"/>
                </a:lnTo>
                <a:lnTo>
                  <a:pt x="1931" y="2346"/>
                </a:lnTo>
                <a:lnTo>
                  <a:pt x="1892" y="2413"/>
                </a:lnTo>
                <a:lnTo>
                  <a:pt x="1893" y="2381"/>
                </a:lnTo>
                <a:lnTo>
                  <a:pt x="1866" y="2411"/>
                </a:lnTo>
                <a:lnTo>
                  <a:pt x="1830" y="2368"/>
                </a:lnTo>
                <a:lnTo>
                  <a:pt x="1838" y="2416"/>
                </a:lnTo>
                <a:lnTo>
                  <a:pt x="1905" y="2424"/>
                </a:lnTo>
                <a:lnTo>
                  <a:pt x="1878" y="2496"/>
                </a:lnTo>
                <a:lnTo>
                  <a:pt x="1900" y="2635"/>
                </a:lnTo>
                <a:lnTo>
                  <a:pt x="1962" y="2752"/>
                </a:lnTo>
                <a:lnTo>
                  <a:pt x="1883" y="2758"/>
                </a:lnTo>
                <a:lnTo>
                  <a:pt x="1806" y="2722"/>
                </a:lnTo>
                <a:lnTo>
                  <a:pt x="1740" y="2723"/>
                </a:lnTo>
                <a:lnTo>
                  <a:pt x="1645" y="2669"/>
                </a:lnTo>
                <a:lnTo>
                  <a:pt x="1531" y="2629"/>
                </a:lnTo>
                <a:lnTo>
                  <a:pt x="1520" y="2581"/>
                </a:lnTo>
                <a:lnTo>
                  <a:pt x="1496" y="2514"/>
                </a:lnTo>
                <a:lnTo>
                  <a:pt x="1458" y="2465"/>
                </a:lnTo>
                <a:lnTo>
                  <a:pt x="1464" y="2413"/>
                </a:lnTo>
                <a:lnTo>
                  <a:pt x="1441" y="2394"/>
                </a:lnTo>
                <a:lnTo>
                  <a:pt x="1443" y="2324"/>
                </a:lnTo>
                <a:lnTo>
                  <a:pt x="1377" y="2270"/>
                </a:lnTo>
                <a:lnTo>
                  <a:pt x="1306" y="2162"/>
                </a:lnTo>
                <a:lnTo>
                  <a:pt x="1186" y="1887"/>
                </a:lnTo>
                <a:lnTo>
                  <a:pt x="1097" y="1815"/>
                </a:lnTo>
                <a:lnTo>
                  <a:pt x="1068" y="1752"/>
                </a:lnTo>
                <a:lnTo>
                  <a:pt x="989" y="1742"/>
                </a:lnTo>
                <a:lnTo>
                  <a:pt x="924" y="1734"/>
                </a:lnTo>
                <a:lnTo>
                  <a:pt x="868" y="1707"/>
                </a:lnTo>
                <a:lnTo>
                  <a:pt x="850" y="1734"/>
                </a:lnTo>
                <a:lnTo>
                  <a:pt x="790" y="1734"/>
                </a:lnTo>
                <a:lnTo>
                  <a:pt x="737" y="1865"/>
                </a:lnTo>
                <a:lnTo>
                  <a:pt x="676" y="1920"/>
                </a:lnTo>
                <a:lnTo>
                  <a:pt x="641" y="1918"/>
                </a:lnTo>
                <a:lnTo>
                  <a:pt x="540" y="1836"/>
                </a:lnTo>
                <a:lnTo>
                  <a:pt x="494" y="1822"/>
                </a:lnTo>
                <a:lnTo>
                  <a:pt x="392" y="1728"/>
                </a:lnTo>
                <a:lnTo>
                  <a:pt x="365" y="1652"/>
                </a:lnTo>
                <a:lnTo>
                  <a:pt x="365" y="1576"/>
                </a:lnTo>
                <a:lnTo>
                  <a:pt x="317" y="1465"/>
                </a:lnTo>
                <a:lnTo>
                  <a:pt x="236" y="1397"/>
                </a:lnTo>
                <a:lnTo>
                  <a:pt x="121" y="1247"/>
                </a:lnTo>
                <a:lnTo>
                  <a:pt x="78" y="1223"/>
                </a:lnTo>
                <a:lnTo>
                  <a:pt x="47" y="1144"/>
                </a:lnTo>
                <a:lnTo>
                  <a:pt x="16" y="1131"/>
                </a:lnTo>
                <a:close/>
              </a:path>
            </a:pathLst>
          </a:custGeom>
          <a:solidFill>
            <a:srgbClr val="E0AA0F"/>
          </a:solid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74" name="Freeform 71"/>
          <p:cNvSpPr>
            <a:spLocks/>
          </p:cNvSpPr>
          <p:nvPr/>
        </p:nvSpPr>
        <p:spPr bwMode="auto">
          <a:xfrm>
            <a:off x="1731962" y="2206625"/>
            <a:ext cx="882650" cy="1144587"/>
          </a:xfrm>
          <a:custGeom>
            <a:avLst/>
            <a:gdLst>
              <a:gd name="T0" fmla="*/ 0 w 1112"/>
              <a:gd name="T1" fmla="*/ 1270 h 1441"/>
              <a:gd name="T2" fmla="*/ 242 w 1112"/>
              <a:gd name="T3" fmla="*/ 0 h 1441"/>
              <a:gd name="T4" fmla="*/ 784 w 1112"/>
              <a:gd name="T5" fmla="*/ 103 h 1441"/>
              <a:gd name="T6" fmla="*/ 744 w 1112"/>
              <a:gd name="T7" fmla="*/ 358 h 1441"/>
              <a:gd name="T8" fmla="*/ 1112 w 1112"/>
              <a:gd name="T9" fmla="*/ 418 h 1441"/>
              <a:gd name="T10" fmla="*/ 971 w 1112"/>
              <a:gd name="T11" fmla="*/ 1441 h 1441"/>
              <a:gd name="T12" fmla="*/ 0 w 1112"/>
              <a:gd name="T13" fmla="*/ 1270 h 1441"/>
              <a:gd name="T14" fmla="*/ 0 60000 65536"/>
              <a:gd name="T15" fmla="*/ 0 60000 65536"/>
              <a:gd name="T16" fmla="*/ 0 60000 65536"/>
              <a:gd name="T17" fmla="*/ 0 60000 65536"/>
              <a:gd name="T18" fmla="*/ 0 60000 65536"/>
              <a:gd name="T19" fmla="*/ 0 60000 65536"/>
              <a:gd name="T20" fmla="*/ 0 60000 65536"/>
              <a:gd name="T21" fmla="*/ 0 w 1112"/>
              <a:gd name="T22" fmla="*/ 0 h 1441"/>
              <a:gd name="T23" fmla="*/ 1112 w 1112"/>
              <a:gd name="T24" fmla="*/ 1441 h 1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2" h="1441">
                <a:moveTo>
                  <a:pt x="0" y="1270"/>
                </a:moveTo>
                <a:lnTo>
                  <a:pt x="242" y="0"/>
                </a:lnTo>
                <a:lnTo>
                  <a:pt x="784" y="103"/>
                </a:lnTo>
                <a:lnTo>
                  <a:pt x="744" y="358"/>
                </a:lnTo>
                <a:lnTo>
                  <a:pt x="1112" y="418"/>
                </a:lnTo>
                <a:lnTo>
                  <a:pt x="971" y="1441"/>
                </a:lnTo>
                <a:lnTo>
                  <a:pt x="0" y="1270"/>
                </a:lnTo>
                <a:close/>
              </a:path>
            </a:pathLst>
          </a:custGeom>
          <a:solidFill>
            <a:srgbClr val="254061"/>
          </a:solidFill>
          <a:ln w="11113">
            <a:solidFill>
              <a:srgbClr val="000000"/>
            </a:solidFill>
            <a:prstDash val="solid"/>
            <a:round/>
            <a:headEnd/>
            <a:tailEnd/>
          </a:ln>
        </p:spPr>
        <p:txBody>
          <a:bodyPr/>
          <a:lstStyle/>
          <a:p>
            <a:endParaRPr lang="en-US">
              <a:latin typeface="Calibri" pitchFamily="34" charset="0"/>
            </a:endParaRPr>
          </a:p>
        </p:txBody>
      </p:sp>
      <p:sp>
        <p:nvSpPr>
          <p:cNvPr id="75" name="Freeform 72"/>
          <p:cNvSpPr>
            <a:spLocks/>
          </p:cNvSpPr>
          <p:nvPr/>
        </p:nvSpPr>
        <p:spPr bwMode="auto">
          <a:xfrm>
            <a:off x="7678737" y="1428750"/>
            <a:ext cx="252413" cy="512762"/>
          </a:xfrm>
          <a:custGeom>
            <a:avLst/>
            <a:gdLst>
              <a:gd name="T0" fmla="*/ 0 w 318"/>
              <a:gd name="T1" fmla="*/ 82 h 647"/>
              <a:gd name="T2" fmla="*/ 47 w 318"/>
              <a:gd name="T3" fmla="*/ 265 h 647"/>
              <a:gd name="T4" fmla="*/ 64 w 318"/>
              <a:gd name="T5" fmla="*/ 384 h 647"/>
              <a:gd name="T6" fmla="*/ 113 w 318"/>
              <a:gd name="T7" fmla="*/ 502 h 647"/>
              <a:gd name="T8" fmla="*/ 145 w 318"/>
              <a:gd name="T9" fmla="*/ 647 h 647"/>
              <a:gd name="T10" fmla="*/ 288 w 318"/>
              <a:gd name="T11" fmla="*/ 616 h 647"/>
              <a:gd name="T12" fmla="*/ 258 w 318"/>
              <a:gd name="T13" fmla="*/ 394 h 647"/>
              <a:gd name="T14" fmla="*/ 277 w 318"/>
              <a:gd name="T15" fmla="*/ 237 h 647"/>
              <a:gd name="T16" fmla="*/ 313 w 318"/>
              <a:gd name="T17" fmla="*/ 164 h 647"/>
              <a:gd name="T18" fmla="*/ 318 w 318"/>
              <a:gd name="T19" fmla="*/ 0 h 647"/>
              <a:gd name="T20" fmla="*/ 0 w 318"/>
              <a:gd name="T21" fmla="*/ 82 h 6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47"/>
              <a:gd name="T35" fmla="*/ 318 w 318"/>
              <a:gd name="T36" fmla="*/ 647 h 6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47">
                <a:moveTo>
                  <a:pt x="0" y="82"/>
                </a:moveTo>
                <a:lnTo>
                  <a:pt x="47" y="265"/>
                </a:lnTo>
                <a:lnTo>
                  <a:pt x="64" y="384"/>
                </a:lnTo>
                <a:lnTo>
                  <a:pt x="113" y="502"/>
                </a:lnTo>
                <a:lnTo>
                  <a:pt x="145" y="647"/>
                </a:lnTo>
                <a:lnTo>
                  <a:pt x="288" y="616"/>
                </a:lnTo>
                <a:lnTo>
                  <a:pt x="258" y="394"/>
                </a:lnTo>
                <a:lnTo>
                  <a:pt x="277" y="237"/>
                </a:lnTo>
                <a:lnTo>
                  <a:pt x="313" y="164"/>
                </a:lnTo>
                <a:lnTo>
                  <a:pt x="318" y="0"/>
                </a:lnTo>
                <a:lnTo>
                  <a:pt x="0" y="82"/>
                </a:lnTo>
                <a:close/>
              </a:path>
            </a:pathLst>
          </a:custGeom>
          <a:solidFill>
            <a:srgbClr val="E0AA0F"/>
          </a:solidFill>
          <a:ln w="11113">
            <a:solidFill>
              <a:srgbClr val="000000"/>
            </a:solidFill>
            <a:prstDash val="solid"/>
            <a:round/>
            <a:headEnd/>
            <a:tailEnd/>
          </a:ln>
        </p:spPr>
        <p:txBody>
          <a:bodyPr/>
          <a:lstStyle/>
          <a:p>
            <a:endParaRPr lang="en-US">
              <a:latin typeface="Calibri" pitchFamily="34" charset="0"/>
            </a:endParaRPr>
          </a:p>
        </p:txBody>
      </p:sp>
      <p:grpSp>
        <p:nvGrpSpPr>
          <p:cNvPr id="76" name="Group 75"/>
          <p:cNvGrpSpPr/>
          <p:nvPr/>
        </p:nvGrpSpPr>
        <p:grpSpPr>
          <a:xfrm>
            <a:off x="6473825" y="2759075"/>
            <a:ext cx="1223962" cy="708025"/>
            <a:chOff x="6577013" y="2856856"/>
            <a:chExt cx="1223962" cy="708025"/>
          </a:xfrm>
          <a:solidFill>
            <a:srgbClr val="E0AA0F"/>
          </a:solidFill>
        </p:grpSpPr>
        <p:sp>
          <p:nvSpPr>
            <p:cNvPr id="77" name="Freeform 73"/>
            <p:cNvSpPr>
              <a:spLocks/>
            </p:cNvSpPr>
            <p:nvPr/>
          </p:nvSpPr>
          <p:spPr bwMode="auto">
            <a:xfrm>
              <a:off x="6577013" y="2856856"/>
              <a:ext cx="1209675" cy="708025"/>
            </a:xfrm>
            <a:custGeom>
              <a:avLst/>
              <a:gdLst>
                <a:gd name="T0" fmla="*/ 143 w 1524"/>
                <a:gd name="T1" fmla="*/ 795 h 891"/>
                <a:gd name="T2" fmla="*/ 195 w 1524"/>
                <a:gd name="T3" fmla="*/ 708 h 891"/>
                <a:gd name="T4" fmla="*/ 298 w 1524"/>
                <a:gd name="T5" fmla="*/ 605 h 891"/>
                <a:gd name="T6" fmla="*/ 422 w 1524"/>
                <a:gd name="T7" fmla="*/ 640 h 891"/>
                <a:gd name="T8" fmla="*/ 494 w 1524"/>
                <a:gd name="T9" fmla="*/ 640 h 891"/>
                <a:gd name="T10" fmla="*/ 595 w 1524"/>
                <a:gd name="T11" fmla="*/ 588 h 891"/>
                <a:gd name="T12" fmla="*/ 614 w 1524"/>
                <a:gd name="T13" fmla="*/ 519 h 891"/>
                <a:gd name="T14" fmla="*/ 703 w 1524"/>
                <a:gd name="T15" fmla="*/ 263 h 891"/>
                <a:gd name="T16" fmla="*/ 806 w 1524"/>
                <a:gd name="T17" fmla="*/ 200 h 891"/>
                <a:gd name="T18" fmla="*/ 894 w 1524"/>
                <a:gd name="T19" fmla="*/ 99 h 891"/>
                <a:gd name="T20" fmla="*/ 1018 w 1524"/>
                <a:gd name="T21" fmla="*/ 61 h 891"/>
                <a:gd name="T22" fmla="*/ 1086 w 1524"/>
                <a:gd name="T23" fmla="*/ 26 h 891"/>
                <a:gd name="T24" fmla="*/ 1162 w 1524"/>
                <a:gd name="T25" fmla="*/ 86 h 891"/>
                <a:gd name="T26" fmla="*/ 1182 w 1524"/>
                <a:gd name="T27" fmla="*/ 146 h 891"/>
                <a:gd name="T28" fmla="*/ 1162 w 1524"/>
                <a:gd name="T29" fmla="*/ 246 h 891"/>
                <a:gd name="T30" fmla="*/ 1217 w 1524"/>
                <a:gd name="T31" fmla="*/ 251 h 891"/>
                <a:gd name="T32" fmla="*/ 1297 w 1524"/>
                <a:gd name="T33" fmla="*/ 274 h 891"/>
                <a:gd name="T34" fmla="*/ 1382 w 1524"/>
                <a:gd name="T35" fmla="*/ 314 h 891"/>
                <a:gd name="T36" fmla="*/ 1370 w 1524"/>
                <a:gd name="T37" fmla="*/ 371 h 891"/>
                <a:gd name="T38" fmla="*/ 1352 w 1524"/>
                <a:gd name="T39" fmla="*/ 382 h 891"/>
                <a:gd name="T40" fmla="*/ 1243 w 1524"/>
                <a:gd name="T41" fmla="*/ 313 h 891"/>
                <a:gd name="T42" fmla="*/ 1387 w 1524"/>
                <a:gd name="T43" fmla="*/ 404 h 891"/>
                <a:gd name="T44" fmla="*/ 1405 w 1524"/>
                <a:gd name="T45" fmla="*/ 445 h 891"/>
                <a:gd name="T46" fmla="*/ 1388 w 1524"/>
                <a:gd name="T47" fmla="*/ 448 h 891"/>
                <a:gd name="T48" fmla="*/ 1374 w 1524"/>
                <a:gd name="T49" fmla="*/ 467 h 891"/>
                <a:gd name="T50" fmla="*/ 1369 w 1524"/>
                <a:gd name="T51" fmla="*/ 489 h 891"/>
                <a:gd name="T52" fmla="*/ 1295 w 1524"/>
                <a:gd name="T53" fmla="*/ 433 h 891"/>
                <a:gd name="T54" fmla="*/ 1359 w 1524"/>
                <a:gd name="T55" fmla="*/ 498 h 891"/>
                <a:gd name="T56" fmla="*/ 1404 w 1524"/>
                <a:gd name="T57" fmla="*/ 509 h 891"/>
                <a:gd name="T58" fmla="*/ 1416 w 1524"/>
                <a:gd name="T59" fmla="*/ 522 h 891"/>
                <a:gd name="T60" fmla="*/ 1398 w 1524"/>
                <a:gd name="T61" fmla="*/ 552 h 891"/>
                <a:gd name="T62" fmla="*/ 1348 w 1524"/>
                <a:gd name="T63" fmla="*/ 515 h 891"/>
                <a:gd name="T64" fmla="*/ 1289 w 1524"/>
                <a:gd name="T65" fmla="*/ 493 h 891"/>
                <a:gd name="T66" fmla="*/ 1338 w 1524"/>
                <a:gd name="T67" fmla="*/ 530 h 891"/>
                <a:gd name="T68" fmla="*/ 1400 w 1524"/>
                <a:gd name="T69" fmla="*/ 576 h 891"/>
                <a:gd name="T70" fmla="*/ 1421 w 1524"/>
                <a:gd name="T71" fmla="*/ 553 h 891"/>
                <a:gd name="T72" fmla="*/ 1482 w 1524"/>
                <a:gd name="T73" fmla="*/ 556 h 891"/>
                <a:gd name="T74" fmla="*/ 1496 w 1524"/>
                <a:gd name="T75" fmla="*/ 627 h 891"/>
                <a:gd name="T76" fmla="*/ 889 w 1524"/>
                <a:gd name="T77" fmla="*/ 771 h 891"/>
                <a:gd name="T78" fmla="*/ 0 w 1524"/>
                <a:gd name="T79" fmla="*/ 891 h 8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24"/>
                <a:gd name="T121" fmla="*/ 0 h 891"/>
                <a:gd name="T122" fmla="*/ 1524 w 1524"/>
                <a:gd name="T123" fmla="*/ 891 h 8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24" h="891">
                  <a:moveTo>
                    <a:pt x="0" y="891"/>
                  </a:moveTo>
                  <a:lnTo>
                    <a:pt x="143" y="795"/>
                  </a:lnTo>
                  <a:lnTo>
                    <a:pt x="143" y="773"/>
                  </a:lnTo>
                  <a:lnTo>
                    <a:pt x="195" y="708"/>
                  </a:lnTo>
                  <a:lnTo>
                    <a:pt x="242" y="675"/>
                  </a:lnTo>
                  <a:lnTo>
                    <a:pt x="298" y="605"/>
                  </a:lnTo>
                  <a:lnTo>
                    <a:pt x="351" y="675"/>
                  </a:lnTo>
                  <a:lnTo>
                    <a:pt x="422" y="640"/>
                  </a:lnTo>
                  <a:lnTo>
                    <a:pt x="450" y="661"/>
                  </a:lnTo>
                  <a:lnTo>
                    <a:pt x="494" y="640"/>
                  </a:lnTo>
                  <a:lnTo>
                    <a:pt x="520" y="602"/>
                  </a:lnTo>
                  <a:lnTo>
                    <a:pt x="595" y="588"/>
                  </a:lnTo>
                  <a:lnTo>
                    <a:pt x="635" y="534"/>
                  </a:lnTo>
                  <a:lnTo>
                    <a:pt x="614" y="519"/>
                  </a:lnTo>
                  <a:lnTo>
                    <a:pt x="687" y="350"/>
                  </a:lnTo>
                  <a:lnTo>
                    <a:pt x="703" y="263"/>
                  </a:lnTo>
                  <a:lnTo>
                    <a:pt x="773" y="298"/>
                  </a:lnTo>
                  <a:lnTo>
                    <a:pt x="806" y="200"/>
                  </a:lnTo>
                  <a:lnTo>
                    <a:pt x="843" y="195"/>
                  </a:lnTo>
                  <a:lnTo>
                    <a:pt x="894" y="99"/>
                  </a:lnTo>
                  <a:lnTo>
                    <a:pt x="909" y="0"/>
                  </a:lnTo>
                  <a:lnTo>
                    <a:pt x="1018" y="61"/>
                  </a:lnTo>
                  <a:lnTo>
                    <a:pt x="1036" y="9"/>
                  </a:lnTo>
                  <a:lnTo>
                    <a:pt x="1086" y="26"/>
                  </a:lnTo>
                  <a:lnTo>
                    <a:pt x="1116" y="65"/>
                  </a:lnTo>
                  <a:lnTo>
                    <a:pt x="1162" y="86"/>
                  </a:lnTo>
                  <a:lnTo>
                    <a:pt x="1183" y="118"/>
                  </a:lnTo>
                  <a:lnTo>
                    <a:pt x="1182" y="146"/>
                  </a:lnTo>
                  <a:lnTo>
                    <a:pt x="1150" y="205"/>
                  </a:lnTo>
                  <a:lnTo>
                    <a:pt x="1162" y="246"/>
                  </a:lnTo>
                  <a:lnTo>
                    <a:pt x="1201" y="227"/>
                  </a:lnTo>
                  <a:lnTo>
                    <a:pt x="1217" y="251"/>
                  </a:lnTo>
                  <a:lnTo>
                    <a:pt x="1232" y="267"/>
                  </a:lnTo>
                  <a:lnTo>
                    <a:pt x="1297" y="274"/>
                  </a:lnTo>
                  <a:lnTo>
                    <a:pt x="1317" y="295"/>
                  </a:lnTo>
                  <a:lnTo>
                    <a:pt x="1382" y="314"/>
                  </a:lnTo>
                  <a:lnTo>
                    <a:pt x="1365" y="331"/>
                  </a:lnTo>
                  <a:lnTo>
                    <a:pt x="1370" y="371"/>
                  </a:lnTo>
                  <a:lnTo>
                    <a:pt x="1375" y="390"/>
                  </a:lnTo>
                  <a:lnTo>
                    <a:pt x="1352" y="382"/>
                  </a:lnTo>
                  <a:lnTo>
                    <a:pt x="1310" y="359"/>
                  </a:lnTo>
                  <a:lnTo>
                    <a:pt x="1243" y="313"/>
                  </a:lnTo>
                  <a:lnTo>
                    <a:pt x="1336" y="402"/>
                  </a:lnTo>
                  <a:lnTo>
                    <a:pt x="1387" y="404"/>
                  </a:lnTo>
                  <a:lnTo>
                    <a:pt x="1358" y="419"/>
                  </a:lnTo>
                  <a:lnTo>
                    <a:pt x="1405" y="445"/>
                  </a:lnTo>
                  <a:lnTo>
                    <a:pt x="1405" y="464"/>
                  </a:lnTo>
                  <a:lnTo>
                    <a:pt x="1388" y="448"/>
                  </a:lnTo>
                  <a:lnTo>
                    <a:pt x="1369" y="448"/>
                  </a:lnTo>
                  <a:lnTo>
                    <a:pt x="1374" y="467"/>
                  </a:lnTo>
                  <a:lnTo>
                    <a:pt x="1388" y="480"/>
                  </a:lnTo>
                  <a:lnTo>
                    <a:pt x="1369" y="489"/>
                  </a:lnTo>
                  <a:lnTo>
                    <a:pt x="1316" y="450"/>
                  </a:lnTo>
                  <a:lnTo>
                    <a:pt x="1295" y="433"/>
                  </a:lnTo>
                  <a:lnTo>
                    <a:pt x="1308" y="458"/>
                  </a:lnTo>
                  <a:lnTo>
                    <a:pt x="1359" y="498"/>
                  </a:lnTo>
                  <a:lnTo>
                    <a:pt x="1382" y="499"/>
                  </a:lnTo>
                  <a:lnTo>
                    <a:pt x="1404" y="509"/>
                  </a:lnTo>
                  <a:lnTo>
                    <a:pt x="1401" y="522"/>
                  </a:lnTo>
                  <a:lnTo>
                    <a:pt x="1416" y="522"/>
                  </a:lnTo>
                  <a:lnTo>
                    <a:pt x="1419" y="535"/>
                  </a:lnTo>
                  <a:lnTo>
                    <a:pt x="1398" y="552"/>
                  </a:lnTo>
                  <a:lnTo>
                    <a:pt x="1358" y="535"/>
                  </a:lnTo>
                  <a:lnTo>
                    <a:pt x="1348" y="515"/>
                  </a:lnTo>
                  <a:lnTo>
                    <a:pt x="1297" y="509"/>
                  </a:lnTo>
                  <a:lnTo>
                    <a:pt x="1289" y="493"/>
                  </a:lnTo>
                  <a:lnTo>
                    <a:pt x="1271" y="514"/>
                  </a:lnTo>
                  <a:lnTo>
                    <a:pt x="1338" y="530"/>
                  </a:lnTo>
                  <a:lnTo>
                    <a:pt x="1342" y="550"/>
                  </a:lnTo>
                  <a:lnTo>
                    <a:pt x="1400" y="576"/>
                  </a:lnTo>
                  <a:lnTo>
                    <a:pt x="1418" y="576"/>
                  </a:lnTo>
                  <a:lnTo>
                    <a:pt x="1421" y="553"/>
                  </a:lnTo>
                  <a:lnTo>
                    <a:pt x="1442" y="561"/>
                  </a:lnTo>
                  <a:lnTo>
                    <a:pt x="1482" y="556"/>
                  </a:lnTo>
                  <a:lnTo>
                    <a:pt x="1524" y="640"/>
                  </a:lnTo>
                  <a:lnTo>
                    <a:pt x="1496" y="627"/>
                  </a:lnTo>
                  <a:lnTo>
                    <a:pt x="1488" y="651"/>
                  </a:lnTo>
                  <a:lnTo>
                    <a:pt x="889" y="771"/>
                  </a:lnTo>
                  <a:lnTo>
                    <a:pt x="394" y="838"/>
                  </a:lnTo>
                  <a:lnTo>
                    <a:pt x="0" y="891"/>
                  </a:lnTo>
                  <a:close/>
                </a:path>
              </a:pathLst>
            </a:custGeom>
            <a:grpFill/>
            <a:ln w="11113">
              <a:solidFill>
                <a:srgbClr val="000000"/>
              </a:solidFill>
              <a:prstDash val="solid"/>
              <a:round/>
              <a:headEnd/>
              <a:tailEnd/>
            </a:ln>
          </p:spPr>
          <p:txBody>
            <a:bodyPr/>
            <a:lstStyle/>
            <a:p>
              <a:endParaRPr lang="en-US">
                <a:solidFill>
                  <a:srgbClr val="F4E287"/>
                </a:solidFill>
                <a:latin typeface="Calibri" pitchFamily="34" charset="0"/>
              </a:endParaRPr>
            </a:p>
          </p:txBody>
        </p:sp>
        <p:sp>
          <p:nvSpPr>
            <p:cNvPr id="78" name="Freeform 74"/>
            <p:cNvSpPr>
              <a:spLocks/>
            </p:cNvSpPr>
            <p:nvPr/>
          </p:nvSpPr>
          <p:spPr bwMode="auto">
            <a:xfrm>
              <a:off x="7732713" y="3053706"/>
              <a:ext cx="68262" cy="201612"/>
            </a:xfrm>
            <a:custGeom>
              <a:avLst/>
              <a:gdLst>
                <a:gd name="T0" fmla="*/ 1 w 86"/>
                <a:gd name="T1" fmla="*/ 144 h 253"/>
                <a:gd name="T2" fmla="*/ 0 w 86"/>
                <a:gd name="T3" fmla="*/ 221 h 253"/>
                <a:gd name="T4" fmla="*/ 19 w 86"/>
                <a:gd name="T5" fmla="*/ 253 h 253"/>
                <a:gd name="T6" fmla="*/ 32 w 86"/>
                <a:gd name="T7" fmla="*/ 160 h 253"/>
                <a:gd name="T8" fmla="*/ 61 w 86"/>
                <a:gd name="T9" fmla="*/ 120 h 253"/>
                <a:gd name="T10" fmla="*/ 86 w 86"/>
                <a:gd name="T11" fmla="*/ 0 h 253"/>
                <a:gd name="T12" fmla="*/ 36 w 86"/>
                <a:gd name="T13" fmla="*/ 28 h 253"/>
                <a:gd name="T14" fmla="*/ 1 w 86"/>
                <a:gd name="T15" fmla="*/ 144 h 25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53"/>
                <a:gd name="T26" fmla="*/ 86 w 86"/>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53">
                  <a:moveTo>
                    <a:pt x="1" y="144"/>
                  </a:moveTo>
                  <a:lnTo>
                    <a:pt x="0" y="221"/>
                  </a:lnTo>
                  <a:lnTo>
                    <a:pt x="19" y="253"/>
                  </a:lnTo>
                  <a:lnTo>
                    <a:pt x="32" y="160"/>
                  </a:lnTo>
                  <a:lnTo>
                    <a:pt x="61" y="120"/>
                  </a:lnTo>
                  <a:lnTo>
                    <a:pt x="86" y="0"/>
                  </a:lnTo>
                  <a:lnTo>
                    <a:pt x="36" y="28"/>
                  </a:lnTo>
                  <a:lnTo>
                    <a:pt x="1" y="144"/>
                  </a:lnTo>
                  <a:close/>
                </a:path>
              </a:pathLst>
            </a:custGeom>
            <a:grpFill/>
            <a:ln w="11113">
              <a:solidFill>
                <a:srgbClr val="000000"/>
              </a:solidFill>
              <a:prstDash val="solid"/>
              <a:round/>
              <a:headEnd/>
              <a:tailEnd/>
            </a:ln>
          </p:spPr>
          <p:txBody>
            <a:bodyPr/>
            <a:lstStyle/>
            <a:p>
              <a:endParaRPr lang="en-US">
                <a:solidFill>
                  <a:srgbClr val="F4E287"/>
                </a:solidFill>
                <a:latin typeface="Calibri" pitchFamily="34" charset="0"/>
              </a:endParaRPr>
            </a:p>
          </p:txBody>
        </p:sp>
      </p:grpSp>
      <p:grpSp>
        <p:nvGrpSpPr>
          <p:cNvPr id="79" name="Group 78"/>
          <p:cNvGrpSpPr/>
          <p:nvPr/>
        </p:nvGrpSpPr>
        <p:grpSpPr>
          <a:xfrm>
            <a:off x="762000" y="533400"/>
            <a:ext cx="1046162" cy="785812"/>
            <a:chOff x="865188" y="631181"/>
            <a:chExt cx="1046162" cy="785812"/>
          </a:xfrm>
          <a:solidFill>
            <a:schemeClr val="accent1"/>
          </a:solidFill>
        </p:grpSpPr>
        <p:sp>
          <p:nvSpPr>
            <p:cNvPr id="80" name="Freeform 75"/>
            <p:cNvSpPr>
              <a:spLocks/>
            </p:cNvSpPr>
            <p:nvPr/>
          </p:nvSpPr>
          <p:spPr bwMode="auto">
            <a:xfrm>
              <a:off x="865188" y="631181"/>
              <a:ext cx="1046162" cy="785812"/>
            </a:xfrm>
            <a:custGeom>
              <a:avLst/>
              <a:gdLst>
                <a:gd name="T0" fmla="*/ 47 w 1317"/>
                <a:gd name="T1" fmla="*/ 273 h 990"/>
                <a:gd name="T2" fmla="*/ 39 w 1317"/>
                <a:gd name="T3" fmla="*/ 424 h 990"/>
                <a:gd name="T4" fmla="*/ 58 w 1317"/>
                <a:gd name="T5" fmla="*/ 441 h 990"/>
                <a:gd name="T6" fmla="*/ 31 w 1317"/>
                <a:gd name="T7" fmla="*/ 487 h 990"/>
                <a:gd name="T8" fmla="*/ 42 w 1317"/>
                <a:gd name="T9" fmla="*/ 512 h 990"/>
                <a:gd name="T10" fmla="*/ 16 w 1317"/>
                <a:gd name="T11" fmla="*/ 575 h 990"/>
                <a:gd name="T12" fmla="*/ 0 w 1317"/>
                <a:gd name="T13" fmla="*/ 585 h 990"/>
                <a:gd name="T14" fmla="*/ 98 w 1317"/>
                <a:gd name="T15" fmla="*/ 663 h 990"/>
                <a:gd name="T16" fmla="*/ 165 w 1317"/>
                <a:gd name="T17" fmla="*/ 799 h 990"/>
                <a:gd name="T18" fmla="*/ 475 w 1317"/>
                <a:gd name="T19" fmla="*/ 907 h 990"/>
                <a:gd name="T20" fmla="*/ 1167 w 1317"/>
                <a:gd name="T21" fmla="*/ 990 h 990"/>
                <a:gd name="T22" fmla="*/ 406 w 1317"/>
                <a:gd name="T23" fmla="*/ 0 h 990"/>
                <a:gd name="T24" fmla="*/ 392 w 1317"/>
                <a:gd name="T25" fmla="*/ 24 h 990"/>
                <a:gd name="T26" fmla="*/ 402 w 1317"/>
                <a:gd name="T27" fmla="*/ 68 h 990"/>
                <a:gd name="T28" fmla="*/ 424 w 1317"/>
                <a:gd name="T29" fmla="*/ 96 h 990"/>
                <a:gd name="T30" fmla="*/ 389 w 1317"/>
                <a:gd name="T31" fmla="*/ 122 h 990"/>
                <a:gd name="T32" fmla="*/ 398 w 1317"/>
                <a:gd name="T33" fmla="*/ 147 h 990"/>
                <a:gd name="T34" fmla="*/ 416 w 1317"/>
                <a:gd name="T35" fmla="*/ 256 h 990"/>
                <a:gd name="T36" fmla="*/ 408 w 1317"/>
                <a:gd name="T37" fmla="*/ 274 h 990"/>
                <a:gd name="T38" fmla="*/ 374 w 1317"/>
                <a:gd name="T39" fmla="*/ 337 h 990"/>
                <a:gd name="T40" fmla="*/ 364 w 1317"/>
                <a:gd name="T41" fmla="*/ 361 h 990"/>
                <a:gd name="T42" fmla="*/ 342 w 1317"/>
                <a:gd name="T43" fmla="*/ 441 h 990"/>
                <a:gd name="T44" fmla="*/ 286 w 1317"/>
                <a:gd name="T45" fmla="*/ 466 h 990"/>
                <a:gd name="T46" fmla="*/ 261 w 1317"/>
                <a:gd name="T47" fmla="*/ 456 h 990"/>
                <a:gd name="T48" fmla="*/ 243 w 1317"/>
                <a:gd name="T49" fmla="*/ 470 h 990"/>
                <a:gd name="T50" fmla="*/ 246 w 1317"/>
                <a:gd name="T51" fmla="*/ 440 h 990"/>
                <a:gd name="T52" fmla="*/ 225 w 1317"/>
                <a:gd name="T53" fmla="*/ 424 h 990"/>
                <a:gd name="T54" fmla="*/ 259 w 1317"/>
                <a:gd name="T55" fmla="*/ 407 h 990"/>
                <a:gd name="T56" fmla="*/ 277 w 1317"/>
                <a:gd name="T57" fmla="*/ 443 h 990"/>
                <a:gd name="T58" fmla="*/ 301 w 1317"/>
                <a:gd name="T59" fmla="*/ 419 h 990"/>
                <a:gd name="T60" fmla="*/ 328 w 1317"/>
                <a:gd name="T61" fmla="*/ 399 h 990"/>
                <a:gd name="T62" fmla="*/ 315 w 1317"/>
                <a:gd name="T63" fmla="*/ 359 h 990"/>
                <a:gd name="T64" fmla="*/ 333 w 1317"/>
                <a:gd name="T65" fmla="*/ 312 h 990"/>
                <a:gd name="T66" fmla="*/ 354 w 1317"/>
                <a:gd name="T67" fmla="*/ 261 h 990"/>
                <a:gd name="T68" fmla="*/ 326 w 1317"/>
                <a:gd name="T69" fmla="*/ 302 h 990"/>
                <a:gd name="T70" fmla="*/ 261 w 1317"/>
                <a:gd name="T71" fmla="*/ 346 h 990"/>
                <a:gd name="T72" fmla="*/ 244 w 1317"/>
                <a:gd name="T73" fmla="*/ 387 h 990"/>
                <a:gd name="T74" fmla="*/ 289 w 1317"/>
                <a:gd name="T75" fmla="*/ 311 h 990"/>
                <a:gd name="T76" fmla="*/ 337 w 1317"/>
                <a:gd name="T77" fmla="*/ 279 h 990"/>
                <a:gd name="T78" fmla="*/ 343 w 1317"/>
                <a:gd name="T79" fmla="*/ 237 h 990"/>
                <a:gd name="T80" fmla="*/ 331 w 1317"/>
                <a:gd name="T81" fmla="*/ 208 h 990"/>
                <a:gd name="T82" fmla="*/ 316 w 1317"/>
                <a:gd name="T83" fmla="*/ 213 h 990"/>
                <a:gd name="T84" fmla="*/ 284 w 1317"/>
                <a:gd name="T85" fmla="*/ 184 h 990"/>
                <a:gd name="T86" fmla="*/ 55 w 1317"/>
                <a:gd name="T87" fmla="*/ 48 h 9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17"/>
                <a:gd name="T133" fmla="*/ 0 h 990"/>
                <a:gd name="T134" fmla="*/ 1317 w 1317"/>
                <a:gd name="T135" fmla="*/ 990 h 9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17" h="990">
                  <a:moveTo>
                    <a:pt x="31" y="171"/>
                  </a:moveTo>
                  <a:lnTo>
                    <a:pt x="49" y="217"/>
                  </a:lnTo>
                  <a:lnTo>
                    <a:pt x="47" y="273"/>
                  </a:lnTo>
                  <a:lnTo>
                    <a:pt x="42" y="326"/>
                  </a:lnTo>
                  <a:lnTo>
                    <a:pt x="48" y="348"/>
                  </a:lnTo>
                  <a:lnTo>
                    <a:pt x="39" y="424"/>
                  </a:lnTo>
                  <a:lnTo>
                    <a:pt x="63" y="407"/>
                  </a:lnTo>
                  <a:lnTo>
                    <a:pt x="94" y="438"/>
                  </a:lnTo>
                  <a:lnTo>
                    <a:pt x="58" y="441"/>
                  </a:lnTo>
                  <a:lnTo>
                    <a:pt x="36" y="439"/>
                  </a:lnTo>
                  <a:lnTo>
                    <a:pt x="32" y="469"/>
                  </a:lnTo>
                  <a:lnTo>
                    <a:pt x="31" y="487"/>
                  </a:lnTo>
                  <a:lnTo>
                    <a:pt x="63" y="487"/>
                  </a:lnTo>
                  <a:lnTo>
                    <a:pt x="67" y="502"/>
                  </a:lnTo>
                  <a:lnTo>
                    <a:pt x="42" y="512"/>
                  </a:lnTo>
                  <a:lnTo>
                    <a:pt x="47" y="544"/>
                  </a:lnTo>
                  <a:lnTo>
                    <a:pt x="29" y="577"/>
                  </a:lnTo>
                  <a:lnTo>
                    <a:pt x="16" y="575"/>
                  </a:lnTo>
                  <a:lnTo>
                    <a:pt x="31" y="526"/>
                  </a:lnTo>
                  <a:lnTo>
                    <a:pt x="23" y="511"/>
                  </a:lnTo>
                  <a:lnTo>
                    <a:pt x="0" y="585"/>
                  </a:lnTo>
                  <a:lnTo>
                    <a:pt x="36" y="611"/>
                  </a:lnTo>
                  <a:lnTo>
                    <a:pt x="95" y="637"/>
                  </a:lnTo>
                  <a:lnTo>
                    <a:pt x="98" y="663"/>
                  </a:lnTo>
                  <a:lnTo>
                    <a:pt x="124" y="665"/>
                  </a:lnTo>
                  <a:lnTo>
                    <a:pt x="173" y="766"/>
                  </a:lnTo>
                  <a:lnTo>
                    <a:pt x="165" y="799"/>
                  </a:lnTo>
                  <a:lnTo>
                    <a:pt x="242" y="867"/>
                  </a:lnTo>
                  <a:lnTo>
                    <a:pt x="375" y="861"/>
                  </a:lnTo>
                  <a:lnTo>
                    <a:pt x="475" y="907"/>
                  </a:lnTo>
                  <a:lnTo>
                    <a:pt x="524" y="898"/>
                  </a:lnTo>
                  <a:lnTo>
                    <a:pt x="824" y="907"/>
                  </a:lnTo>
                  <a:lnTo>
                    <a:pt x="1167" y="990"/>
                  </a:lnTo>
                  <a:lnTo>
                    <a:pt x="1174" y="883"/>
                  </a:lnTo>
                  <a:lnTo>
                    <a:pt x="1317" y="245"/>
                  </a:lnTo>
                  <a:lnTo>
                    <a:pt x="406" y="0"/>
                  </a:lnTo>
                  <a:lnTo>
                    <a:pt x="397" y="5"/>
                  </a:lnTo>
                  <a:lnTo>
                    <a:pt x="402" y="18"/>
                  </a:lnTo>
                  <a:lnTo>
                    <a:pt x="392" y="24"/>
                  </a:lnTo>
                  <a:lnTo>
                    <a:pt x="402" y="38"/>
                  </a:lnTo>
                  <a:lnTo>
                    <a:pt x="399" y="52"/>
                  </a:lnTo>
                  <a:lnTo>
                    <a:pt x="402" y="68"/>
                  </a:lnTo>
                  <a:lnTo>
                    <a:pt x="416" y="63"/>
                  </a:lnTo>
                  <a:lnTo>
                    <a:pt x="431" y="70"/>
                  </a:lnTo>
                  <a:lnTo>
                    <a:pt x="424" y="96"/>
                  </a:lnTo>
                  <a:lnTo>
                    <a:pt x="428" y="110"/>
                  </a:lnTo>
                  <a:lnTo>
                    <a:pt x="410" y="146"/>
                  </a:lnTo>
                  <a:lnTo>
                    <a:pt x="389" y="122"/>
                  </a:lnTo>
                  <a:lnTo>
                    <a:pt x="382" y="127"/>
                  </a:lnTo>
                  <a:lnTo>
                    <a:pt x="382" y="144"/>
                  </a:lnTo>
                  <a:lnTo>
                    <a:pt x="398" y="147"/>
                  </a:lnTo>
                  <a:lnTo>
                    <a:pt x="416" y="187"/>
                  </a:lnTo>
                  <a:lnTo>
                    <a:pt x="408" y="238"/>
                  </a:lnTo>
                  <a:lnTo>
                    <a:pt x="416" y="256"/>
                  </a:lnTo>
                  <a:lnTo>
                    <a:pt x="426" y="259"/>
                  </a:lnTo>
                  <a:lnTo>
                    <a:pt x="420" y="269"/>
                  </a:lnTo>
                  <a:lnTo>
                    <a:pt x="408" y="274"/>
                  </a:lnTo>
                  <a:lnTo>
                    <a:pt x="382" y="307"/>
                  </a:lnTo>
                  <a:lnTo>
                    <a:pt x="382" y="317"/>
                  </a:lnTo>
                  <a:lnTo>
                    <a:pt x="374" y="337"/>
                  </a:lnTo>
                  <a:lnTo>
                    <a:pt x="368" y="340"/>
                  </a:lnTo>
                  <a:lnTo>
                    <a:pt x="375" y="356"/>
                  </a:lnTo>
                  <a:lnTo>
                    <a:pt x="364" y="361"/>
                  </a:lnTo>
                  <a:lnTo>
                    <a:pt x="363" y="418"/>
                  </a:lnTo>
                  <a:lnTo>
                    <a:pt x="342" y="425"/>
                  </a:lnTo>
                  <a:lnTo>
                    <a:pt x="342" y="441"/>
                  </a:lnTo>
                  <a:lnTo>
                    <a:pt x="326" y="421"/>
                  </a:lnTo>
                  <a:lnTo>
                    <a:pt x="322" y="431"/>
                  </a:lnTo>
                  <a:lnTo>
                    <a:pt x="286" y="466"/>
                  </a:lnTo>
                  <a:lnTo>
                    <a:pt x="274" y="461"/>
                  </a:lnTo>
                  <a:lnTo>
                    <a:pt x="266" y="445"/>
                  </a:lnTo>
                  <a:lnTo>
                    <a:pt x="261" y="456"/>
                  </a:lnTo>
                  <a:lnTo>
                    <a:pt x="255" y="446"/>
                  </a:lnTo>
                  <a:lnTo>
                    <a:pt x="246" y="472"/>
                  </a:lnTo>
                  <a:lnTo>
                    <a:pt x="243" y="470"/>
                  </a:lnTo>
                  <a:lnTo>
                    <a:pt x="244" y="452"/>
                  </a:lnTo>
                  <a:lnTo>
                    <a:pt x="232" y="455"/>
                  </a:lnTo>
                  <a:lnTo>
                    <a:pt x="246" y="440"/>
                  </a:lnTo>
                  <a:lnTo>
                    <a:pt x="228" y="439"/>
                  </a:lnTo>
                  <a:lnTo>
                    <a:pt x="243" y="428"/>
                  </a:lnTo>
                  <a:lnTo>
                    <a:pt x="225" y="424"/>
                  </a:lnTo>
                  <a:lnTo>
                    <a:pt x="233" y="412"/>
                  </a:lnTo>
                  <a:lnTo>
                    <a:pt x="249" y="424"/>
                  </a:lnTo>
                  <a:lnTo>
                    <a:pt x="259" y="407"/>
                  </a:lnTo>
                  <a:lnTo>
                    <a:pt x="286" y="392"/>
                  </a:lnTo>
                  <a:lnTo>
                    <a:pt x="273" y="426"/>
                  </a:lnTo>
                  <a:lnTo>
                    <a:pt x="277" y="443"/>
                  </a:lnTo>
                  <a:lnTo>
                    <a:pt x="289" y="412"/>
                  </a:lnTo>
                  <a:lnTo>
                    <a:pt x="313" y="398"/>
                  </a:lnTo>
                  <a:lnTo>
                    <a:pt x="301" y="419"/>
                  </a:lnTo>
                  <a:lnTo>
                    <a:pt x="315" y="430"/>
                  </a:lnTo>
                  <a:lnTo>
                    <a:pt x="315" y="413"/>
                  </a:lnTo>
                  <a:lnTo>
                    <a:pt x="328" y="399"/>
                  </a:lnTo>
                  <a:lnTo>
                    <a:pt x="343" y="376"/>
                  </a:lnTo>
                  <a:lnTo>
                    <a:pt x="338" y="357"/>
                  </a:lnTo>
                  <a:lnTo>
                    <a:pt x="315" y="359"/>
                  </a:lnTo>
                  <a:lnTo>
                    <a:pt x="320" y="337"/>
                  </a:lnTo>
                  <a:lnTo>
                    <a:pt x="332" y="349"/>
                  </a:lnTo>
                  <a:lnTo>
                    <a:pt x="333" y="312"/>
                  </a:lnTo>
                  <a:lnTo>
                    <a:pt x="364" y="315"/>
                  </a:lnTo>
                  <a:lnTo>
                    <a:pt x="367" y="279"/>
                  </a:lnTo>
                  <a:lnTo>
                    <a:pt x="354" y="261"/>
                  </a:lnTo>
                  <a:lnTo>
                    <a:pt x="353" y="292"/>
                  </a:lnTo>
                  <a:lnTo>
                    <a:pt x="346" y="286"/>
                  </a:lnTo>
                  <a:lnTo>
                    <a:pt x="326" y="302"/>
                  </a:lnTo>
                  <a:lnTo>
                    <a:pt x="311" y="323"/>
                  </a:lnTo>
                  <a:lnTo>
                    <a:pt x="294" y="325"/>
                  </a:lnTo>
                  <a:lnTo>
                    <a:pt x="261" y="346"/>
                  </a:lnTo>
                  <a:lnTo>
                    <a:pt x="239" y="376"/>
                  </a:lnTo>
                  <a:lnTo>
                    <a:pt x="281" y="377"/>
                  </a:lnTo>
                  <a:lnTo>
                    <a:pt x="244" y="387"/>
                  </a:lnTo>
                  <a:lnTo>
                    <a:pt x="225" y="378"/>
                  </a:lnTo>
                  <a:lnTo>
                    <a:pt x="261" y="325"/>
                  </a:lnTo>
                  <a:lnTo>
                    <a:pt x="289" y="311"/>
                  </a:lnTo>
                  <a:lnTo>
                    <a:pt x="316" y="276"/>
                  </a:lnTo>
                  <a:lnTo>
                    <a:pt x="321" y="296"/>
                  </a:lnTo>
                  <a:lnTo>
                    <a:pt x="337" y="279"/>
                  </a:lnTo>
                  <a:lnTo>
                    <a:pt x="353" y="243"/>
                  </a:lnTo>
                  <a:lnTo>
                    <a:pt x="349" y="218"/>
                  </a:lnTo>
                  <a:lnTo>
                    <a:pt x="343" y="237"/>
                  </a:lnTo>
                  <a:lnTo>
                    <a:pt x="335" y="234"/>
                  </a:lnTo>
                  <a:lnTo>
                    <a:pt x="343" y="208"/>
                  </a:lnTo>
                  <a:lnTo>
                    <a:pt x="331" y="208"/>
                  </a:lnTo>
                  <a:lnTo>
                    <a:pt x="328" y="232"/>
                  </a:lnTo>
                  <a:lnTo>
                    <a:pt x="317" y="238"/>
                  </a:lnTo>
                  <a:lnTo>
                    <a:pt x="316" y="213"/>
                  </a:lnTo>
                  <a:lnTo>
                    <a:pt x="307" y="208"/>
                  </a:lnTo>
                  <a:lnTo>
                    <a:pt x="299" y="219"/>
                  </a:lnTo>
                  <a:lnTo>
                    <a:pt x="284" y="184"/>
                  </a:lnTo>
                  <a:lnTo>
                    <a:pt x="254" y="183"/>
                  </a:lnTo>
                  <a:lnTo>
                    <a:pt x="137" y="122"/>
                  </a:lnTo>
                  <a:lnTo>
                    <a:pt x="55" y="48"/>
                  </a:lnTo>
                  <a:lnTo>
                    <a:pt x="32" y="103"/>
                  </a:lnTo>
                  <a:lnTo>
                    <a:pt x="31" y="171"/>
                  </a:lnTo>
                  <a:close/>
                </a:path>
              </a:pathLst>
            </a:custGeom>
            <a:solidFill>
              <a:srgbClr val="E0AA0F"/>
            </a:solidFill>
            <a:ln w="11113">
              <a:solidFill>
                <a:srgbClr val="000000"/>
              </a:solidFill>
              <a:prstDash val="solid"/>
              <a:round/>
              <a:headEnd/>
              <a:tailEnd/>
            </a:ln>
          </p:spPr>
          <p:txBody>
            <a:bodyPr/>
            <a:lstStyle/>
            <a:p>
              <a:endParaRPr lang="en-US">
                <a:latin typeface="Calibri" pitchFamily="34" charset="0"/>
              </a:endParaRPr>
            </a:p>
          </p:txBody>
        </p:sp>
        <p:sp>
          <p:nvSpPr>
            <p:cNvPr id="81" name="Freeform 76"/>
            <p:cNvSpPr>
              <a:spLocks/>
            </p:cNvSpPr>
            <p:nvPr/>
          </p:nvSpPr>
          <p:spPr bwMode="auto">
            <a:xfrm>
              <a:off x="1111250" y="675631"/>
              <a:ext cx="49213" cy="60325"/>
            </a:xfrm>
            <a:custGeom>
              <a:avLst/>
              <a:gdLst>
                <a:gd name="T0" fmla="*/ 0 w 60"/>
                <a:gd name="T1" fmla="*/ 33 h 74"/>
                <a:gd name="T2" fmla="*/ 48 w 60"/>
                <a:gd name="T3" fmla="*/ 0 h 74"/>
                <a:gd name="T4" fmla="*/ 60 w 60"/>
                <a:gd name="T5" fmla="*/ 33 h 74"/>
                <a:gd name="T6" fmla="*/ 51 w 60"/>
                <a:gd name="T7" fmla="*/ 74 h 74"/>
                <a:gd name="T8" fmla="*/ 0 w 60"/>
                <a:gd name="T9" fmla="*/ 33 h 74"/>
                <a:gd name="T10" fmla="*/ 0 60000 65536"/>
                <a:gd name="T11" fmla="*/ 0 60000 65536"/>
                <a:gd name="T12" fmla="*/ 0 60000 65536"/>
                <a:gd name="T13" fmla="*/ 0 60000 65536"/>
                <a:gd name="T14" fmla="*/ 0 60000 65536"/>
                <a:gd name="T15" fmla="*/ 0 w 60"/>
                <a:gd name="T16" fmla="*/ 0 h 74"/>
                <a:gd name="T17" fmla="*/ 60 w 60"/>
                <a:gd name="T18" fmla="*/ 74 h 74"/>
              </a:gdLst>
              <a:ahLst/>
              <a:cxnLst>
                <a:cxn ang="T10">
                  <a:pos x="T0" y="T1"/>
                </a:cxn>
                <a:cxn ang="T11">
                  <a:pos x="T2" y="T3"/>
                </a:cxn>
                <a:cxn ang="T12">
                  <a:pos x="T4" y="T5"/>
                </a:cxn>
                <a:cxn ang="T13">
                  <a:pos x="T6" y="T7"/>
                </a:cxn>
                <a:cxn ang="T14">
                  <a:pos x="T8" y="T9"/>
                </a:cxn>
              </a:cxnLst>
              <a:rect l="T15" t="T16" r="T17" b="T18"/>
              <a:pathLst>
                <a:path w="60" h="74">
                  <a:moveTo>
                    <a:pt x="0" y="33"/>
                  </a:moveTo>
                  <a:lnTo>
                    <a:pt x="48" y="0"/>
                  </a:lnTo>
                  <a:lnTo>
                    <a:pt x="60" y="33"/>
                  </a:lnTo>
                  <a:lnTo>
                    <a:pt x="51" y="74"/>
                  </a:lnTo>
                  <a:lnTo>
                    <a:pt x="0" y="33"/>
                  </a:lnTo>
                  <a:close/>
                </a:path>
              </a:pathLst>
            </a:custGeom>
            <a:grpFill/>
            <a:ln w="11113">
              <a:solidFill>
                <a:srgbClr val="000000"/>
              </a:solidFill>
              <a:prstDash val="solid"/>
              <a:round/>
              <a:headEnd/>
              <a:tailEnd/>
            </a:ln>
          </p:spPr>
          <p:txBody>
            <a:bodyPr/>
            <a:lstStyle/>
            <a:p>
              <a:endParaRPr lang="en-US">
                <a:latin typeface="Calibri" pitchFamily="34" charset="0"/>
              </a:endParaRPr>
            </a:p>
          </p:txBody>
        </p:sp>
        <p:sp>
          <p:nvSpPr>
            <p:cNvPr id="82" name="Freeform 77"/>
            <p:cNvSpPr>
              <a:spLocks/>
            </p:cNvSpPr>
            <p:nvPr/>
          </p:nvSpPr>
          <p:spPr bwMode="auto">
            <a:xfrm>
              <a:off x="1144588" y="753418"/>
              <a:ext cx="34925" cy="82550"/>
            </a:xfrm>
            <a:custGeom>
              <a:avLst/>
              <a:gdLst>
                <a:gd name="T0" fmla="*/ 0 w 43"/>
                <a:gd name="T1" fmla="*/ 29 h 106"/>
                <a:gd name="T2" fmla="*/ 26 w 43"/>
                <a:gd name="T3" fmla="*/ 0 h 106"/>
                <a:gd name="T4" fmla="*/ 43 w 43"/>
                <a:gd name="T5" fmla="*/ 18 h 106"/>
                <a:gd name="T6" fmla="*/ 32 w 43"/>
                <a:gd name="T7" fmla="*/ 106 h 106"/>
                <a:gd name="T8" fmla="*/ 0 w 43"/>
                <a:gd name="T9" fmla="*/ 29 h 106"/>
                <a:gd name="T10" fmla="*/ 0 60000 65536"/>
                <a:gd name="T11" fmla="*/ 0 60000 65536"/>
                <a:gd name="T12" fmla="*/ 0 60000 65536"/>
                <a:gd name="T13" fmla="*/ 0 60000 65536"/>
                <a:gd name="T14" fmla="*/ 0 60000 65536"/>
                <a:gd name="T15" fmla="*/ 0 w 43"/>
                <a:gd name="T16" fmla="*/ 0 h 106"/>
                <a:gd name="T17" fmla="*/ 43 w 43"/>
                <a:gd name="T18" fmla="*/ 106 h 106"/>
              </a:gdLst>
              <a:ahLst/>
              <a:cxnLst>
                <a:cxn ang="T10">
                  <a:pos x="T0" y="T1"/>
                </a:cxn>
                <a:cxn ang="T11">
                  <a:pos x="T2" y="T3"/>
                </a:cxn>
                <a:cxn ang="T12">
                  <a:pos x="T4" y="T5"/>
                </a:cxn>
                <a:cxn ang="T13">
                  <a:pos x="T6" y="T7"/>
                </a:cxn>
                <a:cxn ang="T14">
                  <a:pos x="T8" y="T9"/>
                </a:cxn>
              </a:cxnLst>
              <a:rect l="T15" t="T16" r="T17" b="T18"/>
              <a:pathLst>
                <a:path w="43" h="106">
                  <a:moveTo>
                    <a:pt x="0" y="29"/>
                  </a:moveTo>
                  <a:lnTo>
                    <a:pt x="26" y="0"/>
                  </a:lnTo>
                  <a:lnTo>
                    <a:pt x="43" y="18"/>
                  </a:lnTo>
                  <a:lnTo>
                    <a:pt x="32" y="106"/>
                  </a:lnTo>
                  <a:lnTo>
                    <a:pt x="0" y="29"/>
                  </a:lnTo>
                  <a:close/>
                </a:path>
              </a:pathLst>
            </a:custGeom>
            <a:grpFill/>
            <a:ln w="11113">
              <a:solidFill>
                <a:srgbClr val="000000"/>
              </a:solidFill>
              <a:prstDash val="solid"/>
              <a:round/>
              <a:headEnd/>
              <a:tailEnd/>
            </a:ln>
          </p:spPr>
          <p:txBody>
            <a:bodyPr/>
            <a:lstStyle/>
            <a:p>
              <a:endParaRPr lang="en-US">
                <a:latin typeface="Calibri" pitchFamily="34" charset="0"/>
              </a:endParaRPr>
            </a:p>
          </p:txBody>
        </p:sp>
      </p:grpSp>
      <p:sp>
        <p:nvSpPr>
          <p:cNvPr id="83" name="Freeform 78"/>
          <p:cNvSpPr>
            <a:spLocks/>
          </p:cNvSpPr>
          <p:nvPr/>
        </p:nvSpPr>
        <p:spPr bwMode="auto">
          <a:xfrm>
            <a:off x="6592887" y="2574925"/>
            <a:ext cx="701675" cy="720725"/>
          </a:xfrm>
          <a:custGeom>
            <a:avLst/>
            <a:gdLst>
              <a:gd name="T0" fmla="*/ 0 w 886"/>
              <a:gd name="T1" fmla="*/ 627 h 907"/>
              <a:gd name="T2" fmla="*/ 35 w 886"/>
              <a:gd name="T3" fmla="*/ 751 h 907"/>
              <a:gd name="T4" fmla="*/ 73 w 886"/>
              <a:gd name="T5" fmla="*/ 794 h 907"/>
              <a:gd name="T6" fmla="*/ 148 w 886"/>
              <a:gd name="T7" fmla="*/ 837 h 907"/>
              <a:gd name="T8" fmla="*/ 201 w 886"/>
              <a:gd name="T9" fmla="*/ 907 h 907"/>
              <a:gd name="T10" fmla="*/ 272 w 886"/>
              <a:gd name="T11" fmla="*/ 872 h 907"/>
              <a:gd name="T12" fmla="*/ 300 w 886"/>
              <a:gd name="T13" fmla="*/ 893 h 907"/>
              <a:gd name="T14" fmla="*/ 344 w 886"/>
              <a:gd name="T15" fmla="*/ 872 h 907"/>
              <a:gd name="T16" fmla="*/ 370 w 886"/>
              <a:gd name="T17" fmla="*/ 834 h 907"/>
              <a:gd name="T18" fmla="*/ 445 w 886"/>
              <a:gd name="T19" fmla="*/ 820 h 907"/>
              <a:gd name="T20" fmla="*/ 485 w 886"/>
              <a:gd name="T21" fmla="*/ 766 h 907"/>
              <a:gd name="T22" fmla="*/ 464 w 886"/>
              <a:gd name="T23" fmla="*/ 751 h 907"/>
              <a:gd name="T24" fmla="*/ 537 w 886"/>
              <a:gd name="T25" fmla="*/ 582 h 907"/>
              <a:gd name="T26" fmla="*/ 553 w 886"/>
              <a:gd name="T27" fmla="*/ 495 h 907"/>
              <a:gd name="T28" fmla="*/ 623 w 886"/>
              <a:gd name="T29" fmla="*/ 530 h 907"/>
              <a:gd name="T30" fmla="*/ 656 w 886"/>
              <a:gd name="T31" fmla="*/ 432 h 907"/>
              <a:gd name="T32" fmla="*/ 693 w 886"/>
              <a:gd name="T33" fmla="*/ 427 h 907"/>
              <a:gd name="T34" fmla="*/ 744 w 886"/>
              <a:gd name="T35" fmla="*/ 331 h 907"/>
              <a:gd name="T36" fmla="*/ 759 w 886"/>
              <a:gd name="T37" fmla="*/ 232 h 907"/>
              <a:gd name="T38" fmla="*/ 868 w 886"/>
              <a:gd name="T39" fmla="*/ 293 h 907"/>
              <a:gd name="T40" fmla="*/ 886 w 886"/>
              <a:gd name="T41" fmla="*/ 241 h 907"/>
              <a:gd name="T42" fmla="*/ 857 w 886"/>
              <a:gd name="T43" fmla="*/ 202 h 907"/>
              <a:gd name="T44" fmla="*/ 807 w 886"/>
              <a:gd name="T45" fmla="*/ 180 h 907"/>
              <a:gd name="T46" fmla="*/ 750 w 886"/>
              <a:gd name="T47" fmla="*/ 186 h 907"/>
              <a:gd name="T48" fmla="*/ 729 w 886"/>
              <a:gd name="T49" fmla="*/ 221 h 907"/>
              <a:gd name="T50" fmla="*/ 624 w 886"/>
              <a:gd name="T51" fmla="*/ 252 h 907"/>
              <a:gd name="T52" fmla="*/ 556 w 886"/>
              <a:gd name="T53" fmla="*/ 335 h 907"/>
              <a:gd name="T54" fmla="*/ 533 w 886"/>
              <a:gd name="T55" fmla="*/ 202 h 907"/>
              <a:gd name="T56" fmla="*/ 342 w 886"/>
              <a:gd name="T57" fmla="*/ 237 h 907"/>
              <a:gd name="T58" fmla="*/ 305 w 886"/>
              <a:gd name="T59" fmla="*/ 0 h 907"/>
              <a:gd name="T60" fmla="*/ 278 w 886"/>
              <a:gd name="T61" fmla="*/ 20 h 907"/>
              <a:gd name="T62" fmla="*/ 294 w 886"/>
              <a:gd name="T63" fmla="*/ 64 h 907"/>
              <a:gd name="T64" fmla="*/ 269 w 886"/>
              <a:gd name="T65" fmla="*/ 274 h 907"/>
              <a:gd name="T66" fmla="*/ 234 w 886"/>
              <a:gd name="T67" fmla="*/ 321 h 907"/>
              <a:gd name="T68" fmla="*/ 132 w 886"/>
              <a:gd name="T69" fmla="*/ 399 h 907"/>
              <a:gd name="T70" fmla="*/ 112 w 886"/>
              <a:gd name="T71" fmla="*/ 489 h 907"/>
              <a:gd name="T72" fmla="*/ 73 w 886"/>
              <a:gd name="T73" fmla="*/ 466 h 907"/>
              <a:gd name="T74" fmla="*/ 61 w 886"/>
              <a:gd name="T75" fmla="*/ 572 h 907"/>
              <a:gd name="T76" fmla="*/ 0 w 886"/>
              <a:gd name="T77" fmla="*/ 627 h 9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6"/>
              <a:gd name="T118" fmla="*/ 0 h 907"/>
              <a:gd name="T119" fmla="*/ 886 w 886"/>
              <a:gd name="T120" fmla="*/ 907 h 9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6" h="907">
                <a:moveTo>
                  <a:pt x="0" y="627"/>
                </a:moveTo>
                <a:lnTo>
                  <a:pt x="35" y="751"/>
                </a:lnTo>
                <a:lnTo>
                  <a:pt x="73" y="794"/>
                </a:lnTo>
                <a:lnTo>
                  <a:pt x="148" y="837"/>
                </a:lnTo>
                <a:lnTo>
                  <a:pt x="201" y="907"/>
                </a:lnTo>
                <a:lnTo>
                  <a:pt x="272" y="872"/>
                </a:lnTo>
                <a:lnTo>
                  <a:pt x="300" y="893"/>
                </a:lnTo>
                <a:lnTo>
                  <a:pt x="344" y="872"/>
                </a:lnTo>
                <a:lnTo>
                  <a:pt x="370" y="834"/>
                </a:lnTo>
                <a:lnTo>
                  <a:pt x="445" y="820"/>
                </a:lnTo>
                <a:lnTo>
                  <a:pt x="485" y="766"/>
                </a:lnTo>
                <a:lnTo>
                  <a:pt x="464" y="751"/>
                </a:lnTo>
                <a:lnTo>
                  <a:pt x="537" y="582"/>
                </a:lnTo>
                <a:lnTo>
                  <a:pt x="553" y="495"/>
                </a:lnTo>
                <a:lnTo>
                  <a:pt x="623" y="530"/>
                </a:lnTo>
                <a:lnTo>
                  <a:pt x="656" y="432"/>
                </a:lnTo>
                <a:lnTo>
                  <a:pt x="693" y="427"/>
                </a:lnTo>
                <a:lnTo>
                  <a:pt x="744" y="331"/>
                </a:lnTo>
                <a:lnTo>
                  <a:pt x="759" y="232"/>
                </a:lnTo>
                <a:lnTo>
                  <a:pt x="868" y="293"/>
                </a:lnTo>
                <a:lnTo>
                  <a:pt x="886" y="241"/>
                </a:lnTo>
                <a:lnTo>
                  <a:pt x="857" y="202"/>
                </a:lnTo>
                <a:lnTo>
                  <a:pt x="807" y="180"/>
                </a:lnTo>
                <a:lnTo>
                  <a:pt x="750" y="186"/>
                </a:lnTo>
                <a:lnTo>
                  <a:pt x="729" y="221"/>
                </a:lnTo>
                <a:lnTo>
                  <a:pt x="624" y="252"/>
                </a:lnTo>
                <a:lnTo>
                  <a:pt x="556" y="335"/>
                </a:lnTo>
                <a:lnTo>
                  <a:pt x="533" y="202"/>
                </a:lnTo>
                <a:lnTo>
                  <a:pt x="342" y="237"/>
                </a:lnTo>
                <a:lnTo>
                  <a:pt x="305" y="0"/>
                </a:lnTo>
                <a:lnTo>
                  <a:pt x="278" y="20"/>
                </a:lnTo>
                <a:lnTo>
                  <a:pt x="294" y="64"/>
                </a:lnTo>
                <a:lnTo>
                  <a:pt x="269" y="274"/>
                </a:lnTo>
                <a:lnTo>
                  <a:pt x="234" y="321"/>
                </a:lnTo>
                <a:lnTo>
                  <a:pt x="132" y="399"/>
                </a:lnTo>
                <a:lnTo>
                  <a:pt x="112" y="489"/>
                </a:lnTo>
                <a:lnTo>
                  <a:pt x="73" y="466"/>
                </a:lnTo>
                <a:lnTo>
                  <a:pt x="61" y="572"/>
                </a:lnTo>
                <a:lnTo>
                  <a:pt x="0" y="627"/>
                </a:lnTo>
                <a:close/>
              </a:path>
            </a:pathLst>
          </a:custGeom>
          <a:solidFill>
            <a:srgbClr val="FF0000"/>
          </a:solidFill>
          <a:ln w="11113">
            <a:solidFill>
              <a:srgbClr val="000000"/>
            </a:solidFill>
            <a:prstDash val="solid"/>
            <a:round/>
            <a:headEnd/>
            <a:tailEnd/>
          </a:ln>
        </p:spPr>
        <p:txBody>
          <a:bodyPr/>
          <a:lstStyle/>
          <a:p>
            <a:endParaRPr lang="en-US">
              <a:latin typeface="Calibri" pitchFamily="34" charset="0"/>
            </a:endParaRPr>
          </a:p>
        </p:txBody>
      </p:sp>
      <p:sp>
        <p:nvSpPr>
          <p:cNvPr id="84" name="Freeform 79"/>
          <p:cNvSpPr>
            <a:spLocks/>
          </p:cNvSpPr>
          <p:nvPr/>
        </p:nvSpPr>
        <p:spPr bwMode="auto">
          <a:xfrm>
            <a:off x="4973637" y="1455737"/>
            <a:ext cx="827088" cy="901700"/>
          </a:xfrm>
          <a:custGeom>
            <a:avLst/>
            <a:gdLst>
              <a:gd name="T0" fmla="*/ 0 w 1042"/>
              <a:gd name="T1" fmla="*/ 346 h 1136"/>
              <a:gd name="T2" fmla="*/ 28 w 1042"/>
              <a:gd name="T3" fmla="*/ 433 h 1136"/>
              <a:gd name="T4" fmla="*/ 24 w 1042"/>
              <a:gd name="T5" fmla="*/ 572 h 1136"/>
              <a:gd name="T6" fmla="*/ 150 w 1042"/>
              <a:gd name="T7" fmla="*/ 654 h 1136"/>
              <a:gd name="T8" fmla="*/ 201 w 1042"/>
              <a:gd name="T9" fmla="*/ 711 h 1136"/>
              <a:gd name="T10" fmla="*/ 273 w 1042"/>
              <a:gd name="T11" fmla="*/ 760 h 1136"/>
              <a:gd name="T12" fmla="*/ 300 w 1042"/>
              <a:gd name="T13" fmla="*/ 793 h 1136"/>
              <a:gd name="T14" fmla="*/ 315 w 1042"/>
              <a:gd name="T15" fmla="*/ 885 h 1136"/>
              <a:gd name="T16" fmla="*/ 335 w 1042"/>
              <a:gd name="T17" fmla="*/ 1014 h 1136"/>
              <a:gd name="T18" fmla="*/ 434 w 1042"/>
              <a:gd name="T19" fmla="*/ 1136 h 1136"/>
              <a:gd name="T20" fmla="*/ 951 w 1042"/>
              <a:gd name="T21" fmla="*/ 1101 h 1136"/>
              <a:gd name="T22" fmla="*/ 922 w 1042"/>
              <a:gd name="T23" fmla="*/ 925 h 1136"/>
              <a:gd name="T24" fmla="*/ 940 w 1042"/>
              <a:gd name="T25" fmla="*/ 742 h 1136"/>
              <a:gd name="T26" fmla="*/ 970 w 1042"/>
              <a:gd name="T27" fmla="*/ 663 h 1136"/>
              <a:gd name="T28" fmla="*/ 966 w 1042"/>
              <a:gd name="T29" fmla="*/ 588 h 1136"/>
              <a:gd name="T30" fmla="*/ 1031 w 1042"/>
              <a:gd name="T31" fmla="*/ 425 h 1136"/>
              <a:gd name="T32" fmla="*/ 1042 w 1042"/>
              <a:gd name="T33" fmla="*/ 382 h 1136"/>
              <a:gd name="T34" fmla="*/ 1023 w 1042"/>
              <a:gd name="T35" fmla="*/ 375 h 1136"/>
              <a:gd name="T36" fmla="*/ 996 w 1042"/>
              <a:gd name="T37" fmla="*/ 408 h 1136"/>
              <a:gd name="T38" fmla="*/ 976 w 1042"/>
              <a:gd name="T39" fmla="*/ 494 h 1136"/>
              <a:gd name="T40" fmla="*/ 934 w 1042"/>
              <a:gd name="T41" fmla="*/ 501 h 1136"/>
              <a:gd name="T42" fmla="*/ 914 w 1042"/>
              <a:gd name="T43" fmla="*/ 551 h 1136"/>
              <a:gd name="T44" fmla="*/ 871 w 1042"/>
              <a:gd name="T45" fmla="*/ 585 h 1136"/>
              <a:gd name="T46" fmla="*/ 875 w 1042"/>
              <a:gd name="T47" fmla="*/ 531 h 1136"/>
              <a:gd name="T48" fmla="*/ 903 w 1042"/>
              <a:gd name="T49" fmla="*/ 474 h 1136"/>
              <a:gd name="T50" fmla="*/ 933 w 1042"/>
              <a:gd name="T51" fmla="*/ 456 h 1136"/>
              <a:gd name="T52" fmla="*/ 935 w 1042"/>
              <a:gd name="T53" fmla="*/ 433 h 1136"/>
              <a:gd name="T54" fmla="*/ 880 w 1042"/>
              <a:gd name="T55" fmla="*/ 277 h 1136"/>
              <a:gd name="T56" fmla="*/ 841 w 1042"/>
              <a:gd name="T57" fmla="*/ 264 h 1136"/>
              <a:gd name="T58" fmla="*/ 825 w 1042"/>
              <a:gd name="T59" fmla="*/ 228 h 1136"/>
              <a:gd name="T60" fmla="*/ 726 w 1042"/>
              <a:gd name="T61" fmla="*/ 215 h 1136"/>
              <a:gd name="T62" fmla="*/ 510 w 1042"/>
              <a:gd name="T63" fmla="*/ 157 h 1136"/>
              <a:gd name="T64" fmla="*/ 421 w 1042"/>
              <a:gd name="T65" fmla="*/ 94 h 1136"/>
              <a:gd name="T66" fmla="*/ 371 w 1042"/>
              <a:gd name="T67" fmla="*/ 70 h 1136"/>
              <a:gd name="T68" fmla="*/ 343 w 1042"/>
              <a:gd name="T69" fmla="*/ 92 h 1136"/>
              <a:gd name="T70" fmla="*/ 331 w 1042"/>
              <a:gd name="T71" fmla="*/ 87 h 1136"/>
              <a:gd name="T72" fmla="*/ 347 w 1042"/>
              <a:gd name="T73" fmla="*/ 70 h 1136"/>
              <a:gd name="T74" fmla="*/ 349 w 1042"/>
              <a:gd name="T75" fmla="*/ 40 h 1136"/>
              <a:gd name="T76" fmla="*/ 356 w 1042"/>
              <a:gd name="T77" fmla="*/ 31 h 1136"/>
              <a:gd name="T78" fmla="*/ 357 w 1042"/>
              <a:gd name="T79" fmla="*/ 10 h 1136"/>
              <a:gd name="T80" fmla="*/ 345 w 1042"/>
              <a:gd name="T81" fmla="*/ 0 h 1136"/>
              <a:gd name="T82" fmla="*/ 223 w 1042"/>
              <a:gd name="T83" fmla="*/ 59 h 1136"/>
              <a:gd name="T84" fmla="*/ 178 w 1042"/>
              <a:gd name="T85" fmla="*/ 76 h 1136"/>
              <a:gd name="T86" fmla="*/ 160 w 1042"/>
              <a:gd name="T87" fmla="*/ 77 h 1136"/>
              <a:gd name="T88" fmla="*/ 130 w 1042"/>
              <a:gd name="T89" fmla="*/ 61 h 1136"/>
              <a:gd name="T90" fmla="*/ 123 w 1042"/>
              <a:gd name="T91" fmla="*/ 76 h 1136"/>
              <a:gd name="T92" fmla="*/ 119 w 1042"/>
              <a:gd name="T93" fmla="*/ 61 h 1136"/>
              <a:gd name="T94" fmla="*/ 97 w 1042"/>
              <a:gd name="T95" fmla="*/ 83 h 1136"/>
              <a:gd name="T96" fmla="*/ 102 w 1042"/>
              <a:gd name="T97" fmla="*/ 214 h 1136"/>
              <a:gd name="T98" fmla="*/ 0 w 1042"/>
              <a:gd name="T99" fmla="*/ 346 h 11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2"/>
              <a:gd name="T151" fmla="*/ 0 h 1136"/>
              <a:gd name="T152" fmla="*/ 1042 w 1042"/>
              <a:gd name="T153" fmla="*/ 1136 h 11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2" h="1136">
                <a:moveTo>
                  <a:pt x="0" y="346"/>
                </a:moveTo>
                <a:lnTo>
                  <a:pt x="28" y="433"/>
                </a:lnTo>
                <a:lnTo>
                  <a:pt x="24" y="572"/>
                </a:lnTo>
                <a:lnTo>
                  <a:pt x="150" y="654"/>
                </a:lnTo>
                <a:lnTo>
                  <a:pt x="201" y="711"/>
                </a:lnTo>
                <a:lnTo>
                  <a:pt x="273" y="760"/>
                </a:lnTo>
                <a:lnTo>
                  <a:pt x="300" y="793"/>
                </a:lnTo>
                <a:lnTo>
                  <a:pt x="315" y="885"/>
                </a:lnTo>
                <a:lnTo>
                  <a:pt x="335" y="1014"/>
                </a:lnTo>
                <a:lnTo>
                  <a:pt x="434" y="1136"/>
                </a:lnTo>
                <a:lnTo>
                  <a:pt x="951" y="1101"/>
                </a:lnTo>
                <a:lnTo>
                  <a:pt x="922" y="925"/>
                </a:lnTo>
                <a:lnTo>
                  <a:pt x="940" y="742"/>
                </a:lnTo>
                <a:lnTo>
                  <a:pt x="970" y="663"/>
                </a:lnTo>
                <a:lnTo>
                  <a:pt x="966" y="588"/>
                </a:lnTo>
                <a:lnTo>
                  <a:pt x="1031" y="425"/>
                </a:lnTo>
                <a:lnTo>
                  <a:pt x="1042" y="382"/>
                </a:lnTo>
                <a:lnTo>
                  <a:pt x="1023" y="375"/>
                </a:lnTo>
                <a:lnTo>
                  <a:pt x="996" y="408"/>
                </a:lnTo>
                <a:lnTo>
                  <a:pt x="976" y="494"/>
                </a:lnTo>
                <a:lnTo>
                  <a:pt x="934" y="501"/>
                </a:lnTo>
                <a:lnTo>
                  <a:pt x="914" y="551"/>
                </a:lnTo>
                <a:lnTo>
                  <a:pt x="871" y="585"/>
                </a:lnTo>
                <a:lnTo>
                  <a:pt x="875" y="531"/>
                </a:lnTo>
                <a:lnTo>
                  <a:pt x="903" y="474"/>
                </a:lnTo>
                <a:lnTo>
                  <a:pt x="933" y="456"/>
                </a:lnTo>
                <a:lnTo>
                  <a:pt x="935" y="433"/>
                </a:lnTo>
                <a:lnTo>
                  <a:pt x="880" y="277"/>
                </a:lnTo>
                <a:lnTo>
                  <a:pt x="841" y="264"/>
                </a:lnTo>
                <a:lnTo>
                  <a:pt x="825" y="228"/>
                </a:lnTo>
                <a:lnTo>
                  <a:pt x="726" y="215"/>
                </a:lnTo>
                <a:lnTo>
                  <a:pt x="510" y="157"/>
                </a:lnTo>
                <a:lnTo>
                  <a:pt x="421" y="94"/>
                </a:lnTo>
                <a:lnTo>
                  <a:pt x="371" y="70"/>
                </a:lnTo>
                <a:lnTo>
                  <a:pt x="343" y="92"/>
                </a:lnTo>
                <a:lnTo>
                  <a:pt x="331" y="87"/>
                </a:lnTo>
                <a:lnTo>
                  <a:pt x="347" y="70"/>
                </a:lnTo>
                <a:lnTo>
                  <a:pt x="349" y="40"/>
                </a:lnTo>
                <a:lnTo>
                  <a:pt x="356" y="31"/>
                </a:lnTo>
                <a:lnTo>
                  <a:pt x="357" y="10"/>
                </a:lnTo>
                <a:lnTo>
                  <a:pt x="345" y="0"/>
                </a:lnTo>
                <a:lnTo>
                  <a:pt x="223" y="59"/>
                </a:lnTo>
                <a:lnTo>
                  <a:pt x="178" y="76"/>
                </a:lnTo>
                <a:lnTo>
                  <a:pt x="160" y="77"/>
                </a:lnTo>
                <a:lnTo>
                  <a:pt x="130" y="61"/>
                </a:lnTo>
                <a:lnTo>
                  <a:pt x="123" y="76"/>
                </a:lnTo>
                <a:lnTo>
                  <a:pt x="119" y="61"/>
                </a:lnTo>
                <a:lnTo>
                  <a:pt x="97" y="83"/>
                </a:lnTo>
                <a:lnTo>
                  <a:pt x="102" y="214"/>
                </a:lnTo>
                <a:lnTo>
                  <a:pt x="0" y="346"/>
                </a:lnTo>
                <a:close/>
              </a:path>
            </a:pathLst>
          </a:custGeom>
          <a:solidFill>
            <a:schemeClr val="accent1"/>
          </a:solidFill>
          <a:ln w="11113">
            <a:solidFill>
              <a:srgbClr val="000000"/>
            </a:solidFill>
            <a:prstDash val="solid"/>
            <a:round/>
            <a:headEnd/>
            <a:tailEnd/>
          </a:ln>
        </p:spPr>
        <p:txBody>
          <a:bodyPr/>
          <a:lstStyle/>
          <a:p>
            <a:endParaRPr lang="en-US">
              <a:latin typeface="Calibri" pitchFamily="34" charset="0"/>
            </a:endParaRPr>
          </a:p>
        </p:txBody>
      </p:sp>
      <p:sp>
        <p:nvSpPr>
          <p:cNvPr id="85" name="Freeform 80"/>
          <p:cNvSpPr>
            <a:spLocks/>
          </p:cNvSpPr>
          <p:nvPr/>
        </p:nvSpPr>
        <p:spPr bwMode="auto">
          <a:xfrm>
            <a:off x="2322512" y="1685925"/>
            <a:ext cx="1098550" cy="939800"/>
          </a:xfrm>
          <a:custGeom>
            <a:avLst/>
            <a:gdLst>
              <a:gd name="T0" fmla="*/ 0 w 1384"/>
              <a:gd name="T1" fmla="*/ 1015 h 1184"/>
              <a:gd name="T2" fmla="*/ 40 w 1384"/>
              <a:gd name="T3" fmla="*/ 760 h 1184"/>
              <a:gd name="T4" fmla="*/ 142 w 1384"/>
              <a:gd name="T5" fmla="*/ 127 h 1184"/>
              <a:gd name="T6" fmla="*/ 163 w 1384"/>
              <a:gd name="T7" fmla="*/ 0 h 1184"/>
              <a:gd name="T8" fmla="*/ 711 w 1384"/>
              <a:gd name="T9" fmla="*/ 83 h 1184"/>
              <a:gd name="T10" fmla="*/ 1384 w 1384"/>
              <a:gd name="T11" fmla="*/ 158 h 1184"/>
              <a:gd name="T12" fmla="*/ 1338 w 1384"/>
              <a:gd name="T13" fmla="*/ 669 h 1184"/>
              <a:gd name="T14" fmla="*/ 1292 w 1384"/>
              <a:gd name="T15" fmla="*/ 1184 h 1184"/>
              <a:gd name="T16" fmla="*/ 368 w 1384"/>
              <a:gd name="T17" fmla="*/ 1075 h 1184"/>
              <a:gd name="T18" fmla="*/ 0 w 1384"/>
              <a:gd name="T19" fmla="*/ 1015 h 1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4"/>
              <a:gd name="T31" fmla="*/ 0 h 1184"/>
              <a:gd name="T32" fmla="*/ 1384 w 1384"/>
              <a:gd name="T33" fmla="*/ 1184 h 1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4" h="1184">
                <a:moveTo>
                  <a:pt x="0" y="1015"/>
                </a:moveTo>
                <a:lnTo>
                  <a:pt x="40" y="760"/>
                </a:lnTo>
                <a:lnTo>
                  <a:pt x="142" y="127"/>
                </a:lnTo>
                <a:lnTo>
                  <a:pt x="163" y="0"/>
                </a:lnTo>
                <a:lnTo>
                  <a:pt x="711" y="83"/>
                </a:lnTo>
                <a:lnTo>
                  <a:pt x="1384" y="158"/>
                </a:lnTo>
                <a:lnTo>
                  <a:pt x="1338" y="669"/>
                </a:lnTo>
                <a:lnTo>
                  <a:pt x="1292" y="1184"/>
                </a:lnTo>
                <a:lnTo>
                  <a:pt x="368" y="1075"/>
                </a:lnTo>
                <a:lnTo>
                  <a:pt x="0" y="1015"/>
                </a:lnTo>
                <a:close/>
              </a:path>
            </a:pathLst>
          </a:custGeom>
          <a:solidFill>
            <a:srgbClr val="254061"/>
          </a:solidFill>
          <a:ln w="11113">
            <a:solidFill>
              <a:srgbClr val="000000"/>
            </a:solidFill>
            <a:prstDash val="solid"/>
            <a:round/>
            <a:headEnd/>
            <a:tailEnd/>
          </a:ln>
        </p:spPr>
        <p:txBody>
          <a:bodyPr/>
          <a:lstStyle/>
          <a:p>
            <a:endParaRPr lang="en-US">
              <a:latin typeface="Calibri" pitchFamily="34" charset="0"/>
            </a:endParaRPr>
          </a:p>
        </p:txBody>
      </p:sp>
      <p:sp>
        <p:nvSpPr>
          <p:cNvPr id="86" name="Rectangle 81"/>
          <p:cNvSpPr>
            <a:spLocks noChangeArrowheads="1"/>
          </p:cNvSpPr>
          <p:nvPr/>
        </p:nvSpPr>
        <p:spPr bwMode="auto">
          <a:xfrm>
            <a:off x="1222898" y="4715975"/>
            <a:ext cx="278923" cy="215444"/>
          </a:xfrm>
          <a:prstGeom prst="rect">
            <a:avLst/>
          </a:prstGeom>
          <a:noFill/>
          <a:ln w="9525">
            <a:noFill/>
            <a:miter lim="800000"/>
            <a:headEnd/>
            <a:tailEnd/>
          </a:ln>
        </p:spPr>
        <p:txBody>
          <a:bodyPr wrap="none" lIns="0" tIns="0" rIns="0" bIns="0">
            <a:spAutoFit/>
          </a:bodyPr>
          <a:lstStyle/>
          <a:p>
            <a:pPr algn="ctr"/>
            <a:r>
              <a:rPr lang="en-US" sz="1400" dirty="0">
                <a:solidFill>
                  <a:srgbClr val="254061"/>
                </a:solidFill>
                <a:latin typeface="Candara" pitchFamily="34" charset="0"/>
              </a:rPr>
              <a:t>13.7</a:t>
            </a:r>
          </a:p>
        </p:txBody>
      </p:sp>
      <p:sp>
        <p:nvSpPr>
          <p:cNvPr id="87" name="Rectangle 82"/>
          <p:cNvSpPr>
            <a:spLocks noChangeArrowheads="1"/>
          </p:cNvSpPr>
          <p:nvPr/>
        </p:nvSpPr>
        <p:spPr bwMode="auto">
          <a:xfrm>
            <a:off x="947130" y="3327400"/>
            <a:ext cx="226024"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9.2</a:t>
            </a:r>
          </a:p>
        </p:txBody>
      </p:sp>
      <p:sp>
        <p:nvSpPr>
          <p:cNvPr id="88" name="Rectangle 83"/>
          <p:cNvSpPr>
            <a:spLocks noChangeArrowheads="1"/>
          </p:cNvSpPr>
          <p:nvPr/>
        </p:nvSpPr>
        <p:spPr bwMode="auto">
          <a:xfrm>
            <a:off x="1855013" y="1796594"/>
            <a:ext cx="238848"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9.4</a:t>
            </a:r>
          </a:p>
        </p:txBody>
      </p:sp>
      <p:sp>
        <p:nvSpPr>
          <p:cNvPr id="89" name="Rectangle 84"/>
          <p:cNvSpPr>
            <a:spLocks noChangeArrowheads="1"/>
          </p:cNvSpPr>
          <p:nvPr/>
        </p:nvSpPr>
        <p:spPr bwMode="auto">
          <a:xfrm>
            <a:off x="955632" y="1511300"/>
            <a:ext cx="238848"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9.4</a:t>
            </a:r>
          </a:p>
        </p:txBody>
      </p:sp>
      <p:sp>
        <p:nvSpPr>
          <p:cNvPr id="90" name="Rectangle 85"/>
          <p:cNvSpPr>
            <a:spLocks noChangeArrowheads="1"/>
          </p:cNvSpPr>
          <p:nvPr/>
        </p:nvSpPr>
        <p:spPr bwMode="auto">
          <a:xfrm>
            <a:off x="1184283" y="846781"/>
            <a:ext cx="291747"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10.7</a:t>
            </a:r>
          </a:p>
        </p:txBody>
      </p:sp>
      <p:sp>
        <p:nvSpPr>
          <p:cNvPr id="91" name="Rectangle 86"/>
          <p:cNvSpPr>
            <a:spLocks noChangeArrowheads="1"/>
          </p:cNvSpPr>
          <p:nvPr/>
        </p:nvSpPr>
        <p:spPr bwMode="auto">
          <a:xfrm>
            <a:off x="2660379" y="1289050"/>
            <a:ext cx="216406"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7.3</a:t>
            </a:r>
          </a:p>
        </p:txBody>
      </p:sp>
      <p:sp>
        <p:nvSpPr>
          <p:cNvPr id="92" name="Rectangle 87"/>
          <p:cNvSpPr>
            <a:spLocks noChangeArrowheads="1"/>
          </p:cNvSpPr>
          <p:nvPr/>
        </p:nvSpPr>
        <p:spPr bwMode="auto">
          <a:xfrm>
            <a:off x="2727501" y="2105025"/>
            <a:ext cx="291748" cy="215444"/>
          </a:xfrm>
          <a:prstGeom prst="rect">
            <a:avLst/>
          </a:prstGeom>
          <a:noFill/>
          <a:ln w="9525">
            <a:noFill/>
            <a:miter lim="800000"/>
            <a:headEnd/>
            <a:tailEnd/>
          </a:ln>
        </p:spPr>
        <p:txBody>
          <a:bodyPr wrap="none" lIns="0" tIns="0" rIns="0" bIns="0">
            <a:spAutoFit/>
          </a:bodyPr>
          <a:lstStyle/>
          <a:p>
            <a:pPr algn="ctr"/>
            <a:r>
              <a:rPr lang="en-US" sz="1400" dirty="0">
                <a:solidFill>
                  <a:schemeClr val="bg1"/>
                </a:solidFill>
                <a:latin typeface="Candara" pitchFamily="34" charset="0"/>
              </a:rPr>
              <a:t>15.4</a:t>
            </a:r>
          </a:p>
        </p:txBody>
      </p:sp>
      <p:sp>
        <p:nvSpPr>
          <p:cNvPr id="93" name="Rectangle 88"/>
          <p:cNvSpPr>
            <a:spLocks noChangeArrowheads="1"/>
          </p:cNvSpPr>
          <p:nvPr/>
        </p:nvSpPr>
        <p:spPr bwMode="auto">
          <a:xfrm>
            <a:off x="2075663" y="2733675"/>
            <a:ext cx="258084" cy="215444"/>
          </a:xfrm>
          <a:prstGeom prst="rect">
            <a:avLst/>
          </a:prstGeom>
          <a:noFill/>
          <a:ln w="9525">
            <a:noFill/>
            <a:miter lim="800000"/>
            <a:headEnd/>
            <a:tailEnd/>
          </a:ln>
        </p:spPr>
        <p:txBody>
          <a:bodyPr wrap="none" lIns="0" tIns="0" rIns="0" bIns="0">
            <a:spAutoFit/>
          </a:bodyPr>
          <a:lstStyle/>
          <a:p>
            <a:pPr algn="ctr"/>
            <a:r>
              <a:rPr lang="en-US" sz="1400" dirty="0">
                <a:solidFill>
                  <a:schemeClr val="bg1"/>
                </a:solidFill>
                <a:latin typeface="Candara" pitchFamily="34" charset="0"/>
              </a:rPr>
              <a:t>15.1</a:t>
            </a:r>
          </a:p>
        </p:txBody>
      </p:sp>
      <p:sp>
        <p:nvSpPr>
          <p:cNvPr id="94" name="Rectangle 89"/>
          <p:cNvSpPr>
            <a:spLocks noChangeArrowheads="1"/>
          </p:cNvSpPr>
          <p:nvPr/>
        </p:nvSpPr>
        <p:spPr bwMode="auto">
          <a:xfrm>
            <a:off x="2985925" y="2957512"/>
            <a:ext cx="277320"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12.3</a:t>
            </a:r>
          </a:p>
        </p:txBody>
      </p:sp>
      <p:sp>
        <p:nvSpPr>
          <p:cNvPr id="95" name="Rectangle 90"/>
          <p:cNvSpPr>
            <a:spLocks noChangeArrowheads="1"/>
          </p:cNvSpPr>
          <p:nvPr/>
        </p:nvSpPr>
        <p:spPr bwMode="auto">
          <a:xfrm>
            <a:off x="1912706" y="3636019"/>
            <a:ext cx="266099"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14.1</a:t>
            </a:r>
          </a:p>
        </p:txBody>
      </p:sp>
      <p:sp>
        <p:nvSpPr>
          <p:cNvPr id="96" name="Rectangle 91"/>
          <p:cNvSpPr>
            <a:spLocks noChangeArrowheads="1"/>
          </p:cNvSpPr>
          <p:nvPr/>
        </p:nvSpPr>
        <p:spPr bwMode="auto">
          <a:xfrm>
            <a:off x="2780619" y="3801575"/>
            <a:ext cx="310983" cy="215444"/>
          </a:xfrm>
          <a:prstGeom prst="rect">
            <a:avLst/>
          </a:prstGeom>
          <a:noFill/>
          <a:ln w="9525">
            <a:noFill/>
            <a:miter lim="800000"/>
            <a:headEnd/>
            <a:tailEnd/>
          </a:ln>
        </p:spPr>
        <p:txBody>
          <a:bodyPr wrap="none" lIns="0" tIns="0" rIns="0" bIns="0">
            <a:spAutoFit/>
          </a:bodyPr>
          <a:lstStyle/>
          <a:p>
            <a:pPr algn="ctr"/>
            <a:r>
              <a:rPr lang="en-US" sz="1400" dirty="0">
                <a:solidFill>
                  <a:schemeClr val="bg1"/>
                </a:solidFill>
                <a:latin typeface="Candara" pitchFamily="34" charset="0"/>
              </a:rPr>
              <a:t>24.3</a:t>
            </a:r>
          </a:p>
        </p:txBody>
      </p:sp>
      <p:sp>
        <p:nvSpPr>
          <p:cNvPr id="97" name="Rectangle 92"/>
          <p:cNvSpPr>
            <a:spLocks noChangeArrowheads="1"/>
          </p:cNvSpPr>
          <p:nvPr/>
        </p:nvSpPr>
        <p:spPr bwMode="auto">
          <a:xfrm>
            <a:off x="3875499" y="4513262"/>
            <a:ext cx="243657"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8.0</a:t>
            </a:r>
          </a:p>
        </p:txBody>
      </p:sp>
      <p:sp>
        <p:nvSpPr>
          <p:cNvPr id="98" name="Rectangle 93"/>
          <p:cNvSpPr>
            <a:spLocks noChangeArrowheads="1"/>
          </p:cNvSpPr>
          <p:nvPr/>
        </p:nvSpPr>
        <p:spPr bwMode="auto">
          <a:xfrm>
            <a:off x="4186615" y="3736975"/>
            <a:ext cx="304571" cy="215444"/>
          </a:xfrm>
          <a:prstGeom prst="rect">
            <a:avLst/>
          </a:prstGeom>
          <a:noFill/>
          <a:ln w="9525">
            <a:noFill/>
            <a:miter lim="800000"/>
            <a:headEnd/>
            <a:tailEnd/>
          </a:ln>
        </p:spPr>
        <p:txBody>
          <a:bodyPr wrap="none" lIns="0" tIns="0" rIns="0" bIns="0">
            <a:spAutoFit/>
          </a:bodyPr>
          <a:lstStyle/>
          <a:p>
            <a:pPr algn="ctr"/>
            <a:r>
              <a:rPr lang="en-US" sz="1400" dirty="0">
                <a:solidFill>
                  <a:schemeClr val="bg1"/>
                </a:solidFill>
                <a:latin typeface="Candara" pitchFamily="34" charset="0"/>
              </a:rPr>
              <a:t>16.9</a:t>
            </a:r>
          </a:p>
        </p:txBody>
      </p:sp>
      <p:sp>
        <p:nvSpPr>
          <p:cNvPr id="99" name="Rectangle 94"/>
          <p:cNvSpPr>
            <a:spLocks noChangeArrowheads="1"/>
          </p:cNvSpPr>
          <p:nvPr/>
        </p:nvSpPr>
        <p:spPr bwMode="auto">
          <a:xfrm>
            <a:off x="4040605" y="3105150"/>
            <a:ext cx="242054"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8.9</a:t>
            </a:r>
          </a:p>
        </p:txBody>
      </p:sp>
      <p:sp>
        <p:nvSpPr>
          <p:cNvPr id="100" name="Rectangle 95"/>
          <p:cNvSpPr>
            <a:spLocks noChangeArrowheads="1"/>
          </p:cNvSpPr>
          <p:nvPr/>
        </p:nvSpPr>
        <p:spPr bwMode="auto">
          <a:xfrm>
            <a:off x="3970901" y="2513012"/>
            <a:ext cx="219612"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5.3</a:t>
            </a:r>
          </a:p>
        </p:txBody>
      </p:sp>
      <p:sp>
        <p:nvSpPr>
          <p:cNvPr id="101" name="Rectangle 96"/>
          <p:cNvSpPr>
            <a:spLocks noChangeArrowheads="1"/>
          </p:cNvSpPr>
          <p:nvPr/>
        </p:nvSpPr>
        <p:spPr bwMode="auto">
          <a:xfrm>
            <a:off x="3861647" y="1882775"/>
            <a:ext cx="218008"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5.7</a:t>
            </a:r>
          </a:p>
        </p:txBody>
      </p:sp>
      <p:sp>
        <p:nvSpPr>
          <p:cNvPr id="102" name="Rectangle 97"/>
          <p:cNvSpPr>
            <a:spLocks noChangeArrowheads="1"/>
          </p:cNvSpPr>
          <p:nvPr/>
        </p:nvSpPr>
        <p:spPr bwMode="auto">
          <a:xfrm>
            <a:off x="3838558" y="1289050"/>
            <a:ext cx="232436"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5.0</a:t>
            </a:r>
          </a:p>
        </p:txBody>
      </p:sp>
      <p:sp>
        <p:nvSpPr>
          <p:cNvPr id="103" name="Rectangle 98"/>
          <p:cNvSpPr>
            <a:spLocks noChangeArrowheads="1"/>
          </p:cNvSpPr>
          <p:nvPr/>
        </p:nvSpPr>
        <p:spPr bwMode="auto">
          <a:xfrm>
            <a:off x="4641701" y="1455737"/>
            <a:ext cx="229230"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7.6</a:t>
            </a:r>
          </a:p>
        </p:txBody>
      </p:sp>
      <p:sp>
        <p:nvSpPr>
          <p:cNvPr id="104" name="Rectangle 99"/>
          <p:cNvSpPr>
            <a:spLocks noChangeArrowheads="1"/>
          </p:cNvSpPr>
          <p:nvPr/>
        </p:nvSpPr>
        <p:spPr bwMode="auto">
          <a:xfrm>
            <a:off x="5197126" y="1735137"/>
            <a:ext cx="286938" cy="215444"/>
          </a:xfrm>
          <a:prstGeom prst="rect">
            <a:avLst/>
          </a:prstGeom>
          <a:noFill/>
          <a:ln w="9525">
            <a:noFill/>
            <a:miter lim="800000"/>
            <a:headEnd/>
            <a:tailEnd/>
          </a:ln>
        </p:spPr>
        <p:txBody>
          <a:bodyPr wrap="none" lIns="0" tIns="0" rIns="0" bIns="0">
            <a:spAutoFit/>
          </a:bodyPr>
          <a:lstStyle/>
          <a:p>
            <a:pPr algn="ctr"/>
            <a:r>
              <a:rPr lang="en-US" sz="1400" dirty="0">
                <a:solidFill>
                  <a:srgbClr val="254061"/>
                </a:solidFill>
                <a:latin typeface="Candara" pitchFamily="34" charset="0"/>
              </a:rPr>
              <a:t>12.4</a:t>
            </a:r>
          </a:p>
        </p:txBody>
      </p:sp>
      <p:sp>
        <p:nvSpPr>
          <p:cNvPr id="105" name="Rectangle 100"/>
          <p:cNvSpPr>
            <a:spLocks noChangeArrowheads="1"/>
          </p:cNvSpPr>
          <p:nvPr/>
        </p:nvSpPr>
        <p:spPr bwMode="auto">
          <a:xfrm>
            <a:off x="4830856" y="2401887"/>
            <a:ext cx="242054" cy="215444"/>
          </a:xfrm>
          <a:prstGeom prst="rect">
            <a:avLst/>
          </a:prstGeom>
          <a:solidFill>
            <a:srgbClr val="F4E287"/>
          </a:solidFill>
          <a:ln w="9525">
            <a:noFill/>
            <a:miter lim="800000"/>
            <a:headEnd/>
            <a:tailEnd/>
          </a:ln>
        </p:spPr>
        <p:txBody>
          <a:bodyPr wrap="none" lIns="0" tIns="0" rIns="0" bIns="0">
            <a:spAutoFit/>
          </a:bodyPr>
          <a:lstStyle/>
          <a:p>
            <a:pPr algn="ctr"/>
            <a:r>
              <a:rPr lang="en-US" sz="1400" dirty="0">
                <a:latin typeface="Candara" pitchFamily="34" charset="0"/>
              </a:rPr>
              <a:t>6.9</a:t>
            </a:r>
          </a:p>
        </p:txBody>
      </p:sp>
      <p:sp>
        <p:nvSpPr>
          <p:cNvPr id="106" name="Rectangle 101"/>
          <p:cNvSpPr>
            <a:spLocks noChangeArrowheads="1"/>
          </p:cNvSpPr>
          <p:nvPr/>
        </p:nvSpPr>
        <p:spPr bwMode="auto">
          <a:xfrm>
            <a:off x="5363672" y="2733675"/>
            <a:ext cx="269304"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11.0</a:t>
            </a:r>
          </a:p>
        </p:txBody>
      </p:sp>
      <p:sp>
        <p:nvSpPr>
          <p:cNvPr id="107" name="Rectangle 102"/>
          <p:cNvSpPr>
            <a:spLocks noChangeArrowheads="1"/>
          </p:cNvSpPr>
          <p:nvPr/>
        </p:nvSpPr>
        <p:spPr bwMode="auto">
          <a:xfrm>
            <a:off x="6359609" y="2586037"/>
            <a:ext cx="310983" cy="215444"/>
          </a:xfrm>
          <a:prstGeom prst="rect">
            <a:avLst/>
          </a:prstGeom>
          <a:noFill/>
          <a:ln w="9525">
            <a:noFill/>
            <a:miter lim="800000"/>
            <a:headEnd/>
            <a:tailEnd/>
          </a:ln>
        </p:spPr>
        <p:txBody>
          <a:bodyPr wrap="none" lIns="0" tIns="0" rIns="0" bIns="0">
            <a:spAutoFit/>
          </a:bodyPr>
          <a:lstStyle/>
          <a:p>
            <a:pPr algn="ctr"/>
            <a:r>
              <a:rPr lang="en-US" sz="1400" dirty="0">
                <a:solidFill>
                  <a:schemeClr val="bg1"/>
                </a:solidFill>
                <a:latin typeface="Candara" pitchFamily="34" charset="0"/>
              </a:rPr>
              <a:t>22.8</a:t>
            </a:r>
          </a:p>
        </p:txBody>
      </p:sp>
      <p:sp>
        <p:nvSpPr>
          <p:cNvPr id="108" name="Rectangle 103"/>
          <p:cNvSpPr>
            <a:spLocks noChangeArrowheads="1"/>
          </p:cNvSpPr>
          <p:nvPr/>
        </p:nvSpPr>
        <p:spPr bwMode="auto">
          <a:xfrm>
            <a:off x="5878177" y="2660650"/>
            <a:ext cx="302968" cy="215444"/>
          </a:xfrm>
          <a:prstGeom prst="rect">
            <a:avLst/>
          </a:prstGeom>
          <a:noFill/>
          <a:ln w="9525">
            <a:noFill/>
            <a:miter lim="800000"/>
            <a:headEnd/>
            <a:tailEnd/>
          </a:ln>
        </p:spPr>
        <p:txBody>
          <a:bodyPr wrap="none" lIns="0" tIns="0" rIns="0" bIns="0">
            <a:spAutoFit/>
          </a:bodyPr>
          <a:lstStyle/>
          <a:p>
            <a:pPr algn="ctr"/>
            <a:r>
              <a:rPr lang="en-US" sz="1400" dirty="0">
                <a:solidFill>
                  <a:srgbClr val="254061"/>
                </a:solidFill>
                <a:latin typeface="Candara" pitchFamily="34" charset="0"/>
              </a:rPr>
              <a:t>14.6</a:t>
            </a:r>
          </a:p>
        </p:txBody>
      </p:sp>
      <p:sp>
        <p:nvSpPr>
          <p:cNvPr id="109" name="Rectangle 104"/>
          <p:cNvSpPr>
            <a:spLocks noChangeArrowheads="1"/>
          </p:cNvSpPr>
          <p:nvPr/>
        </p:nvSpPr>
        <p:spPr bwMode="auto">
          <a:xfrm>
            <a:off x="6133420" y="3178819"/>
            <a:ext cx="310983" cy="215444"/>
          </a:xfrm>
          <a:prstGeom prst="rect">
            <a:avLst/>
          </a:prstGeom>
          <a:noFill/>
          <a:ln w="9525">
            <a:noFill/>
            <a:miter lim="800000"/>
            <a:headEnd/>
            <a:tailEnd/>
          </a:ln>
        </p:spPr>
        <p:txBody>
          <a:bodyPr wrap="none" lIns="0" tIns="0" rIns="0" bIns="0">
            <a:spAutoFit/>
          </a:bodyPr>
          <a:lstStyle/>
          <a:p>
            <a:pPr algn="ctr"/>
            <a:r>
              <a:rPr lang="en-US" sz="1400" dirty="0">
                <a:solidFill>
                  <a:schemeClr val="bg1"/>
                </a:solidFill>
                <a:latin typeface="Candara" pitchFamily="34" charset="0"/>
              </a:rPr>
              <a:t>22.6</a:t>
            </a:r>
          </a:p>
        </p:txBody>
      </p:sp>
      <p:sp>
        <p:nvSpPr>
          <p:cNvPr id="110" name="Rectangle 105"/>
          <p:cNvSpPr>
            <a:spLocks noChangeArrowheads="1"/>
          </p:cNvSpPr>
          <p:nvPr/>
        </p:nvSpPr>
        <p:spPr bwMode="auto">
          <a:xfrm>
            <a:off x="6707469" y="2869134"/>
            <a:ext cx="302968" cy="215444"/>
          </a:xfrm>
          <a:prstGeom prst="rect">
            <a:avLst/>
          </a:prstGeom>
          <a:noFill/>
          <a:ln w="9525">
            <a:noFill/>
            <a:miter lim="800000"/>
            <a:headEnd/>
            <a:tailEnd/>
          </a:ln>
        </p:spPr>
        <p:txBody>
          <a:bodyPr wrap="none" lIns="0" tIns="0" rIns="0" bIns="0">
            <a:spAutoFit/>
          </a:bodyPr>
          <a:lstStyle/>
          <a:p>
            <a:pPr algn="ctr"/>
            <a:r>
              <a:rPr lang="en-US" sz="1400" b="1" dirty="0">
                <a:solidFill>
                  <a:schemeClr val="bg1"/>
                </a:solidFill>
                <a:latin typeface="Candara" pitchFamily="34" charset="0"/>
              </a:rPr>
              <a:t>32.2</a:t>
            </a:r>
          </a:p>
        </p:txBody>
      </p:sp>
      <p:sp>
        <p:nvSpPr>
          <p:cNvPr id="111" name="Rectangle 106"/>
          <p:cNvSpPr>
            <a:spLocks noChangeArrowheads="1"/>
          </p:cNvSpPr>
          <p:nvPr/>
        </p:nvSpPr>
        <p:spPr bwMode="auto">
          <a:xfrm>
            <a:off x="7124234" y="3045359"/>
            <a:ext cx="229230"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9.3</a:t>
            </a:r>
          </a:p>
        </p:txBody>
      </p:sp>
      <p:sp>
        <p:nvSpPr>
          <p:cNvPr id="112" name="Rectangle 107"/>
          <p:cNvSpPr>
            <a:spLocks noChangeArrowheads="1"/>
          </p:cNvSpPr>
          <p:nvPr/>
        </p:nvSpPr>
        <p:spPr bwMode="auto">
          <a:xfrm>
            <a:off x="7004398" y="3468687"/>
            <a:ext cx="256480"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11.3</a:t>
            </a:r>
          </a:p>
        </p:txBody>
      </p:sp>
      <p:sp>
        <p:nvSpPr>
          <p:cNvPr id="113" name="Rectangle 108"/>
          <p:cNvSpPr>
            <a:spLocks noChangeArrowheads="1"/>
          </p:cNvSpPr>
          <p:nvPr/>
        </p:nvSpPr>
        <p:spPr bwMode="auto">
          <a:xfrm>
            <a:off x="6425681" y="4130159"/>
            <a:ext cx="290144"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10.2</a:t>
            </a:r>
          </a:p>
        </p:txBody>
      </p:sp>
      <p:sp>
        <p:nvSpPr>
          <p:cNvPr id="114" name="Rectangle 109"/>
          <p:cNvSpPr>
            <a:spLocks noChangeArrowheads="1"/>
          </p:cNvSpPr>
          <p:nvPr/>
        </p:nvSpPr>
        <p:spPr bwMode="auto">
          <a:xfrm>
            <a:off x="6964825" y="5160019"/>
            <a:ext cx="232436"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11.1</a:t>
            </a:r>
          </a:p>
        </p:txBody>
      </p:sp>
      <p:sp>
        <p:nvSpPr>
          <p:cNvPr id="115" name="Rectangle 110"/>
          <p:cNvSpPr>
            <a:spLocks noChangeArrowheads="1"/>
          </p:cNvSpPr>
          <p:nvPr/>
        </p:nvSpPr>
        <p:spPr bwMode="auto">
          <a:xfrm>
            <a:off x="5908597" y="4169419"/>
            <a:ext cx="290144"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13.4</a:t>
            </a:r>
          </a:p>
        </p:txBody>
      </p:sp>
      <p:sp>
        <p:nvSpPr>
          <p:cNvPr id="116" name="Rectangle 111"/>
          <p:cNvSpPr>
            <a:spLocks noChangeArrowheads="1"/>
          </p:cNvSpPr>
          <p:nvPr/>
        </p:nvSpPr>
        <p:spPr bwMode="auto">
          <a:xfrm>
            <a:off x="5421479" y="4141787"/>
            <a:ext cx="302968"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10.4</a:t>
            </a:r>
          </a:p>
        </p:txBody>
      </p:sp>
      <p:sp>
        <p:nvSpPr>
          <p:cNvPr id="117" name="Rectangle 112"/>
          <p:cNvSpPr>
            <a:spLocks noChangeArrowheads="1"/>
          </p:cNvSpPr>
          <p:nvPr/>
        </p:nvSpPr>
        <p:spPr bwMode="auto">
          <a:xfrm>
            <a:off x="4981245" y="3217862"/>
            <a:ext cx="278924" cy="215444"/>
          </a:xfrm>
          <a:prstGeom prst="rect">
            <a:avLst/>
          </a:prstGeom>
          <a:noFill/>
          <a:ln w="9525">
            <a:noFill/>
            <a:miter lim="800000"/>
            <a:headEnd/>
            <a:tailEnd/>
          </a:ln>
        </p:spPr>
        <p:txBody>
          <a:bodyPr wrap="none" lIns="0" tIns="0" rIns="0" bIns="0">
            <a:spAutoFit/>
          </a:bodyPr>
          <a:lstStyle/>
          <a:p>
            <a:pPr algn="ctr"/>
            <a:r>
              <a:rPr lang="en-US" sz="1400" dirty="0">
                <a:solidFill>
                  <a:schemeClr val="bg1"/>
                </a:solidFill>
                <a:latin typeface="Candara" pitchFamily="34" charset="0"/>
              </a:rPr>
              <a:t>15.2</a:t>
            </a:r>
          </a:p>
        </p:txBody>
      </p:sp>
      <p:sp>
        <p:nvSpPr>
          <p:cNvPr id="118" name="Rectangle 113"/>
          <p:cNvSpPr>
            <a:spLocks noChangeArrowheads="1"/>
          </p:cNvSpPr>
          <p:nvPr/>
        </p:nvSpPr>
        <p:spPr bwMode="auto">
          <a:xfrm>
            <a:off x="4998598" y="3773487"/>
            <a:ext cx="242054"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8.9</a:t>
            </a:r>
          </a:p>
        </p:txBody>
      </p:sp>
      <p:sp>
        <p:nvSpPr>
          <p:cNvPr id="119" name="Rectangle 114"/>
          <p:cNvSpPr>
            <a:spLocks noChangeArrowheads="1"/>
          </p:cNvSpPr>
          <p:nvPr/>
        </p:nvSpPr>
        <p:spPr bwMode="auto">
          <a:xfrm>
            <a:off x="4951547" y="4478337"/>
            <a:ext cx="290144"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14.3</a:t>
            </a:r>
          </a:p>
        </p:txBody>
      </p:sp>
      <p:sp>
        <p:nvSpPr>
          <p:cNvPr id="120" name="Rectangle 115"/>
          <p:cNvSpPr>
            <a:spLocks noChangeArrowheads="1"/>
          </p:cNvSpPr>
          <p:nvPr/>
        </p:nvSpPr>
        <p:spPr bwMode="auto">
          <a:xfrm>
            <a:off x="1275291" y="2513012"/>
            <a:ext cx="294953" cy="215444"/>
          </a:xfrm>
          <a:prstGeom prst="rect">
            <a:avLst/>
          </a:prstGeom>
          <a:noFill/>
          <a:ln w="9525">
            <a:noFill/>
            <a:miter lim="800000"/>
            <a:headEnd/>
            <a:tailEnd/>
          </a:ln>
        </p:spPr>
        <p:txBody>
          <a:bodyPr wrap="none" lIns="0" tIns="0" rIns="0" bIns="0">
            <a:spAutoFit/>
          </a:bodyPr>
          <a:lstStyle/>
          <a:p>
            <a:pPr algn="ctr"/>
            <a:r>
              <a:rPr lang="en-US" sz="1400" dirty="0">
                <a:solidFill>
                  <a:schemeClr val="bg1"/>
                </a:solidFill>
                <a:latin typeface="Candara" pitchFamily="34" charset="0"/>
              </a:rPr>
              <a:t>15.0</a:t>
            </a:r>
          </a:p>
        </p:txBody>
      </p:sp>
      <p:sp>
        <p:nvSpPr>
          <p:cNvPr id="121" name="Rectangle 116"/>
          <p:cNvSpPr>
            <a:spLocks noChangeArrowheads="1"/>
          </p:cNvSpPr>
          <p:nvPr/>
        </p:nvSpPr>
        <p:spPr bwMode="auto">
          <a:xfrm>
            <a:off x="2989925" y="5312419"/>
            <a:ext cx="214802" cy="215444"/>
          </a:xfrm>
          <a:prstGeom prst="rect">
            <a:avLst/>
          </a:prstGeom>
          <a:noFill/>
          <a:ln w="9525">
            <a:noFill/>
            <a:miter lim="800000"/>
            <a:headEnd/>
            <a:tailEnd/>
          </a:ln>
        </p:spPr>
        <p:txBody>
          <a:bodyPr wrap="none" lIns="0" tIns="0" rIns="0" bIns="0">
            <a:spAutoFit/>
          </a:bodyPr>
          <a:lstStyle/>
          <a:p>
            <a:pPr algn="ctr"/>
            <a:r>
              <a:rPr lang="en-US" sz="1400" dirty="0">
                <a:solidFill>
                  <a:srgbClr val="254061"/>
                </a:solidFill>
                <a:latin typeface="Candara" pitchFamily="34" charset="0"/>
              </a:rPr>
              <a:t>7.7</a:t>
            </a:r>
          </a:p>
        </p:txBody>
      </p:sp>
      <p:sp>
        <p:nvSpPr>
          <p:cNvPr id="122" name="Rectangle 117"/>
          <p:cNvSpPr>
            <a:spLocks noChangeArrowheads="1"/>
          </p:cNvSpPr>
          <p:nvPr/>
        </p:nvSpPr>
        <p:spPr bwMode="auto">
          <a:xfrm>
            <a:off x="6054895" y="2082800"/>
            <a:ext cx="293350" cy="215444"/>
          </a:xfrm>
          <a:prstGeom prst="rect">
            <a:avLst/>
          </a:prstGeom>
          <a:noFill/>
          <a:ln w="9525">
            <a:noFill/>
            <a:miter lim="800000"/>
            <a:headEnd/>
            <a:tailEnd/>
          </a:ln>
        </p:spPr>
        <p:txBody>
          <a:bodyPr wrap="none" lIns="0" tIns="0" rIns="0" bIns="0">
            <a:spAutoFit/>
          </a:bodyPr>
          <a:lstStyle/>
          <a:p>
            <a:pPr algn="ctr"/>
            <a:r>
              <a:rPr lang="en-US" sz="1400" dirty="0">
                <a:solidFill>
                  <a:srgbClr val="254061"/>
                </a:solidFill>
                <a:latin typeface="Candara" pitchFamily="34" charset="0"/>
              </a:rPr>
              <a:t>13.8</a:t>
            </a:r>
          </a:p>
        </p:txBody>
      </p:sp>
      <p:sp>
        <p:nvSpPr>
          <p:cNvPr id="123" name="Rectangle 118"/>
          <p:cNvSpPr>
            <a:spLocks noChangeArrowheads="1"/>
          </p:cNvSpPr>
          <p:nvPr/>
        </p:nvSpPr>
        <p:spPr bwMode="auto">
          <a:xfrm>
            <a:off x="7109160" y="2353775"/>
            <a:ext cx="304571" cy="215444"/>
          </a:xfrm>
          <a:prstGeom prst="rect">
            <a:avLst/>
          </a:prstGeom>
          <a:noFill/>
          <a:ln w="9525">
            <a:noFill/>
            <a:miter lim="800000"/>
            <a:headEnd/>
            <a:tailEnd/>
          </a:ln>
        </p:spPr>
        <p:txBody>
          <a:bodyPr wrap="none" lIns="0" tIns="0" rIns="0" bIns="0">
            <a:spAutoFit/>
          </a:bodyPr>
          <a:lstStyle/>
          <a:p>
            <a:pPr algn="ctr"/>
            <a:r>
              <a:rPr lang="en-US" sz="1400" dirty="0">
                <a:solidFill>
                  <a:schemeClr val="bg1"/>
                </a:solidFill>
                <a:latin typeface="Candara" pitchFamily="34" charset="0"/>
              </a:rPr>
              <a:t>19.6</a:t>
            </a:r>
          </a:p>
        </p:txBody>
      </p:sp>
      <p:sp>
        <p:nvSpPr>
          <p:cNvPr id="124" name="Rectangle 120"/>
          <p:cNvSpPr>
            <a:spLocks noChangeArrowheads="1"/>
          </p:cNvSpPr>
          <p:nvPr/>
        </p:nvSpPr>
        <p:spPr bwMode="auto">
          <a:xfrm>
            <a:off x="7348063" y="1910834"/>
            <a:ext cx="230833"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9.5</a:t>
            </a:r>
          </a:p>
        </p:txBody>
      </p:sp>
      <p:sp>
        <p:nvSpPr>
          <p:cNvPr id="125" name="Rectangle 126"/>
          <p:cNvSpPr>
            <a:spLocks noChangeArrowheads="1"/>
          </p:cNvSpPr>
          <p:nvPr/>
        </p:nvSpPr>
        <p:spPr bwMode="auto">
          <a:xfrm>
            <a:off x="5941689" y="3559819"/>
            <a:ext cx="254878" cy="215444"/>
          </a:xfrm>
          <a:prstGeom prst="rect">
            <a:avLst/>
          </a:prstGeom>
          <a:noFill/>
          <a:ln w="9525">
            <a:noFill/>
            <a:miter lim="800000"/>
            <a:headEnd/>
            <a:tailEnd/>
          </a:ln>
        </p:spPr>
        <p:txBody>
          <a:bodyPr wrap="none" lIns="0" tIns="0" rIns="0" bIns="0">
            <a:spAutoFit/>
          </a:bodyPr>
          <a:lstStyle/>
          <a:p>
            <a:pPr algn="ctr"/>
            <a:r>
              <a:rPr lang="en-US" sz="1400" dirty="0">
                <a:solidFill>
                  <a:schemeClr val="bg1"/>
                </a:solidFill>
                <a:latin typeface="Candara" pitchFamily="34" charset="0"/>
              </a:rPr>
              <a:t>17.1</a:t>
            </a:r>
          </a:p>
        </p:txBody>
      </p:sp>
      <p:sp>
        <p:nvSpPr>
          <p:cNvPr id="126" name="Rectangle 139"/>
          <p:cNvSpPr>
            <a:spLocks noChangeArrowheads="1"/>
          </p:cNvSpPr>
          <p:nvPr/>
        </p:nvSpPr>
        <p:spPr bwMode="auto">
          <a:xfrm>
            <a:off x="6847903" y="3833812"/>
            <a:ext cx="278924" cy="215444"/>
          </a:xfrm>
          <a:prstGeom prst="rect">
            <a:avLst/>
          </a:prstGeom>
          <a:solidFill>
            <a:schemeClr val="accent1"/>
          </a:solidFill>
          <a:ln w="9525">
            <a:noFill/>
            <a:miter lim="800000"/>
            <a:headEnd/>
            <a:tailEnd/>
          </a:ln>
        </p:spPr>
        <p:txBody>
          <a:bodyPr wrap="none" lIns="0" tIns="0" rIns="0" bIns="0">
            <a:spAutoFit/>
          </a:bodyPr>
          <a:lstStyle/>
          <a:p>
            <a:pPr algn="ctr"/>
            <a:r>
              <a:rPr lang="en-US" sz="1400" dirty="0">
                <a:latin typeface="Candara" pitchFamily="34" charset="0"/>
              </a:rPr>
              <a:t>12.5</a:t>
            </a:r>
          </a:p>
        </p:txBody>
      </p:sp>
      <p:sp>
        <p:nvSpPr>
          <p:cNvPr id="127" name="Freeform 41"/>
          <p:cNvSpPr>
            <a:spLocks/>
          </p:cNvSpPr>
          <p:nvPr/>
        </p:nvSpPr>
        <p:spPr bwMode="auto">
          <a:xfrm>
            <a:off x="7974012" y="844550"/>
            <a:ext cx="571500" cy="936625"/>
          </a:xfrm>
          <a:custGeom>
            <a:avLst/>
            <a:gdLst>
              <a:gd name="T0" fmla="*/ 0 w 720"/>
              <a:gd name="T1" fmla="*/ 640 h 1180"/>
              <a:gd name="T2" fmla="*/ 42 w 720"/>
              <a:gd name="T3" fmla="*/ 644 h 1180"/>
              <a:gd name="T4" fmla="*/ 45 w 720"/>
              <a:gd name="T5" fmla="*/ 567 h 1180"/>
              <a:gd name="T6" fmla="*/ 96 w 720"/>
              <a:gd name="T7" fmla="*/ 460 h 1180"/>
              <a:gd name="T8" fmla="*/ 73 w 720"/>
              <a:gd name="T9" fmla="*/ 386 h 1180"/>
              <a:gd name="T10" fmla="*/ 93 w 720"/>
              <a:gd name="T11" fmla="*/ 284 h 1180"/>
              <a:gd name="T12" fmla="*/ 91 w 720"/>
              <a:gd name="T13" fmla="*/ 244 h 1180"/>
              <a:gd name="T14" fmla="*/ 173 w 720"/>
              <a:gd name="T15" fmla="*/ 20 h 1180"/>
              <a:gd name="T16" fmla="*/ 198 w 720"/>
              <a:gd name="T17" fmla="*/ 20 h 1180"/>
              <a:gd name="T18" fmla="*/ 207 w 720"/>
              <a:gd name="T19" fmla="*/ 64 h 1180"/>
              <a:gd name="T20" fmla="*/ 312 w 720"/>
              <a:gd name="T21" fmla="*/ 25 h 1180"/>
              <a:gd name="T22" fmla="*/ 313 w 720"/>
              <a:gd name="T23" fmla="*/ 9 h 1180"/>
              <a:gd name="T24" fmla="*/ 341 w 720"/>
              <a:gd name="T25" fmla="*/ 0 h 1180"/>
              <a:gd name="T26" fmla="*/ 395 w 720"/>
              <a:gd name="T27" fmla="*/ 27 h 1180"/>
              <a:gd name="T28" fmla="*/ 434 w 720"/>
              <a:gd name="T29" fmla="*/ 64 h 1180"/>
              <a:gd name="T30" fmla="*/ 529 w 720"/>
              <a:gd name="T31" fmla="*/ 390 h 1180"/>
              <a:gd name="T32" fmla="*/ 592 w 720"/>
              <a:gd name="T33" fmla="*/ 390 h 1180"/>
              <a:gd name="T34" fmla="*/ 601 w 720"/>
              <a:gd name="T35" fmla="*/ 409 h 1180"/>
              <a:gd name="T36" fmla="*/ 593 w 720"/>
              <a:gd name="T37" fmla="*/ 424 h 1180"/>
              <a:gd name="T38" fmla="*/ 640 w 720"/>
              <a:gd name="T39" fmla="*/ 496 h 1180"/>
              <a:gd name="T40" fmla="*/ 650 w 720"/>
              <a:gd name="T41" fmla="*/ 480 h 1180"/>
              <a:gd name="T42" fmla="*/ 701 w 720"/>
              <a:gd name="T43" fmla="*/ 530 h 1180"/>
              <a:gd name="T44" fmla="*/ 682 w 720"/>
              <a:gd name="T45" fmla="*/ 542 h 1180"/>
              <a:gd name="T46" fmla="*/ 686 w 720"/>
              <a:gd name="T47" fmla="*/ 557 h 1180"/>
              <a:gd name="T48" fmla="*/ 720 w 720"/>
              <a:gd name="T49" fmla="*/ 556 h 1180"/>
              <a:gd name="T50" fmla="*/ 696 w 720"/>
              <a:gd name="T51" fmla="*/ 618 h 1180"/>
              <a:gd name="T52" fmla="*/ 665 w 720"/>
              <a:gd name="T53" fmla="*/ 610 h 1180"/>
              <a:gd name="T54" fmla="*/ 640 w 720"/>
              <a:gd name="T55" fmla="*/ 634 h 1180"/>
              <a:gd name="T56" fmla="*/ 643 w 720"/>
              <a:gd name="T57" fmla="*/ 660 h 1180"/>
              <a:gd name="T58" fmla="*/ 620 w 720"/>
              <a:gd name="T59" fmla="*/ 674 h 1180"/>
              <a:gd name="T60" fmla="*/ 596 w 720"/>
              <a:gd name="T61" fmla="*/ 665 h 1180"/>
              <a:gd name="T62" fmla="*/ 597 w 720"/>
              <a:gd name="T63" fmla="*/ 703 h 1180"/>
              <a:gd name="T64" fmla="*/ 579 w 720"/>
              <a:gd name="T65" fmla="*/ 695 h 1180"/>
              <a:gd name="T66" fmla="*/ 572 w 720"/>
              <a:gd name="T67" fmla="*/ 737 h 1180"/>
              <a:gd name="T68" fmla="*/ 539 w 720"/>
              <a:gd name="T69" fmla="*/ 700 h 1180"/>
              <a:gd name="T70" fmla="*/ 513 w 720"/>
              <a:gd name="T71" fmla="*/ 734 h 1180"/>
              <a:gd name="T72" fmla="*/ 483 w 720"/>
              <a:gd name="T73" fmla="*/ 749 h 1180"/>
              <a:gd name="T74" fmla="*/ 475 w 720"/>
              <a:gd name="T75" fmla="*/ 785 h 1180"/>
              <a:gd name="T76" fmla="*/ 446 w 720"/>
              <a:gd name="T77" fmla="*/ 778 h 1180"/>
              <a:gd name="T78" fmla="*/ 458 w 720"/>
              <a:gd name="T79" fmla="*/ 744 h 1180"/>
              <a:gd name="T80" fmla="*/ 434 w 720"/>
              <a:gd name="T81" fmla="*/ 716 h 1180"/>
              <a:gd name="T82" fmla="*/ 412 w 720"/>
              <a:gd name="T83" fmla="*/ 763 h 1180"/>
              <a:gd name="T84" fmla="*/ 420 w 720"/>
              <a:gd name="T85" fmla="*/ 857 h 1180"/>
              <a:gd name="T86" fmla="*/ 405 w 720"/>
              <a:gd name="T87" fmla="*/ 881 h 1180"/>
              <a:gd name="T88" fmla="*/ 384 w 720"/>
              <a:gd name="T89" fmla="*/ 883 h 1180"/>
              <a:gd name="T90" fmla="*/ 366 w 720"/>
              <a:gd name="T91" fmla="*/ 880 h 1180"/>
              <a:gd name="T92" fmla="*/ 344 w 720"/>
              <a:gd name="T93" fmla="*/ 937 h 1180"/>
              <a:gd name="T94" fmla="*/ 313 w 720"/>
              <a:gd name="T95" fmla="*/ 934 h 1180"/>
              <a:gd name="T96" fmla="*/ 315 w 720"/>
              <a:gd name="T97" fmla="*/ 983 h 1180"/>
              <a:gd name="T98" fmla="*/ 295 w 720"/>
              <a:gd name="T99" fmla="*/ 947 h 1180"/>
              <a:gd name="T100" fmla="*/ 250 w 720"/>
              <a:gd name="T101" fmla="*/ 985 h 1180"/>
              <a:gd name="T102" fmla="*/ 240 w 720"/>
              <a:gd name="T103" fmla="*/ 1015 h 1180"/>
              <a:gd name="T104" fmla="*/ 256 w 720"/>
              <a:gd name="T105" fmla="*/ 1035 h 1180"/>
              <a:gd name="T106" fmla="*/ 235 w 720"/>
              <a:gd name="T107" fmla="*/ 1047 h 1180"/>
              <a:gd name="T108" fmla="*/ 238 w 720"/>
              <a:gd name="T109" fmla="*/ 1081 h 1180"/>
              <a:gd name="T110" fmla="*/ 219 w 720"/>
              <a:gd name="T111" fmla="*/ 1107 h 1180"/>
              <a:gd name="T112" fmla="*/ 214 w 720"/>
              <a:gd name="T113" fmla="*/ 1180 h 1180"/>
              <a:gd name="T114" fmla="*/ 201 w 720"/>
              <a:gd name="T115" fmla="*/ 1180 h 1180"/>
              <a:gd name="T116" fmla="*/ 134 w 720"/>
              <a:gd name="T117" fmla="*/ 1082 h 1180"/>
              <a:gd name="T118" fmla="*/ 0 w 720"/>
              <a:gd name="T119" fmla="*/ 640 h 11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1180"/>
              <a:gd name="T182" fmla="*/ 720 w 720"/>
              <a:gd name="T183" fmla="*/ 1180 h 11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1180">
                <a:moveTo>
                  <a:pt x="0" y="640"/>
                </a:moveTo>
                <a:lnTo>
                  <a:pt x="42" y="644"/>
                </a:lnTo>
                <a:lnTo>
                  <a:pt x="45" y="567"/>
                </a:lnTo>
                <a:lnTo>
                  <a:pt x="96" y="460"/>
                </a:lnTo>
                <a:lnTo>
                  <a:pt x="73" y="386"/>
                </a:lnTo>
                <a:lnTo>
                  <a:pt x="93" y="284"/>
                </a:lnTo>
                <a:lnTo>
                  <a:pt x="91" y="244"/>
                </a:lnTo>
                <a:lnTo>
                  <a:pt x="173" y="20"/>
                </a:lnTo>
                <a:lnTo>
                  <a:pt x="198" y="20"/>
                </a:lnTo>
                <a:lnTo>
                  <a:pt x="207" y="64"/>
                </a:lnTo>
                <a:lnTo>
                  <a:pt x="312" y="25"/>
                </a:lnTo>
                <a:lnTo>
                  <a:pt x="313" y="9"/>
                </a:lnTo>
                <a:lnTo>
                  <a:pt x="341" y="0"/>
                </a:lnTo>
                <a:lnTo>
                  <a:pt x="395" y="27"/>
                </a:lnTo>
                <a:lnTo>
                  <a:pt x="434" y="64"/>
                </a:lnTo>
                <a:lnTo>
                  <a:pt x="529" y="390"/>
                </a:lnTo>
                <a:lnTo>
                  <a:pt x="592" y="390"/>
                </a:lnTo>
                <a:lnTo>
                  <a:pt x="601" y="409"/>
                </a:lnTo>
                <a:lnTo>
                  <a:pt x="593" y="424"/>
                </a:lnTo>
                <a:lnTo>
                  <a:pt x="640" y="496"/>
                </a:lnTo>
                <a:lnTo>
                  <a:pt x="650" y="480"/>
                </a:lnTo>
                <a:lnTo>
                  <a:pt x="701" y="530"/>
                </a:lnTo>
                <a:lnTo>
                  <a:pt x="682" y="542"/>
                </a:lnTo>
                <a:lnTo>
                  <a:pt x="686" y="557"/>
                </a:lnTo>
                <a:lnTo>
                  <a:pt x="720" y="556"/>
                </a:lnTo>
                <a:lnTo>
                  <a:pt x="696" y="618"/>
                </a:lnTo>
                <a:lnTo>
                  <a:pt x="665" y="610"/>
                </a:lnTo>
                <a:lnTo>
                  <a:pt x="640" y="634"/>
                </a:lnTo>
                <a:lnTo>
                  <a:pt x="643" y="660"/>
                </a:lnTo>
                <a:lnTo>
                  <a:pt x="620" y="674"/>
                </a:lnTo>
                <a:lnTo>
                  <a:pt x="596" y="665"/>
                </a:lnTo>
                <a:lnTo>
                  <a:pt x="597" y="703"/>
                </a:lnTo>
                <a:lnTo>
                  <a:pt x="579" y="695"/>
                </a:lnTo>
                <a:lnTo>
                  <a:pt x="572" y="737"/>
                </a:lnTo>
                <a:lnTo>
                  <a:pt x="539" y="700"/>
                </a:lnTo>
                <a:lnTo>
                  <a:pt x="513" y="734"/>
                </a:lnTo>
                <a:lnTo>
                  <a:pt x="483" y="749"/>
                </a:lnTo>
                <a:lnTo>
                  <a:pt x="475" y="785"/>
                </a:lnTo>
                <a:lnTo>
                  <a:pt x="446" y="778"/>
                </a:lnTo>
                <a:lnTo>
                  <a:pt x="458" y="744"/>
                </a:lnTo>
                <a:lnTo>
                  <a:pt x="434" y="716"/>
                </a:lnTo>
                <a:lnTo>
                  <a:pt x="412" y="763"/>
                </a:lnTo>
                <a:lnTo>
                  <a:pt x="420" y="857"/>
                </a:lnTo>
                <a:lnTo>
                  <a:pt x="405" y="881"/>
                </a:lnTo>
                <a:lnTo>
                  <a:pt x="384" y="883"/>
                </a:lnTo>
                <a:lnTo>
                  <a:pt x="366" y="880"/>
                </a:lnTo>
                <a:lnTo>
                  <a:pt x="344" y="937"/>
                </a:lnTo>
                <a:lnTo>
                  <a:pt x="313" y="934"/>
                </a:lnTo>
                <a:lnTo>
                  <a:pt x="315" y="983"/>
                </a:lnTo>
                <a:lnTo>
                  <a:pt x="295" y="947"/>
                </a:lnTo>
                <a:lnTo>
                  <a:pt x="250" y="985"/>
                </a:lnTo>
                <a:lnTo>
                  <a:pt x="240" y="1015"/>
                </a:lnTo>
                <a:lnTo>
                  <a:pt x="256" y="1035"/>
                </a:lnTo>
                <a:lnTo>
                  <a:pt x="235" y="1047"/>
                </a:lnTo>
                <a:lnTo>
                  <a:pt x="238" y="1081"/>
                </a:lnTo>
                <a:lnTo>
                  <a:pt x="219" y="1107"/>
                </a:lnTo>
                <a:lnTo>
                  <a:pt x="214" y="1180"/>
                </a:lnTo>
                <a:lnTo>
                  <a:pt x="201" y="1180"/>
                </a:lnTo>
                <a:lnTo>
                  <a:pt x="134" y="1082"/>
                </a:lnTo>
                <a:lnTo>
                  <a:pt x="0" y="640"/>
                </a:lnTo>
                <a:close/>
              </a:path>
            </a:pathLst>
          </a:custGeom>
          <a:solidFill>
            <a:srgbClr val="4F81BD"/>
          </a:solidFill>
          <a:ln w="11113">
            <a:solidFill>
              <a:srgbClr val="000000"/>
            </a:solidFill>
            <a:prstDash val="solid"/>
            <a:round/>
            <a:headEnd/>
            <a:tailEnd/>
          </a:ln>
        </p:spPr>
        <p:txBody>
          <a:bodyPr/>
          <a:lstStyle/>
          <a:p>
            <a:endParaRPr lang="en-US">
              <a:latin typeface="Calibri" pitchFamily="34" charset="0"/>
            </a:endParaRPr>
          </a:p>
        </p:txBody>
      </p:sp>
      <p:sp>
        <p:nvSpPr>
          <p:cNvPr id="128" name="Rectangle 125"/>
          <p:cNvSpPr>
            <a:spLocks noChangeArrowheads="1"/>
          </p:cNvSpPr>
          <p:nvPr/>
        </p:nvSpPr>
        <p:spPr bwMode="auto">
          <a:xfrm>
            <a:off x="8072246" y="1190103"/>
            <a:ext cx="302968"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14.8</a:t>
            </a:r>
          </a:p>
        </p:txBody>
      </p:sp>
      <p:grpSp>
        <p:nvGrpSpPr>
          <p:cNvPr id="129" name="Group 128"/>
          <p:cNvGrpSpPr/>
          <p:nvPr/>
        </p:nvGrpSpPr>
        <p:grpSpPr>
          <a:xfrm>
            <a:off x="8094344" y="2350033"/>
            <a:ext cx="777747" cy="1463040"/>
            <a:chOff x="7956856" y="2490230"/>
            <a:chExt cx="777747" cy="1463040"/>
          </a:xfrm>
        </p:grpSpPr>
        <p:sp>
          <p:nvSpPr>
            <p:cNvPr id="130" name="Rectangle 124"/>
            <p:cNvSpPr>
              <a:spLocks noChangeArrowheads="1"/>
            </p:cNvSpPr>
            <p:nvPr/>
          </p:nvSpPr>
          <p:spPr bwMode="auto">
            <a:xfrm>
              <a:off x="7984703" y="2490230"/>
              <a:ext cx="735779"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NH  -  22.5</a:t>
              </a:r>
            </a:p>
          </p:txBody>
        </p:sp>
        <p:sp>
          <p:nvSpPr>
            <p:cNvPr id="131" name="Rectangle 124"/>
            <p:cNvSpPr>
              <a:spLocks noChangeArrowheads="1"/>
            </p:cNvSpPr>
            <p:nvPr/>
          </p:nvSpPr>
          <p:spPr bwMode="auto">
            <a:xfrm>
              <a:off x="8022640" y="2667000"/>
              <a:ext cx="697307"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VT  -   10.1</a:t>
              </a:r>
            </a:p>
          </p:txBody>
        </p:sp>
        <p:sp>
          <p:nvSpPr>
            <p:cNvPr id="132" name="Rectangle 124"/>
            <p:cNvSpPr>
              <a:spLocks noChangeArrowheads="1"/>
            </p:cNvSpPr>
            <p:nvPr/>
          </p:nvSpPr>
          <p:spPr bwMode="auto">
            <a:xfrm>
              <a:off x="7956856" y="2819400"/>
              <a:ext cx="740588"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MA  -  17.7</a:t>
              </a:r>
            </a:p>
          </p:txBody>
        </p:sp>
        <p:sp>
          <p:nvSpPr>
            <p:cNvPr id="133" name="Rectangle 124"/>
            <p:cNvSpPr>
              <a:spLocks noChangeArrowheads="1"/>
            </p:cNvSpPr>
            <p:nvPr/>
          </p:nvSpPr>
          <p:spPr bwMode="auto">
            <a:xfrm>
              <a:off x="8075094" y="2979335"/>
              <a:ext cx="636393"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RI  -  21.5</a:t>
              </a:r>
            </a:p>
          </p:txBody>
        </p:sp>
        <p:sp>
          <p:nvSpPr>
            <p:cNvPr id="134" name="Rectangle 124"/>
            <p:cNvSpPr>
              <a:spLocks noChangeArrowheads="1"/>
            </p:cNvSpPr>
            <p:nvPr/>
          </p:nvSpPr>
          <p:spPr bwMode="auto">
            <a:xfrm>
              <a:off x="8036698" y="3141216"/>
              <a:ext cx="684483"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CT  -  15.8</a:t>
              </a:r>
            </a:p>
          </p:txBody>
        </p:sp>
        <p:sp>
          <p:nvSpPr>
            <p:cNvPr id="135" name="Rectangle 124"/>
            <p:cNvSpPr>
              <a:spLocks noChangeArrowheads="1"/>
            </p:cNvSpPr>
            <p:nvPr/>
          </p:nvSpPr>
          <p:spPr bwMode="auto">
            <a:xfrm>
              <a:off x="8038976" y="3286893"/>
              <a:ext cx="689291"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NJ  -   13.1</a:t>
              </a:r>
            </a:p>
          </p:txBody>
        </p:sp>
        <p:sp>
          <p:nvSpPr>
            <p:cNvPr id="136" name="Rectangle 124"/>
            <p:cNvSpPr>
              <a:spLocks noChangeArrowheads="1"/>
            </p:cNvSpPr>
            <p:nvPr/>
          </p:nvSpPr>
          <p:spPr bwMode="auto">
            <a:xfrm>
              <a:off x="8048517" y="3432534"/>
              <a:ext cx="686086"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DE  -  17.3</a:t>
              </a:r>
            </a:p>
          </p:txBody>
        </p:sp>
        <p:sp>
          <p:nvSpPr>
            <p:cNvPr id="137" name="Rectangle 124"/>
            <p:cNvSpPr>
              <a:spLocks noChangeArrowheads="1"/>
            </p:cNvSpPr>
            <p:nvPr/>
          </p:nvSpPr>
          <p:spPr bwMode="auto">
            <a:xfrm>
              <a:off x="7989918" y="3581400"/>
              <a:ext cx="698910"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MD  -  3.8</a:t>
              </a:r>
            </a:p>
          </p:txBody>
        </p:sp>
        <p:sp>
          <p:nvSpPr>
            <p:cNvPr id="138" name="Rectangle 124"/>
            <p:cNvSpPr>
              <a:spLocks noChangeArrowheads="1"/>
            </p:cNvSpPr>
            <p:nvPr/>
          </p:nvSpPr>
          <p:spPr bwMode="auto">
            <a:xfrm>
              <a:off x="8034546" y="3737826"/>
              <a:ext cx="670183" cy="215444"/>
            </a:xfrm>
            <a:prstGeom prst="rect">
              <a:avLst/>
            </a:prstGeom>
            <a:noFill/>
            <a:ln w="9525">
              <a:noFill/>
              <a:miter lim="800000"/>
              <a:headEnd/>
              <a:tailEnd/>
            </a:ln>
          </p:spPr>
          <p:txBody>
            <a:bodyPr wrap="none" lIns="0" tIns="0" rIns="0" bIns="0">
              <a:spAutoFit/>
            </a:bodyPr>
            <a:lstStyle/>
            <a:p>
              <a:pPr algn="ctr"/>
              <a:r>
                <a:rPr lang="en-US" sz="1400" dirty="0">
                  <a:latin typeface="Candara" pitchFamily="34" charset="0"/>
                </a:rPr>
                <a:t>DC  -  11.7</a:t>
              </a:r>
            </a:p>
          </p:txBody>
        </p:sp>
      </p:grpSp>
      <p:grpSp>
        <p:nvGrpSpPr>
          <p:cNvPr id="139" name="Group 138"/>
          <p:cNvGrpSpPr/>
          <p:nvPr/>
        </p:nvGrpSpPr>
        <p:grpSpPr>
          <a:xfrm>
            <a:off x="7735595" y="4045542"/>
            <a:ext cx="1516013" cy="1702333"/>
            <a:chOff x="4908373" y="5086461"/>
            <a:chExt cx="1516013" cy="1702333"/>
          </a:xfrm>
        </p:grpSpPr>
        <p:sp>
          <p:nvSpPr>
            <p:cNvPr id="140" name="Rectangle 116"/>
            <p:cNvSpPr>
              <a:spLocks noChangeArrowheads="1"/>
            </p:cNvSpPr>
            <p:nvPr/>
          </p:nvSpPr>
          <p:spPr bwMode="auto">
            <a:xfrm>
              <a:off x="4908373" y="5086461"/>
              <a:ext cx="1516013" cy="553998"/>
            </a:xfrm>
            <a:prstGeom prst="rect">
              <a:avLst/>
            </a:prstGeom>
            <a:noFill/>
            <a:ln w="9525">
              <a:noFill/>
              <a:miter lim="800000"/>
              <a:headEnd/>
              <a:tailEnd/>
            </a:ln>
          </p:spPr>
          <p:txBody>
            <a:bodyPr wrap="square" lIns="0" tIns="0" rIns="0" bIns="0">
              <a:spAutoFit/>
            </a:bodyPr>
            <a:lstStyle/>
            <a:p>
              <a:r>
                <a:rPr lang="en-US" sz="1200" dirty="0">
                  <a:latin typeface="Candara" pitchFamily="34" charset="0"/>
                </a:rPr>
                <a:t>Age-adjusted rate </a:t>
              </a:r>
            </a:p>
            <a:p>
              <a:r>
                <a:rPr lang="en-US" sz="1200" dirty="0">
                  <a:latin typeface="Candara" pitchFamily="34" charset="0"/>
                </a:rPr>
                <a:t>per 100,000 </a:t>
              </a:r>
            </a:p>
            <a:p>
              <a:r>
                <a:rPr lang="en-US" sz="1200" dirty="0">
                  <a:latin typeface="Candara" pitchFamily="34" charset="0"/>
                </a:rPr>
                <a:t>population</a:t>
              </a:r>
            </a:p>
          </p:txBody>
        </p:sp>
        <p:sp>
          <p:nvSpPr>
            <p:cNvPr id="141" name="Rectangle 140"/>
            <p:cNvSpPr/>
            <p:nvPr/>
          </p:nvSpPr>
          <p:spPr>
            <a:xfrm>
              <a:off x="4910816" y="5692140"/>
              <a:ext cx="263164" cy="192960"/>
            </a:xfrm>
            <a:prstGeom prst="rect">
              <a:avLst/>
            </a:prstGeom>
            <a:solidFill>
              <a:srgbClr val="F4E287"/>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54061"/>
                </a:solidFill>
              </a:endParaRPr>
            </a:p>
          </p:txBody>
        </p:sp>
        <p:sp>
          <p:nvSpPr>
            <p:cNvPr id="142" name="Rectangle 116"/>
            <p:cNvSpPr>
              <a:spLocks noChangeArrowheads="1"/>
            </p:cNvSpPr>
            <p:nvPr/>
          </p:nvSpPr>
          <p:spPr bwMode="auto">
            <a:xfrm>
              <a:off x="5234619" y="5696287"/>
              <a:ext cx="520976" cy="184666"/>
            </a:xfrm>
            <a:prstGeom prst="rect">
              <a:avLst/>
            </a:prstGeom>
            <a:noFill/>
            <a:ln w="9525">
              <a:noFill/>
              <a:miter lim="800000"/>
              <a:headEnd/>
              <a:tailEnd/>
            </a:ln>
          </p:spPr>
          <p:txBody>
            <a:bodyPr wrap="none" lIns="0" tIns="0" rIns="0" bIns="0">
              <a:spAutoFit/>
            </a:bodyPr>
            <a:lstStyle/>
            <a:p>
              <a:r>
                <a:rPr lang="en-US" sz="1200" dirty="0">
                  <a:latin typeface="Candara" pitchFamily="34" charset="0"/>
                </a:rPr>
                <a:t>2.0 – 7.7</a:t>
              </a:r>
            </a:p>
          </p:txBody>
        </p:sp>
        <p:sp>
          <p:nvSpPr>
            <p:cNvPr id="143" name="Rectangle 142"/>
            <p:cNvSpPr/>
            <p:nvPr/>
          </p:nvSpPr>
          <p:spPr>
            <a:xfrm>
              <a:off x="4910816" y="5920740"/>
              <a:ext cx="263164" cy="192960"/>
            </a:xfrm>
            <a:prstGeom prst="rect">
              <a:avLst/>
            </a:prstGeom>
            <a:solidFill>
              <a:srgbClr val="E0AA0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54061"/>
                </a:solidFill>
              </a:endParaRPr>
            </a:p>
          </p:txBody>
        </p:sp>
        <p:sp>
          <p:nvSpPr>
            <p:cNvPr id="144" name="Rectangle 116"/>
            <p:cNvSpPr>
              <a:spLocks noChangeArrowheads="1"/>
            </p:cNvSpPr>
            <p:nvPr/>
          </p:nvSpPr>
          <p:spPr bwMode="auto">
            <a:xfrm>
              <a:off x="5239784" y="5932170"/>
              <a:ext cx="572273" cy="184666"/>
            </a:xfrm>
            <a:prstGeom prst="rect">
              <a:avLst/>
            </a:prstGeom>
            <a:noFill/>
            <a:ln w="9525">
              <a:noFill/>
              <a:miter lim="800000"/>
              <a:headEnd/>
              <a:tailEnd/>
            </a:ln>
          </p:spPr>
          <p:txBody>
            <a:bodyPr wrap="none" lIns="0" tIns="0" rIns="0" bIns="0">
              <a:spAutoFit/>
            </a:bodyPr>
            <a:lstStyle/>
            <a:p>
              <a:r>
                <a:rPr lang="en-US" sz="1200" dirty="0">
                  <a:latin typeface="Candara" pitchFamily="34" charset="0"/>
                </a:rPr>
                <a:t>7.8 – 11.0</a:t>
              </a:r>
            </a:p>
          </p:txBody>
        </p:sp>
        <p:sp>
          <p:nvSpPr>
            <p:cNvPr id="145" name="Rectangle 144"/>
            <p:cNvSpPr/>
            <p:nvPr/>
          </p:nvSpPr>
          <p:spPr>
            <a:xfrm>
              <a:off x="4913197" y="6370409"/>
              <a:ext cx="263164" cy="192960"/>
            </a:xfrm>
            <a:prstGeom prst="rect">
              <a:avLst/>
            </a:prstGeom>
            <a:solidFill>
              <a:srgbClr val="25406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54061"/>
                </a:solidFill>
              </a:endParaRPr>
            </a:p>
          </p:txBody>
        </p:sp>
        <p:sp>
          <p:nvSpPr>
            <p:cNvPr id="146" name="Rectangle 116"/>
            <p:cNvSpPr>
              <a:spLocks noChangeArrowheads="1"/>
            </p:cNvSpPr>
            <p:nvPr/>
          </p:nvSpPr>
          <p:spPr bwMode="auto">
            <a:xfrm>
              <a:off x="5249721" y="6143960"/>
              <a:ext cx="596317" cy="369332"/>
            </a:xfrm>
            <a:prstGeom prst="rect">
              <a:avLst/>
            </a:prstGeom>
            <a:noFill/>
            <a:ln w="9525">
              <a:noFill/>
              <a:miter lim="800000"/>
              <a:headEnd/>
              <a:tailEnd/>
            </a:ln>
          </p:spPr>
          <p:txBody>
            <a:bodyPr wrap="none" lIns="0" tIns="0" rIns="0" bIns="0">
              <a:spAutoFit/>
            </a:bodyPr>
            <a:lstStyle/>
            <a:p>
              <a:r>
                <a:rPr lang="en-US" sz="1200" dirty="0">
                  <a:latin typeface="Candara" pitchFamily="34" charset="0"/>
                </a:rPr>
                <a:t>11.1 – 15.0</a:t>
              </a:r>
            </a:p>
            <a:p>
              <a:endParaRPr lang="en-US" sz="1200" dirty="0">
                <a:latin typeface="Candara" pitchFamily="34" charset="0"/>
              </a:endParaRPr>
            </a:p>
          </p:txBody>
        </p:sp>
        <p:sp>
          <p:nvSpPr>
            <p:cNvPr id="147" name="Rectangle 146"/>
            <p:cNvSpPr/>
            <p:nvPr/>
          </p:nvSpPr>
          <p:spPr>
            <a:xfrm>
              <a:off x="4910816" y="6595834"/>
              <a:ext cx="263164" cy="192960"/>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54061"/>
                </a:solidFill>
              </a:endParaRPr>
            </a:p>
          </p:txBody>
        </p:sp>
        <p:sp>
          <p:nvSpPr>
            <p:cNvPr id="148" name="Rectangle 116"/>
            <p:cNvSpPr>
              <a:spLocks noChangeArrowheads="1"/>
            </p:cNvSpPr>
            <p:nvPr/>
          </p:nvSpPr>
          <p:spPr bwMode="auto">
            <a:xfrm>
              <a:off x="5242901" y="6358145"/>
              <a:ext cx="633187" cy="184666"/>
            </a:xfrm>
            <a:prstGeom prst="rect">
              <a:avLst/>
            </a:prstGeom>
            <a:noFill/>
            <a:ln w="9525">
              <a:noFill/>
              <a:miter lim="800000"/>
              <a:headEnd/>
              <a:tailEnd/>
            </a:ln>
          </p:spPr>
          <p:txBody>
            <a:bodyPr wrap="none" lIns="0" tIns="0" rIns="0" bIns="0">
              <a:spAutoFit/>
            </a:bodyPr>
            <a:lstStyle/>
            <a:p>
              <a:r>
                <a:rPr lang="en-US" sz="1200" dirty="0">
                  <a:latin typeface="Candara" pitchFamily="34" charset="0"/>
                </a:rPr>
                <a:t>15.1 – 24.3</a:t>
              </a:r>
            </a:p>
          </p:txBody>
        </p:sp>
        <p:sp>
          <p:nvSpPr>
            <p:cNvPr id="149" name="Rectangle 148"/>
            <p:cNvSpPr/>
            <p:nvPr/>
          </p:nvSpPr>
          <p:spPr>
            <a:xfrm>
              <a:off x="4912404" y="6148616"/>
              <a:ext cx="263164" cy="192960"/>
            </a:xfrm>
            <a:prstGeom prst="rect">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54061"/>
                </a:solidFill>
              </a:endParaRPr>
            </a:p>
          </p:txBody>
        </p:sp>
      </p:grpSp>
      <p:sp>
        <p:nvSpPr>
          <p:cNvPr id="150" name="Rectangle 116"/>
          <p:cNvSpPr>
            <a:spLocks noChangeArrowheads="1"/>
          </p:cNvSpPr>
          <p:nvPr/>
        </p:nvSpPr>
        <p:spPr bwMode="auto">
          <a:xfrm>
            <a:off x="8118640" y="5541652"/>
            <a:ext cx="376706" cy="184666"/>
          </a:xfrm>
          <a:prstGeom prst="rect">
            <a:avLst/>
          </a:prstGeom>
          <a:noFill/>
          <a:ln w="9525">
            <a:noFill/>
            <a:miter lim="800000"/>
            <a:headEnd/>
            <a:tailEnd/>
          </a:ln>
        </p:spPr>
        <p:txBody>
          <a:bodyPr wrap="none" lIns="0" tIns="0" rIns="0" bIns="0">
            <a:spAutoFit/>
          </a:bodyPr>
          <a:lstStyle/>
          <a:p>
            <a:r>
              <a:rPr lang="en-US" sz="1200" dirty="0">
                <a:solidFill>
                  <a:srgbClr val="254061"/>
                </a:solidFill>
                <a:latin typeface="Candara" pitchFamily="34" charset="0"/>
              </a:rPr>
              <a:t>&gt; </a:t>
            </a:r>
            <a:r>
              <a:rPr lang="en-US" sz="1200" dirty="0">
                <a:latin typeface="Candara" pitchFamily="34" charset="0"/>
              </a:rPr>
              <a:t>24.3</a:t>
            </a:r>
          </a:p>
        </p:txBody>
      </p:sp>
      <p:sp>
        <p:nvSpPr>
          <p:cNvPr id="151" name="TextBox 150"/>
          <p:cNvSpPr txBox="1"/>
          <p:nvPr/>
        </p:nvSpPr>
        <p:spPr>
          <a:xfrm>
            <a:off x="4528778" y="5614293"/>
            <a:ext cx="2337849" cy="307777"/>
          </a:xfrm>
          <a:prstGeom prst="rect">
            <a:avLst/>
          </a:prstGeom>
          <a:noFill/>
        </p:spPr>
        <p:txBody>
          <a:bodyPr wrap="square" rtlCol="0">
            <a:spAutoFit/>
          </a:bodyPr>
          <a:lstStyle/>
          <a:p>
            <a:r>
              <a:rPr lang="en-US" sz="1400" dirty="0">
                <a:solidFill>
                  <a:srgbClr val="254061"/>
                </a:solidFill>
              </a:rPr>
              <a:t>Source: CDC’s WISQARS</a:t>
            </a:r>
          </a:p>
        </p:txBody>
      </p:sp>
    </p:spTree>
    <p:extLst>
      <p:ext uri="{BB962C8B-B14F-4D97-AF65-F5344CB8AC3E}">
        <p14:creationId xmlns:p14="http://schemas.microsoft.com/office/powerpoint/2010/main" val="91948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791450" cy="5657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5" name="Chart 4"/>
          <p:cNvGraphicFramePr>
            <a:graphicFrameLocks noGrp="1"/>
          </p:cNvGraphicFramePr>
          <p:nvPr>
            <p:extLst/>
          </p:nvPr>
        </p:nvGraphicFramePr>
        <p:xfrm>
          <a:off x="843203" y="342900"/>
          <a:ext cx="7476644" cy="5429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392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Injury Control Research Center</a:t>
            </a:r>
          </a:p>
        </p:txBody>
      </p:sp>
      <p:sp>
        <p:nvSpPr>
          <p:cNvPr id="3" name="Content Placeholder 2"/>
          <p:cNvSpPr>
            <a:spLocks noGrp="1"/>
          </p:cNvSpPr>
          <p:nvPr>
            <p:ph idx="1"/>
          </p:nvPr>
        </p:nvSpPr>
        <p:spPr/>
        <p:txBody>
          <a:bodyPr>
            <a:normAutofit lnSpcReduction="10000"/>
          </a:bodyPr>
          <a:lstStyle/>
          <a:p>
            <a:r>
              <a:rPr lang="en-US" dirty="0"/>
              <a:t>One of ten academic centers of excellence funded by the Centers for Disease Control and Prevention.</a:t>
            </a:r>
          </a:p>
          <a:p>
            <a:r>
              <a:rPr lang="en-US" dirty="0"/>
              <a:t>ICRC’s mission includes research, education and outreach.</a:t>
            </a:r>
          </a:p>
          <a:p>
            <a:r>
              <a:rPr lang="en-US" dirty="0"/>
              <a:t>Driven by a community-partnered model emphasizing translation of findings from sponsored research projects and successful implementation of evidence-based programs.</a:t>
            </a:r>
          </a:p>
        </p:txBody>
      </p:sp>
    </p:spTree>
    <p:extLst>
      <p:ext uri="{BB962C8B-B14F-4D97-AF65-F5344CB8AC3E}">
        <p14:creationId xmlns:p14="http://schemas.microsoft.com/office/powerpoint/2010/main" val="469693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Heroin Use, U.S.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4495800"/>
          </a:xfrm>
          <a:prstGeom prst="rect">
            <a:avLst/>
          </a:prstGeom>
        </p:spPr>
      </p:pic>
    </p:spTree>
    <p:extLst>
      <p:ext uri="{BB962C8B-B14F-4D97-AF65-F5344CB8AC3E}">
        <p14:creationId xmlns:p14="http://schemas.microsoft.com/office/powerpoint/2010/main" val="1336054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Intimate Partner Violence</a:t>
            </a:r>
          </a:p>
        </p:txBody>
      </p:sp>
      <p:sp>
        <p:nvSpPr>
          <p:cNvPr id="3" name="Content Placeholder 2"/>
          <p:cNvSpPr>
            <a:spLocks noGrp="1"/>
          </p:cNvSpPr>
          <p:nvPr>
            <p:ph idx="1"/>
          </p:nvPr>
        </p:nvSpPr>
        <p:spPr/>
        <p:txBody>
          <a:bodyPr/>
          <a:lstStyle/>
          <a:p>
            <a:r>
              <a:rPr lang="en-US" dirty="0"/>
              <a:t>An estimated 31.5% of adult women have been victims of intimate partner violence in their lifetimes and an estimated 4.0% have been victims of intimate partner violence in the past 12 months. </a:t>
            </a:r>
          </a:p>
          <a:p>
            <a:r>
              <a:rPr lang="en-US" dirty="0"/>
              <a:t>An estimated 22.3% of women experienced at least one act of severe physical violence by an intimate partner during their lifetimes.</a:t>
            </a:r>
          </a:p>
        </p:txBody>
      </p:sp>
      <p:sp>
        <p:nvSpPr>
          <p:cNvPr id="4" name="TextBox 3"/>
          <p:cNvSpPr txBox="1"/>
          <p:nvPr/>
        </p:nvSpPr>
        <p:spPr>
          <a:xfrm>
            <a:off x="4114800" y="6172200"/>
            <a:ext cx="4495800" cy="646331"/>
          </a:xfrm>
          <a:prstGeom prst="rect">
            <a:avLst/>
          </a:prstGeom>
          <a:noFill/>
        </p:spPr>
        <p:txBody>
          <a:bodyPr wrap="square" rtlCol="0">
            <a:spAutoFit/>
          </a:bodyPr>
          <a:lstStyle/>
          <a:p>
            <a:r>
              <a:rPr lang="en-US" sz="1200" dirty="0">
                <a:solidFill>
                  <a:schemeClr val="bg1"/>
                </a:solidFill>
              </a:rPr>
              <a:t>Source: </a:t>
            </a:r>
            <a:r>
              <a:rPr lang="en-US" sz="1200" b="1" dirty="0">
                <a:solidFill>
                  <a:schemeClr val="bg1"/>
                </a:solidFill>
              </a:rPr>
              <a:t>Prevalence and Characteristics of Sexual Violence, Stalking, and Intimate Partner Violence Victimization — National Intimate Partner and Sexual Violence Survey, United States, 2011.</a:t>
            </a:r>
            <a:endParaRPr lang="en-US" sz="1200" dirty="0">
              <a:solidFill>
                <a:schemeClr val="bg1"/>
              </a:solidFill>
            </a:endParaRPr>
          </a:p>
        </p:txBody>
      </p:sp>
    </p:spTree>
    <p:extLst>
      <p:ext uri="{BB962C8B-B14F-4D97-AF65-F5344CB8AC3E}">
        <p14:creationId xmlns:p14="http://schemas.microsoft.com/office/powerpoint/2010/main" val="3199286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 of First Victimization among Females by Age Group</a:t>
            </a:r>
          </a:p>
        </p:txBody>
      </p:sp>
      <p:pic>
        <p:nvPicPr>
          <p:cNvPr id="6" name="Picture 5"/>
          <p:cNvPicPr>
            <a:picLocks noChangeAspect="1"/>
          </p:cNvPicPr>
          <p:nvPr/>
        </p:nvPicPr>
        <p:blipFill>
          <a:blip r:embed="rId2"/>
          <a:stretch>
            <a:fillRect/>
          </a:stretch>
        </p:blipFill>
        <p:spPr>
          <a:xfrm>
            <a:off x="381000" y="1600200"/>
            <a:ext cx="8458200" cy="4419600"/>
          </a:xfrm>
          <a:prstGeom prst="rect">
            <a:avLst/>
          </a:prstGeom>
        </p:spPr>
      </p:pic>
      <p:sp>
        <p:nvSpPr>
          <p:cNvPr id="7" name="TextBox 6"/>
          <p:cNvSpPr txBox="1"/>
          <p:nvPr/>
        </p:nvSpPr>
        <p:spPr>
          <a:xfrm>
            <a:off x="4114800" y="6172200"/>
            <a:ext cx="4495800" cy="646331"/>
          </a:xfrm>
          <a:prstGeom prst="rect">
            <a:avLst/>
          </a:prstGeom>
          <a:noFill/>
        </p:spPr>
        <p:txBody>
          <a:bodyPr wrap="square" rtlCol="0">
            <a:spAutoFit/>
          </a:bodyPr>
          <a:lstStyle/>
          <a:p>
            <a:r>
              <a:rPr lang="en-US" sz="1200" dirty="0">
                <a:solidFill>
                  <a:schemeClr val="bg1"/>
                </a:solidFill>
              </a:rPr>
              <a:t>Source: </a:t>
            </a:r>
            <a:r>
              <a:rPr lang="en-US" sz="1200" b="1" dirty="0">
                <a:solidFill>
                  <a:schemeClr val="bg1"/>
                </a:solidFill>
              </a:rPr>
              <a:t>Prevalence and Characteristics of Sexual Violence, Stalking, and Intimate Partner Violence Victimization — National Intimate Partner and Sexual Violence Survey, United States, 2011.</a:t>
            </a:r>
            <a:endParaRPr lang="en-US" sz="1200" dirty="0">
              <a:solidFill>
                <a:schemeClr val="bg1"/>
              </a:solidFill>
            </a:endParaRPr>
          </a:p>
        </p:txBody>
      </p:sp>
    </p:spTree>
    <p:extLst>
      <p:ext uri="{BB962C8B-B14F-4D97-AF65-F5344CB8AC3E}">
        <p14:creationId xmlns:p14="http://schemas.microsoft.com/office/powerpoint/2010/main" val="153418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 of First Victimization among Males by Age Group</a:t>
            </a:r>
          </a:p>
        </p:txBody>
      </p:sp>
      <p:pic>
        <p:nvPicPr>
          <p:cNvPr id="4" name="Picture 3"/>
          <p:cNvPicPr>
            <a:picLocks noChangeAspect="1"/>
          </p:cNvPicPr>
          <p:nvPr/>
        </p:nvPicPr>
        <p:blipFill>
          <a:blip r:embed="rId2"/>
          <a:stretch>
            <a:fillRect/>
          </a:stretch>
        </p:blipFill>
        <p:spPr>
          <a:xfrm>
            <a:off x="304800" y="1524000"/>
            <a:ext cx="8534400" cy="4452000"/>
          </a:xfrm>
          <a:prstGeom prst="rect">
            <a:avLst/>
          </a:prstGeom>
        </p:spPr>
      </p:pic>
      <p:sp>
        <p:nvSpPr>
          <p:cNvPr id="5" name="TextBox 4"/>
          <p:cNvSpPr txBox="1"/>
          <p:nvPr/>
        </p:nvSpPr>
        <p:spPr>
          <a:xfrm>
            <a:off x="4114800" y="6172200"/>
            <a:ext cx="4495800" cy="646331"/>
          </a:xfrm>
          <a:prstGeom prst="rect">
            <a:avLst/>
          </a:prstGeom>
          <a:noFill/>
        </p:spPr>
        <p:txBody>
          <a:bodyPr wrap="square" rtlCol="0">
            <a:spAutoFit/>
          </a:bodyPr>
          <a:lstStyle/>
          <a:p>
            <a:r>
              <a:rPr lang="en-US" sz="1200" dirty="0">
                <a:solidFill>
                  <a:schemeClr val="bg1"/>
                </a:solidFill>
              </a:rPr>
              <a:t>Source: </a:t>
            </a:r>
            <a:r>
              <a:rPr lang="en-US" sz="1200" b="1" dirty="0">
                <a:solidFill>
                  <a:schemeClr val="bg1"/>
                </a:solidFill>
              </a:rPr>
              <a:t>Prevalence and Characteristics of Sexual Violence, Stalking, and Intimate Partner Violence Victimization — National Intimate Partner and Sexual Violence Survey, United States, 2011.</a:t>
            </a:r>
            <a:endParaRPr lang="en-US" sz="1200" dirty="0">
              <a:solidFill>
                <a:schemeClr val="bg1"/>
              </a:solidFill>
            </a:endParaRPr>
          </a:p>
        </p:txBody>
      </p:sp>
    </p:spTree>
    <p:extLst>
      <p:ext uri="{BB962C8B-B14F-4D97-AF65-F5344CB8AC3E}">
        <p14:creationId xmlns:p14="http://schemas.microsoft.com/office/powerpoint/2010/main" val="141556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Falls</a:t>
            </a:r>
          </a:p>
        </p:txBody>
      </p:sp>
      <p:sp>
        <p:nvSpPr>
          <p:cNvPr id="3" name="Content Placeholder 2"/>
          <p:cNvSpPr>
            <a:spLocks noGrp="1"/>
          </p:cNvSpPr>
          <p:nvPr>
            <p:ph idx="1"/>
          </p:nvPr>
        </p:nvSpPr>
        <p:spPr>
          <a:xfrm>
            <a:off x="457200" y="1219200"/>
            <a:ext cx="8229600" cy="4983162"/>
          </a:xfrm>
        </p:spPr>
        <p:txBody>
          <a:bodyPr>
            <a:normAutofit fontScale="77500" lnSpcReduction="20000"/>
          </a:bodyPr>
          <a:lstStyle/>
          <a:p>
            <a:r>
              <a:rPr lang="en-US" dirty="0"/>
              <a:t>One out of five falls causes a serious injury such as broken bones or a head injury.</a:t>
            </a:r>
          </a:p>
          <a:p>
            <a:r>
              <a:rPr lang="en-US" dirty="0"/>
              <a:t>Each year, 2.8 million older people are treated in emergency departments for fall injuries.</a:t>
            </a:r>
          </a:p>
          <a:p>
            <a:r>
              <a:rPr lang="en-US" dirty="0"/>
              <a:t>Over 800,000 patients a year are hospitalized because of a fall injury, most often because of a head injury or hip fracture.</a:t>
            </a:r>
          </a:p>
          <a:p>
            <a:r>
              <a:rPr lang="en-US" dirty="0"/>
              <a:t>Each year at least 300,000 older people are hospitalized for hip fractures.</a:t>
            </a:r>
          </a:p>
          <a:p>
            <a:r>
              <a:rPr lang="en-US" dirty="0"/>
              <a:t>More than 95% of hip fractures are caused by falling, usually by falling sideways.</a:t>
            </a:r>
          </a:p>
          <a:p>
            <a:r>
              <a:rPr lang="en-US" dirty="0"/>
              <a:t>Falls are the most common cause of traumatic brain injuries (TBI).</a:t>
            </a:r>
          </a:p>
          <a:p>
            <a:r>
              <a:rPr lang="en-US" dirty="0"/>
              <a:t>Falling once doubles your chances of another fall.</a:t>
            </a:r>
          </a:p>
        </p:txBody>
      </p:sp>
    </p:spTree>
    <p:extLst>
      <p:ext uri="{BB962C8B-B14F-4D97-AF65-F5344CB8AC3E}">
        <p14:creationId xmlns:p14="http://schemas.microsoft.com/office/powerpoint/2010/main" val="3093883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Increase in the Rate of Fall-Related Mortality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4597" y="1470502"/>
            <a:ext cx="5234403" cy="4396898"/>
          </a:xfrm>
        </p:spPr>
      </p:pic>
      <p:sp>
        <p:nvSpPr>
          <p:cNvPr id="5" name="TextBox 4"/>
          <p:cNvSpPr txBox="1"/>
          <p:nvPr/>
        </p:nvSpPr>
        <p:spPr>
          <a:xfrm>
            <a:off x="4493741" y="6308725"/>
            <a:ext cx="4191000" cy="276999"/>
          </a:xfrm>
          <a:prstGeom prst="rect">
            <a:avLst/>
          </a:prstGeom>
          <a:noFill/>
        </p:spPr>
        <p:txBody>
          <a:bodyPr wrap="square" rtlCol="0">
            <a:spAutoFit/>
          </a:bodyPr>
          <a:lstStyle/>
          <a:p>
            <a:r>
              <a:rPr lang="en-US" sz="1200" dirty="0">
                <a:solidFill>
                  <a:schemeClr val="bg1"/>
                </a:solidFill>
              </a:rPr>
              <a:t>Source: Centers for Disease Control and Prevention.</a:t>
            </a:r>
          </a:p>
        </p:txBody>
      </p:sp>
    </p:spTree>
    <p:extLst>
      <p:ext uri="{BB962C8B-B14F-4D97-AF65-F5344CB8AC3E}">
        <p14:creationId xmlns:p14="http://schemas.microsoft.com/office/powerpoint/2010/main" val="200664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Fall-Related Mortality in West Virginia by Year -- 1999 - 2014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524000"/>
            <a:ext cx="6029325" cy="4482306"/>
          </a:xfrm>
        </p:spPr>
      </p:pic>
      <p:sp>
        <p:nvSpPr>
          <p:cNvPr id="5" name="TextBox 4"/>
          <p:cNvSpPr txBox="1"/>
          <p:nvPr/>
        </p:nvSpPr>
        <p:spPr>
          <a:xfrm>
            <a:off x="4493741" y="6308725"/>
            <a:ext cx="4191000" cy="276999"/>
          </a:xfrm>
          <a:prstGeom prst="rect">
            <a:avLst/>
          </a:prstGeom>
          <a:noFill/>
        </p:spPr>
        <p:txBody>
          <a:bodyPr wrap="square" rtlCol="0">
            <a:spAutoFit/>
          </a:bodyPr>
          <a:lstStyle/>
          <a:p>
            <a:r>
              <a:rPr lang="en-US" sz="1200" dirty="0">
                <a:solidFill>
                  <a:schemeClr val="bg1"/>
                </a:solidFill>
              </a:rPr>
              <a:t>Source: Wonder Detailed Mortality Files</a:t>
            </a:r>
          </a:p>
        </p:txBody>
      </p:sp>
    </p:spTree>
    <p:extLst>
      <p:ext uri="{BB962C8B-B14F-4D97-AF65-F5344CB8AC3E}">
        <p14:creationId xmlns:p14="http://schemas.microsoft.com/office/powerpoint/2010/main" val="1955817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Fall-Related Mortality Among Older Adults in West Virginia by Year -- 1999 - 2014</a:t>
            </a:r>
          </a:p>
        </p:txBody>
      </p:sp>
      <p:sp>
        <p:nvSpPr>
          <p:cNvPr id="4" name="TextBox 3"/>
          <p:cNvSpPr txBox="1"/>
          <p:nvPr/>
        </p:nvSpPr>
        <p:spPr>
          <a:xfrm>
            <a:off x="4493741" y="6308725"/>
            <a:ext cx="4191000" cy="276999"/>
          </a:xfrm>
          <a:prstGeom prst="rect">
            <a:avLst/>
          </a:prstGeom>
          <a:noFill/>
        </p:spPr>
        <p:txBody>
          <a:bodyPr wrap="square" rtlCol="0">
            <a:spAutoFit/>
          </a:bodyPr>
          <a:lstStyle/>
          <a:p>
            <a:r>
              <a:rPr lang="en-US" sz="1200" dirty="0">
                <a:solidFill>
                  <a:schemeClr val="bg1"/>
                </a:solidFill>
              </a:rPr>
              <a:t>Source: Wonder Detailed Mortality Files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417638"/>
            <a:ext cx="6019800" cy="4588668"/>
          </a:xfrm>
        </p:spPr>
      </p:pic>
    </p:spTree>
    <p:extLst>
      <p:ext uri="{BB962C8B-B14F-4D97-AF65-F5344CB8AC3E}">
        <p14:creationId xmlns:p14="http://schemas.microsoft.com/office/powerpoint/2010/main" val="1144547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Vehicle Crash</a:t>
            </a:r>
          </a:p>
        </p:txBody>
      </p:sp>
      <p:sp>
        <p:nvSpPr>
          <p:cNvPr id="3" name="Content Placeholder 2"/>
          <p:cNvSpPr>
            <a:spLocks noGrp="1"/>
          </p:cNvSpPr>
          <p:nvPr>
            <p:ph idx="1"/>
          </p:nvPr>
        </p:nvSpPr>
        <p:spPr/>
        <p:txBody>
          <a:bodyPr>
            <a:normAutofit lnSpcReduction="10000"/>
          </a:bodyPr>
          <a:lstStyle/>
          <a:p>
            <a:r>
              <a:rPr lang="en-US" dirty="0"/>
              <a:t>About </a:t>
            </a:r>
            <a:r>
              <a:rPr lang="en-US" b="1" dirty="0"/>
              <a:t>90</a:t>
            </a:r>
            <a:r>
              <a:rPr lang="en-US" dirty="0"/>
              <a:t> people die each day in the US from crashes— resulting in the highest death rate among comparison countries.</a:t>
            </a:r>
          </a:p>
          <a:p>
            <a:r>
              <a:rPr lang="en-US" dirty="0"/>
              <a:t>US crash deaths fell </a:t>
            </a:r>
            <a:r>
              <a:rPr lang="en-US" b="1" dirty="0"/>
              <a:t>31%</a:t>
            </a:r>
            <a:r>
              <a:rPr lang="en-US" dirty="0"/>
              <a:t> compared to an average 56% in 19 other high—income countries from 2000-2013.</a:t>
            </a:r>
          </a:p>
          <a:p>
            <a:r>
              <a:rPr lang="en-US" dirty="0"/>
              <a:t>Over </a:t>
            </a:r>
            <a:r>
              <a:rPr lang="en-US" b="1" dirty="0"/>
              <a:t>18,000</a:t>
            </a:r>
            <a:r>
              <a:rPr lang="en-US" dirty="0"/>
              <a:t> lives could be saved each year if US crash deaths equaled the average rate of 19 other high—income countries</a:t>
            </a:r>
          </a:p>
          <a:p>
            <a:endParaRPr lang="en-US" dirty="0"/>
          </a:p>
        </p:txBody>
      </p:sp>
      <p:sp>
        <p:nvSpPr>
          <p:cNvPr id="4" name="TextBox 3"/>
          <p:cNvSpPr txBox="1"/>
          <p:nvPr/>
        </p:nvSpPr>
        <p:spPr>
          <a:xfrm>
            <a:off x="4493741" y="6308725"/>
            <a:ext cx="4191000" cy="276999"/>
          </a:xfrm>
          <a:prstGeom prst="rect">
            <a:avLst/>
          </a:prstGeom>
          <a:noFill/>
        </p:spPr>
        <p:txBody>
          <a:bodyPr wrap="square" rtlCol="0">
            <a:spAutoFit/>
          </a:bodyPr>
          <a:lstStyle/>
          <a:p>
            <a:r>
              <a:rPr lang="en-US" sz="1200" dirty="0">
                <a:solidFill>
                  <a:schemeClr val="bg1"/>
                </a:solidFill>
              </a:rPr>
              <a:t>Source: Centers for Disease Control and Prevention.</a:t>
            </a:r>
          </a:p>
        </p:txBody>
      </p:sp>
    </p:spTree>
    <p:extLst>
      <p:ext uri="{BB962C8B-B14F-4D97-AF65-F5344CB8AC3E}">
        <p14:creationId xmlns:p14="http://schemas.microsoft.com/office/powerpoint/2010/main" val="2869112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Crash Statistics</a:t>
            </a:r>
          </a:p>
        </p:txBody>
      </p:sp>
      <p:sp>
        <p:nvSpPr>
          <p:cNvPr id="3" name="Content Placeholder 2"/>
          <p:cNvSpPr>
            <a:spLocks noGrp="1"/>
          </p:cNvSpPr>
          <p:nvPr>
            <p:ph idx="1"/>
          </p:nvPr>
        </p:nvSpPr>
        <p:spPr/>
        <p:txBody>
          <a:bodyPr>
            <a:normAutofit fontScale="92500" lnSpcReduction="10000"/>
          </a:bodyPr>
          <a:lstStyle/>
          <a:p>
            <a:r>
              <a:rPr lang="en-US" dirty="0"/>
              <a:t>There were more than </a:t>
            </a:r>
            <a:r>
              <a:rPr lang="en-US" b="1" dirty="0"/>
              <a:t>37,000 </a:t>
            </a:r>
            <a:r>
              <a:rPr lang="en-US" dirty="0"/>
              <a:t>crash deaths in the US in 2015. These deaths cost more than $380 million in direct medical costs.</a:t>
            </a:r>
          </a:p>
          <a:p>
            <a:r>
              <a:rPr lang="en-US" dirty="0"/>
              <a:t>Major risk factors for crash deaths in the US:</a:t>
            </a:r>
          </a:p>
          <a:p>
            <a:pPr lvl="1"/>
            <a:r>
              <a:rPr lang="en-US" dirty="0"/>
              <a:t>Not using seat belts, car seats, and booster seats contributed to over 9,500 crash deaths.</a:t>
            </a:r>
          </a:p>
          <a:p>
            <a:pPr lvl="1"/>
            <a:r>
              <a:rPr lang="en-US" dirty="0"/>
              <a:t>Drunk driving contributed to more than 10,000 crash deaths.</a:t>
            </a:r>
          </a:p>
          <a:p>
            <a:r>
              <a:rPr lang="en-US" dirty="0"/>
              <a:t>Speeding contributed to nearly one-third of all crash deaths.</a:t>
            </a:r>
          </a:p>
          <a:p>
            <a:endParaRPr lang="en-US" dirty="0"/>
          </a:p>
        </p:txBody>
      </p:sp>
      <p:sp>
        <p:nvSpPr>
          <p:cNvPr id="4" name="TextBox 3"/>
          <p:cNvSpPr txBox="1"/>
          <p:nvPr/>
        </p:nvSpPr>
        <p:spPr>
          <a:xfrm>
            <a:off x="4493741" y="6308725"/>
            <a:ext cx="4191000" cy="276999"/>
          </a:xfrm>
          <a:prstGeom prst="rect">
            <a:avLst/>
          </a:prstGeom>
          <a:noFill/>
        </p:spPr>
        <p:txBody>
          <a:bodyPr wrap="square" rtlCol="0">
            <a:spAutoFit/>
          </a:bodyPr>
          <a:lstStyle/>
          <a:p>
            <a:r>
              <a:rPr lang="en-US" sz="1200" dirty="0">
                <a:solidFill>
                  <a:schemeClr val="bg1"/>
                </a:solidFill>
              </a:rPr>
              <a:t>Source: Centers for Disease Control and Prevention.</a:t>
            </a:r>
          </a:p>
        </p:txBody>
      </p:sp>
    </p:spTree>
    <p:extLst>
      <p:ext uri="{BB962C8B-B14F-4D97-AF65-F5344CB8AC3E}">
        <p14:creationId xmlns:p14="http://schemas.microsoft.com/office/powerpoint/2010/main" val="305513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457200" y="1600201"/>
            <a:ext cx="8229600" cy="3505199"/>
          </a:xfrm>
        </p:spPr>
        <p:txBody>
          <a:bodyPr>
            <a:normAutofit fontScale="85000" lnSpcReduction="20000"/>
          </a:bodyPr>
          <a:lstStyle/>
          <a:p>
            <a:r>
              <a:rPr lang="en-US" dirty="0"/>
              <a:t>Definitions</a:t>
            </a:r>
          </a:p>
          <a:p>
            <a:r>
              <a:rPr lang="en-US" dirty="0"/>
              <a:t>Burden of Injury in the U.S.</a:t>
            </a:r>
          </a:p>
          <a:p>
            <a:r>
              <a:rPr lang="en-US" dirty="0"/>
              <a:t>Suicide</a:t>
            </a:r>
          </a:p>
          <a:p>
            <a:r>
              <a:rPr lang="en-US" dirty="0"/>
              <a:t>Opioid Overdose</a:t>
            </a:r>
          </a:p>
          <a:p>
            <a:r>
              <a:rPr lang="en-US" dirty="0"/>
              <a:t>Intimate Partner Violence</a:t>
            </a:r>
          </a:p>
          <a:p>
            <a:r>
              <a:rPr lang="en-US" dirty="0"/>
              <a:t>Falls</a:t>
            </a:r>
          </a:p>
          <a:p>
            <a:r>
              <a:rPr lang="en-US" dirty="0"/>
              <a:t>Traumatic Brain Injury</a:t>
            </a:r>
          </a:p>
          <a:p>
            <a:r>
              <a:rPr lang="en-US" dirty="0"/>
              <a:t>Motor Vehicle Crash</a:t>
            </a:r>
          </a:p>
        </p:txBody>
      </p:sp>
      <p:sp>
        <p:nvSpPr>
          <p:cNvPr id="4" name="Rectangle 3"/>
          <p:cNvSpPr/>
          <p:nvPr/>
        </p:nvSpPr>
        <p:spPr>
          <a:xfrm>
            <a:off x="457200" y="5105400"/>
            <a:ext cx="8250964" cy="954107"/>
          </a:xfrm>
          <a:prstGeom prst="rect">
            <a:avLst/>
          </a:prstGeom>
        </p:spPr>
        <p:txBody>
          <a:bodyPr wrap="square">
            <a:spAutoFit/>
          </a:bodyPr>
          <a:lstStyle/>
          <a:p>
            <a:pPr lvl="0"/>
            <a:r>
              <a:rPr lang="en-US" sz="1400" dirty="0">
                <a:solidFill>
                  <a:schemeClr val="bg1"/>
                </a:solidFill>
                <a:latin typeface="Goudy Old Style" pitchFamily="18" charset="0"/>
                <a:ea typeface="Calibri" pitchFamily="34" charset="0"/>
                <a:cs typeface="Times New Roman" pitchFamily="18" charset="0"/>
              </a:rPr>
              <a:t>Supported by Grant Number</a:t>
            </a:r>
            <a:r>
              <a:rPr lang="en-US" sz="1400" b="1" dirty="0">
                <a:solidFill>
                  <a:schemeClr val="bg1"/>
                </a:solidFill>
                <a:latin typeface="Goudy Old Style" pitchFamily="18" charset="0"/>
                <a:ea typeface="Calibri" pitchFamily="34" charset="0"/>
                <a:cs typeface="Times New Roman" pitchFamily="18" charset="0"/>
              </a:rPr>
              <a:t>: </a:t>
            </a:r>
            <a:r>
              <a:rPr lang="en-US" sz="1400" dirty="0">
                <a:solidFill>
                  <a:schemeClr val="bg1"/>
                </a:solidFill>
                <a:latin typeface="Goudy Old Style" pitchFamily="18" charset="0"/>
                <a:ea typeface="Calibri" pitchFamily="34" charset="0"/>
                <a:cs typeface="Times New Roman" pitchFamily="18" charset="0"/>
              </a:rPr>
              <a:t>1R49CE002109 from the Centers for Disease Control and Prevention, National Center for Injury Prevention and Control, to the </a:t>
            </a:r>
            <a:r>
              <a:rPr lang="en-US" sz="1400" dirty="0">
                <a:solidFill>
                  <a:schemeClr val="bg1"/>
                </a:solidFill>
                <a:latin typeface="Goudy Old Style" pitchFamily="18" charset="0"/>
                <a:cs typeface="Helvetica" pitchFamily="34" charset="0"/>
              </a:rPr>
              <a:t>West Virginia University Injury Control Research Center.  The c</a:t>
            </a:r>
            <a:r>
              <a:rPr lang="en-US" sz="1400" dirty="0">
                <a:solidFill>
                  <a:schemeClr val="bg1"/>
                </a:solidFill>
                <a:latin typeface="Goudy Old Style" pitchFamily="18" charset="0"/>
                <a:ea typeface="Calibri" pitchFamily="34" charset="0"/>
                <a:cs typeface="Times New Roman" pitchFamily="18" charset="0"/>
              </a:rPr>
              <a:t>ontents are solely the responsibility of the authors and do not necessarily represent the official views of the Centers for Disease Control and Prevention.</a:t>
            </a:r>
            <a:endParaRPr lang="en-US" sz="1400" dirty="0">
              <a:solidFill>
                <a:schemeClr val="bg1"/>
              </a:solidFill>
              <a:latin typeface="Goudy Old Style" pitchFamily="18"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Traumatic Brain Injury (TBI)</a:t>
            </a:r>
          </a:p>
        </p:txBody>
      </p:sp>
      <p:sp>
        <p:nvSpPr>
          <p:cNvPr id="3" name="Content Placeholder 2"/>
          <p:cNvSpPr>
            <a:spLocks noGrp="1"/>
          </p:cNvSpPr>
          <p:nvPr>
            <p:ph idx="1"/>
          </p:nvPr>
        </p:nvSpPr>
        <p:spPr/>
        <p:txBody>
          <a:bodyPr>
            <a:normAutofit/>
          </a:bodyPr>
          <a:lstStyle/>
          <a:p>
            <a:r>
              <a:rPr lang="en-US" dirty="0"/>
              <a:t>• An estimated 1.7 million people sustain a TBI annually. </a:t>
            </a:r>
          </a:p>
          <a:p>
            <a:r>
              <a:rPr lang="en-US" dirty="0"/>
              <a:t>Of them:  </a:t>
            </a:r>
          </a:p>
          <a:p>
            <a:pPr lvl="1"/>
            <a:r>
              <a:rPr lang="en-US" dirty="0"/>
              <a:t>52,000 die.  </a:t>
            </a:r>
          </a:p>
          <a:p>
            <a:pPr lvl="1"/>
            <a:r>
              <a:rPr lang="en-US" dirty="0"/>
              <a:t>275,000 are hospitalized.</a:t>
            </a:r>
          </a:p>
          <a:p>
            <a:pPr lvl="1"/>
            <a:r>
              <a:rPr lang="en-US" dirty="0"/>
              <a:t>1.365 million, nearly 80%, are treated and released from an emergency department. </a:t>
            </a:r>
          </a:p>
        </p:txBody>
      </p:sp>
      <p:sp>
        <p:nvSpPr>
          <p:cNvPr id="4" name="TextBox 3"/>
          <p:cNvSpPr txBox="1"/>
          <p:nvPr/>
        </p:nvSpPr>
        <p:spPr>
          <a:xfrm>
            <a:off x="4493741" y="6308725"/>
            <a:ext cx="4191000" cy="276999"/>
          </a:xfrm>
          <a:prstGeom prst="rect">
            <a:avLst/>
          </a:prstGeom>
          <a:noFill/>
        </p:spPr>
        <p:txBody>
          <a:bodyPr wrap="square" rtlCol="0">
            <a:spAutoFit/>
          </a:bodyPr>
          <a:lstStyle/>
          <a:p>
            <a:r>
              <a:rPr lang="en-US" sz="1200" dirty="0">
                <a:solidFill>
                  <a:schemeClr val="bg1"/>
                </a:solidFill>
              </a:rPr>
              <a:t>Source: Centers for Disease Control and Prevention.</a:t>
            </a:r>
          </a:p>
        </p:txBody>
      </p:sp>
    </p:spTree>
    <p:extLst>
      <p:ext uri="{BB962C8B-B14F-4D97-AF65-F5344CB8AC3E}">
        <p14:creationId xmlns:p14="http://schemas.microsoft.com/office/powerpoint/2010/main" val="3182219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TBI </a:t>
            </a:r>
          </a:p>
        </p:txBody>
      </p:sp>
      <p:sp>
        <p:nvSpPr>
          <p:cNvPr id="6" name="Content Placeholder 5"/>
          <p:cNvSpPr>
            <a:spLocks noGrp="1"/>
          </p:cNvSpPr>
          <p:nvPr>
            <p:ph idx="1"/>
          </p:nvPr>
        </p:nvSpPr>
        <p:spPr>
          <a:xfrm>
            <a:off x="457200" y="1143000"/>
            <a:ext cx="8229600" cy="4983163"/>
          </a:xfrm>
        </p:spPr>
        <p:txBody>
          <a:bodyPr>
            <a:normAutofit fontScale="85000" lnSpcReduction="20000"/>
          </a:bodyPr>
          <a:lstStyle/>
          <a:p>
            <a:r>
              <a:rPr lang="en-US" dirty="0"/>
              <a:t>TBI is a contributing factor to a third (30.5%) of all injury-related deaths in the United States.	</a:t>
            </a:r>
          </a:p>
          <a:p>
            <a:r>
              <a:rPr lang="en-US" dirty="0"/>
              <a:t>About 75% of TBIs that occur each year are concussions or other forms of mild traumatic brain injury (MTBI). </a:t>
            </a:r>
          </a:p>
          <a:p>
            <a:r>
              <a:rPr lang="en-US" dirty="0"/>
              <a:t>Direct medical costs and indirect costs of TBI, such as lost productivity, totaled an estimated $60 billion in the United States in 2000.</a:t>
            </a:r>
          </a:p>
          <a:p>
            <a:r>
              <a:rPr lang="en-US" dirty="0"/>
              <a:t>In every age group, TBI rates are higher for males than for females. </a:t>
            </a:r>
          </a:p>
          <a:p>
            <a:r>
              <a:rPr lang="en-US" dirty="0"/>
              <a:t>Males aged 0 to 4 years have the highest rates of TBI-related emergency department visits, hospitalizations, and deaths combined</a:t>
            </a:r>
          </a:p>
          <a:p>
            <a:endParaRPr lang="en-US" dirty="0"/>
          </a:p>
        </p:txBody>
      </p:sp>
      <p:sp>
        <p:nvSpPr>
          <p:cNvPr id="7" name="TextBox 6"/>
          <p:cNvSpPr txBox="1"/>
          <p:nvPr/>
        </p:nvSpPr>
        <p:spPr>
          <a:xfrm>
            <a:off x="4493741" y="6308725"/>
            <a:ext cx="4191000" cy="276999"/>
          </a:xfrm>
          <a:prstGeom prst="rect">
            <a:avLst/>
          </a:prstGeom>
          <a:noFill/>
        </p:spPr>
        <p:txBody>
          <a:bodyPr wrap="square" rtlCol="0">
            <a:spAutoFit/>
          </a:bodyPr>
          <a:lstStyle/>
          <a:p>
            <a:r>
              <a:rPr lang="en-US" sz="1200" dirty="0">
                <a:solidFill>
                  <a:schemeClr val="bg1"/>
                </a:solidFill>
              </a:rPr>
              <a:t>Source: Centers for Disease Control and Prevention.</a:t>
            </a:r>
          </a:p>
        </p:txBody>
      </p:sp>
    </p:spTree>
    <p:extLst>
      <p:ext uri="{BB962C8B-B14F-4D97-AF65-F5344CB8AC3E}">
        <p14:creationId xmlns:p14="http://schemas.microsoft.com/office/powerpoint/2010/main" val="1764728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8633-56DF-CE40-B74E-A248E662B618}"/>
              </a:ext>
            </a:extLst>
          </p:cNvPr>
          <p:cNvSpPr>
            <a:spLocks noGrp="1"/>
          </p:cNvSpPr>
          <p:nvPr>
            <p:ph type="title"/>
          </p:nvPr>
        </p:nvSpPr>
        <p:spPr/>
        <p:txBody>
          <a:bodyPr/>
          <a:lstStyle/>
          <a:p>
            <a:r>
              <a:rPr lang="en-US" dirty="0"/>
              <a:t>Existing Research Efforts</a:t>
            </a:r>
          </a:p>
        </p:txBody>
      </p:sp>
      <p:sp>
        <p:nvSpPr>
          <p:cNvPr id="3" name="Content Placeholder 2">
            <a:extLst>
              <a:ext uri="{FF2B5EF4-FFF2-40B4-BE49-F238E27FC236}">
                <a16:creationId xmlns:a16="http://schemas.microsoft.com/office/drawing/2014/main" id="{7AE7B9C1-7E0D-294B-8B77-E0C6221EE1E0}"/>
              </a:ext>
            </a:extLst>
          </p:cNvPr>
          <p:cNvSpPr>
            <a:spLocks noGrp="1"/>
          </p:cNvSpPr>
          <p:nvPr>
            <p:ph idx="1"/>
          </p:nvPr>
        </p:nvSpPr>
        <p:spPr/>
        <p:txBody>
          <a:bodyPr>
            <a:normAutofit fontScale="77500" lnSpcReduction="20000"/>
          </a:bodyPr>
          <a:lstStyle/>
          <a:p>
            <a:r>
              <a:rPr lang="en-US" dirty="0"/>
              <a:t>WVU’s ICRC supports research across the spectrum of injury-related outcomes. Larger initiatives include:</a:t>
            </a:r>
          </a:p>
          <a:p>
            <a:pPr lvl="1"/>
            <a:r>
              <a:rPr lang="en-US" dirty="0"/>
              <a:t>Overdose prevention through naloxone distribution and collaboration on harm-reduction programs.</a:t>
            </a:r>
          </a:p>
          <a:p>
            <a:pPr lvl="1"/>
            <a:r>
              <a:rPr lang="en-US" dirty="0"/>
              <a:t>Identifying predictors of marital violence - in collaboration with the Word Mental Health Survey Initiative.</a:t>
            </a:r>
          </a:p>
          <a:p>
            <a:pPr lvl="1"/>
            <a:r>
              <a:rPr lang="en-US" dirty="0"/>
              <a:t>Prediction of suicide risk – in collaboration with the Department of Veterans Affairs and Uniform Services University of Health Sciences.</a:t>
            </a:r>
          </a:p>
          <a:p>
            <a:pPr lvl="1"/>
            <a:r>
              <a:rPr lang="en-US" dirty="0"/>
              <a:t>Fall prevention among older adults.</a:t>
            </a:r>
          </a:p>
          <a:p>
            <a:pPr lvl="1"/>
            <a:r>
              <a:rPr lang="en-US" dirty="0"/>
              <a:t>Characteristics and prediction of opioid overdose – in collaboration with the Department of Veterans Affairs.</a:t>
            </a:r>
          </a:p>
          <a:p>
            <a:pPr lvl="1"/>
            <a:r>
              <a:rPr lang="en-US" dirty="0"/>
              <a:t>Development and implementation of community toolkits to support stigma reduction associated with </a:t>
            </a:r>
            <a:r>
              <a:rPr lang="en-US"/>
              <a:t>opioid misuse.</a:t>
            </a:r>
            <a:endParaRPr lang="en-US" dirty="0"/>
          </a:p>
        </p:txBody>
      </p:sp>
    </p:spTree>
    <p:extLst>
      <p:ext uri="{BB962C8B-B14F-4D97-AF65-F5344CB8AC3E}">
        <p14:creationId xmlns:p14="http://schemas.microsoft.com/office/powerpoint/2010/main" val="179496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3717131"/>
            <a:ext cx="5486400" cy="566738"/>
          </a:xfrm>
        </p:spPr>
        <p:txBody>
          <a:bodyPr/>
          <a:lstStyle/>
          <a:p>
            <a:pPr algn="ctr"/>
            <a:r>
              <a:rPr lang="en-US" dirty="0">
                <a:solidFill>
                  <a:schemeClr val="bg1"/>
                </a:solidFill>
              </a:rPr>
              <a:t>Contact Information</a:t>
            </a:r>
          </a:p>
        </p:txBody>
      </p:sp>
      <p:sp>
        <p:nvSpPr>
          <p:cNvPr id="6" name="Text Placeholder 5"/>
          <p:cNvSpPr>
            <a:spLocks noGrp="1"/>
          </p:cNvSpPr>
          <p:nvPr>
            <p:ph type="body" sz="half" idx="2"/>
          </p:nvPr>
        </p:nvSpPr>
        <p:spPr>
          <a:xfrm>
            <a:off x="1905000" y="4298285"/>
            <a:ext cx="5486400" cy="804862"/>
          </a:xfrm>
        </p:spPr>
        <p:txBody>
          <a:bodyPr/>
          <a:lstStyle/>
          <a:p>
            <a:pPr algn="ctr"/>
            <a:r>
              <a:rPr lang="en-US" dirty="0">
                <a:solidFill>
                  <a:schemeClr val="bg1"/>
                </a:solidFill>
              </a:rPr>
              <a:t>304-293-6682</a:t>
            </a:r>
          </a:p>
          <a:p>
            <a:pPr algn="ctr"/>
            <a:r>
              <a:rPr lang="en-US" dirty="0">
                <a:solidFill>
                  <a:schemeClr val="bg1"/>
                </a:solidFill>
              </a:rPr>
              <a:t>rbossarte@hsc.wvu.edu</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44" y="1600200"/>
            <a:ext cx="8400288" cy="1600200"/>
          </a:xfrm>
          <a:prstGeom prst="rect">
            <a:avLst/>
          </a:prstGeom>
        </p:spPr>
      </p:pic>
    </p:spTree>
    <p:extLst>
      <p:ext uri="{BB962C8B-B14F-4D97-AF65-F5344CB8AC3E}">
        <p14:creationId xmlns:p14="http://schemas.microsoft.com/office/powerpoint/2010/main" val="345966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Epidemiologic Functions</a:t>
            </a:r>
          </a:p>
        </p:txBody>
      </p:sp>
      <p:pic>
        <p:nvPicPr>
          <p:cNvPr id="4" name="Picture 3"/>
          <p:cNvPicPr>
            <a:picLocks noChangeAspect="1"/>
          </p:cNvPicPr>
          <p:nvPr/>
        </p:nvPicPr>
        <p:blipFill>
          <a:blip r:embed="rId2"/>
          <a:stretch>
            <a:fillRect/>
          </a:stretch>
        </p:blipFill>
        <p:spPr>
          <a:xfrm>
            <a:off x="402601" y="2286000"/>
            <a:ext cx="8284199" cy="2818200"/>
          </a:xfrm>
          <a:prstGeom prst="rect">
            <a:avLst/>
          </a:prstGeom>
        </p:spPr>
      </p:pic>
    </p:spTree>
    <p:extLst>
      <p:ext uri="{BB962C8B-B14F-4D97-AF65-F5344CB8AC3E}">
        <p14:creationId xmlns:p14="http://schemas.microsoft.com/office/powerpoint/2010/main" val="423803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Injury</a:t>
            </a:r>
          </a:p>
        </p:txBody>
      </p:sp>
      <p:sp>
        <p:nvSpPr>
          <p:cNvPr id="3" name="Content Placeholder 2"/>
          <p:cNvSpPr>
            <a:spLocks noGrp="1"/>
          </p:cNvSpPr>
          <p:nvPr>
            <p:ph idx="1"/>
          </p:nvPr>
        </p:nvSpPr>
        <p:spPr/>
        <p:txBody>
          <a:bodyPr>
            <a:normAutofit fontScale="92500"/>
          </a:bodyPr>
          <a:lstStyle/>
          <a:p>
            <a:r>
              <a:rPr lang="en-US" dirty="0"/>
              <a:t>We define injury as, “acts resulting from external factors resulting in morbidity or mortality”.</a:t>
            </a:r>
          </a:p>
          <a:p>
            <a:r>
              <a:rPr lang="en-US" dirty="0"/>
              <a:t>Traditionally, WVU’s Injury Control Research Center has focused on seven different forms of injury: suicide, overdose/poisoning, intimate partner violence, falls, occupational injury, motor vehicle accidents and traumatic brain injury.</a:t>
            </a:r>
          </a:p>
          <a:p>
            <a:r>
              <a:rPr lang="en-US" dirty="0"/>
              <a:t>Transition to a focus on drug abuse/overdose prevention, suicide and childhood abuse/neglect.</a:t>
            </a:r>
          </a:p>
        </p:txBody>
      </p:sp>
    </p:spTree>
    <p:extLst>
      <p:ext uri="{BB962C8B-B14F-4D97-AF65-F5344CB8AC3E}">
        <p14:creationId xmlns:p14="http://schemas.microsoft.com/office/powerpoint/2010/main" val="244133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Leading Causes of Death in the U.S.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19200"/>
            <a:ext cx="6813443" cy="4801855"/>
          </a:xfrm>
          <a:prstGeom prst="rect">
            <a:avLst/>
          </a:prstGeom>
        </p:spPr>
      </p:pic>
    </p:spTree>
    <p:extLst>
      <p:ext uri="{BB962C8B-B14F-4D97-AF65-F5344CB8AC3E}">
        <p14:creationId xmlns:p14="http://schemas.microsoft.com/office/powerpoint/2010/main" val="1702226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Unintentional Injury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19200"/>
            <a:ext cx="6830454" cy="4860132"/>
          </a:xfrm>
          <a:prstGeom prst="rect">
            <a:avLst/>
          </a:prstGeom>
        </p:spPr>
      </p:pic>
    </p:spTree>
    <p:extLst>
      <p:ext uri="{BB962C8B-B14F-4D97-AF65-F5344CB8AC3E}">
        <p14:creationId xmlns:p14="http://schemas.microsoft.com/office/powerpoint/2010/main" val="36051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Violence-Related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19200"/>
            <a:ext cx="6629400" cy="4798423"/>
          </a:xfrm>
          <a:prstGeom prst="rect">
            <a:avLst/>
          </a:prstGeom>
        </p:spPr>
      </p:pic>
    </p:spTree>
    <p:extLst>
      <p:ext uri="{BB962C8B-B14F-4D97-AF65-F5344CB8AC3E}">
        <p14:creationId xmlns:p14="http://schemas.microsoft.com/office/powerpoint/2010/main" val="35463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Non-Fatal Injury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43000"/>
            <a:ext cx="6775283" cy="4904014"/>
          </a:xfrm>
          <a:prstGeom prst="rect">
            <a:avLst/>
          </a:prstGeom>
        </p:spPr>
      </p:pic>
    </p:spTree>
    <p:extLst>
      <p:ext uri="{BB962C8B-B14F-4D97-AF65-F5344CB8AC3E}">
        <p14:creationId xmlns:p14="http://schemas.microsoft.com/office/powerpoint/2010/main" val="75246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1617</Words>
  <Application>Microsoft Macintosh PowerPoint</Application>
  <PresentationFormat>On-screen Show (4:3)</PresentationFormat>
  <Paragraphs>205</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Candara</vt:lpstr>
      <vt:lpstr>Goudy Old Style</vt:lpstr>
      <vt:lpstr>Helvetica</vt:lpstr>
      <vt:lpstr>Times New Roman</vt:lpstr>
      <vt:lpstr>Office Theme</vt:lpstr>
      <vt:lpstr>The Epidemiology of Injury and Science of Injury Prevention</vt:lpstr>
      <vt:lpstr>Injury Control Research Center</vt:lpstr>
      <vt:lpstr>Objectives</vt:lpstr>
      <vt:lpstr>Core Epidemiologic Functions</vt:lpstr>
      <vt:lpstr>Injury</vt:lpstr>
      <vt:lpstr>Leading Causes of Death in the U.S. </vt:lpstr>
      <vt:lpstr>Unintentional Injury</vt:lpstr>
      <vt:lpstr>Violence-Related</vt:lpstr>
      <vt:lpstr>Non-Fatal Injury</vt:lpstr>
      <vt:lpstr>Injuries Cost the US $671 billion in 2013 – pie chart showing over two-thirds of injury costs were due to nonfatal injuries</vt:lpstr>
      <vt:lpstr>PowerPoint Presentation</vt:lpstr>
      <vt:lpstr>PowerPoint Presentation</vt:lpstr>
      <vt:lpstr>Suicide in the U.S.</vt:lpstr>
      <vt:lpstr>Suicide by Mechanism, U.S. - 2016</vt:lpstr>
      <vt:lpstr>Nonfatal Suicidal Thoughts and Behavior</vt:lpstr>
      <vt:lpstr>Overdose/Poisoning</vt:lpstr>
      <vt:lpstr>Overdose in the U.S., 2000-2014 </vt:lpstr>
      <vt:lpstr>PowerPoint Presentation</vt:lpstr>
      <vt:lpstr>PowerPoint Presentation</vt:lpstr>
      <vt:lpstr>Changes in Heroin Use, U.S.</vt:lpstr>
      <vt:lpstr>Intimate Partner Violence</vt:lpstr>
      <vt:lpstr>Age of First Victimization among Females by Age Group</vt:lpstr>
      <vt:lpstr>Age of First Victimization among Males by Age Group</vt:lpstr>
      <vt:lpstr>Falls</vt:lpstr>
      <vt:lpstr>Increase in the Rate of Fall-Related Mortality</vt:lpstr>
      <vt:lpstr>Fall-Related Mortality in West Virginia by Year -- 1999 - 2014</vt:lpstr>
      <vt:lpstr>Fall-Related Mortality Among Older Adults in West Virginia by Year -- 1999 - 2014</vt:lpstr>
      <vt:lpstr>Motor Vehicle Crash</vt:lpstr>
      <vt:lpstr>Crash Statistics</vt:lpstr>
      <vt:lpstr>Traumatic Brain Injury (TBI)</vt:lpstr>
      <vt:lpstr>TBI </vt:lpstr>
      <vt:lpstr>Existing Research Efforts</vt:lpstr>
      <vt:lpstr>Contact Information</vt:lpstr>
    </vt:vector>
  </TitlesOfParts>
  <Company>Microsoft</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hlinn2</dc:creator>
  <cp:lastModifiedBy>Bossarte, Robert</cp:lastModifiedBy>
  <cp:revision>35</cp:revision>
  <dcterms:created xsi:type="dcterms:W3CDTF">2012-09-18T17:53:36Z</dcterms:created>
  <dcterms:modified xsi:type="dcterms:W3CDTF">2018-02-20T16:43:43Z</dcterms:modified>
</cp:coreProperties>
</file>