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714" r:id="rId2"/>
    <p:sldMasterId id="2147483729" r:id="rId3"/>
  </p:sldMasterIdLst>
  <p:notesMasterIdLst>
    <p:notesMasterId r:id="rId72"/>
  </p:notesMasterIdLst>
  <p:handoutMasterIdLst>
    <p:handoutMasterId r:id="rId73"/>
  </p:handoutMasterIdLst>
  <p:sldIdLst>
    <p:sldId id="256" r:id="rId4"/>
    <p:sldId id="462" r:id="rId5"/>
    <p:sldId id="312" r:id="rId6"/>
    <p:sldId id="463" r:id="rId7"/>
    <p:sldId id="464" r:id="rId8"/>
    <p:sldId id="302" r:id="rId9"/>
    <p:sldId id="465" r:id="rId10"/>
    <p:sldId id="450" r:id="rId11"/>
    <p:sldId id="451" r:id="rId12"/>
    <p:sldId id="446" r:id="rId13"/>
    <p:sldId id="339" r:id="rId14"/>
    <p:sldId id="318" r:id="rId15"/>
    <p:sldId id="319" r:id="rId16"/>
    <p:sldId id="321" r:id="rId17"/>
    <p:sldId id="322" r:id="rId18"/>
    <p:sldId id="323" r:id="rId19"/>
    <p:sldId id="314" r:id="rId20"/>
    <p:sldId id="325" r:id="rId21"/>
    <p:sldId id="316" r:id="rId22"/>
    <p:sldId id="317" r:id="rId23"/>
    <p:sldId id="310" r:id="rId24"/>
    <p:sldId id="262" r:id="rId25"/>
    <p:sldId id="309" r:id="rId26"/>
    <p:sldId id="326" r:id="rId27"/>
    <p:sldId id="329" r:id="rId28"/>
    <p:sldId id="307" r:id="rId29"/>
    <p:sldId id="308" r:id="rId30"/>
    <p:sldId id="332" r:id="rId31"/>
    <p:sldId id="340" r:id="rId32"/>
    <p:sldId id="305" r:id="rId33"/>
    <p:sldId id="466" r:id="rId34"/>
    <p:sldId id="355" r:id="rId35"/>
    <p:sldId id="475" r:id="rId36"/>
    <p:sldId id="477" r:id="rId37"/>
    <p:sldId id="300" r:id="rId38"/>
    <p:sldId id="333" r:id="rId39"/>
    <p:sldId id="334" r:id="rId40"/>
    <p:sldId id="335" r:id="rId41"/>
    <p:sldId id="292" r:id="rId42"/>
    <p:sldId id="291" r:id="rId43"/>
    <p:sldId id="452" r:id="rId44"/>
    <p:sldId id="455" r:id="rId45"/>
    <p:sldId id="454" r:id="rId46"/>
    <p:sldId id="467" r:id="rId47"/>
    <p:sldId id="468" r:id="rId48"/>
    <p:sldId id="469" r:id="rId49"/>
    <p:sldId id="458" r:id="rId50"/>
    <p:sldId id="457" r:id="rId51"/>
    <p:sldId id="470" r:id="rId52"/>
    <p:sldId id="349" r:id="rId53"/>
    <p:sldId id="351" r:id="rId54"/>
    <p:sldId id="352" r:id="rId55"/>
    <p:sldId id="346" r:id="rId56"/>
    <p:sldId id="347" r:id="rId57"/>
    <p:sldId id="348" r:id="rId58"/>
    <p:sldId id="344" r:id="rId59"/>
    <p:sldId id="471" r:id="rId60"/>
    <p:sldId id="327" r:id="rId61"/>
    <p:sldId id="345" r:id="rId62"/>
    <p:sldId id="328" r:id="rId63"/>
    <p:sldId id="472" r:id="rId64"/>
    <p:sldId id="330" r:id="rId65"/>
    <p:sldId id="331" r:id="rId66"/>
    <p:sldId id="473" r:id="rId67"/>
    <p:sldId id="474" r:id="rId68"/>
    <p:sldId id="461" r:id="rId69"/>
    <p:sldId id="460" r:id="rId70"/>
    <p:sldId id="289" r:id="rId71"/>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8E9"/>
    <a:srgbClr val="1B2C69"/>
    <a:srgbClr val="949536"/>
    <a:srgbClr val="DBAA28"/>
    <a:srgbClr val="D98429"/>
    <a:srgbClr val="FFFDE2"/>
    <a:srgbClr val="FFFDDB"/>
    <a:srgbClr val="F4E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p:restoredTop sz="78219" autoAdjust="0"/>
  </p:normalViewPr>
  <p:slideViewPr>
    <p:cSldViewPr snapToGrid="0" snapToObjects="1">
      <p:cViewPr varScale="1">
        <p:scale>
          <a:sx n="108" d="100"/>
          <a:sy n="108" d="100"/>
        </p:scale>
        <p:origin x="161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8B19B1B3-D45F-4828-915C-5775074A338F}" type="datetimeFigureOut">
              <a:rPr lang="en-US"/>
              <a:pPr>
                <a:defRPr/>
              </a:pPr>
              <a:t>8/8/19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6DB05509-FCAC-4114-8831-9E53EE2EF709}" type="slidenum">
              <a:rPr lang="en-US"/>
              <a:pPr>
                <a:defRPr/>
              </a:pPr>
              <a:t>‹#›</a:t>
            </a:fld>
            <a:endParaRPr lang="en-US"/>
          </a:p>
        </p:txBody>
      </p:sp>
    </p:spTree>
    <p:extLst>
      <p:ext uri="{BB962C8B-B14F-4D97-AF65-F5344CB8AC3E}">
        <p14:creationId xmlns:p14="http://schemas.microsoft.com/office/powerpoint/2010/main" val="39457714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AAB414A5-E64E-47C3-9885-1C0C868942B0}" type="datetimeFigureOut">
              <a:rPr lang="en-US"/>
              <a:pPr>
                <a:defRPr/>
              </a:pPr>
              <a:t>8/8/19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386DB156-E432-419E-8983-547A3C189954}" type="slidenum">
              <a:rPr lang="en-US"/>
              <a:pPr>
                <a:defRPr/>
              </a:pPr>
              <a:t>‹#›</a:t>
            </a:fld>
            <a:endParaRPr lang="en-US"/>
          </a:p>
        </p:txBody>
      </p:sp>
    </p:spTree>
    <p:extLst>
      <p:ext uri="{BB962C8B-B14F-4D97-AF65-F5344CB8AC3E}">
        <p14:creationId xmlns:p14="http://schemas.microsoft.com/office/powerpoint/2010/main" val="38344207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6DB156-E432-419E-8983-547A3C189954}" type="slidenum">
              <a:rPr lang="en-US" smtClean="0"/>
              <a:pPr>
                <a:defRPr/>
              </a:pPr>
              <a:t>0</a:t>
            </a:fld>
            <a:endParaRPr lang="en-US"/>
          </a:p>
        </p:txBody>
      </p:sp>
    </p:spTree>
    <p:extLst>
      <p:ext uri="{BB962C8B-B14F-4D97-AF65-F5344CB8AC3E}">
        <p14:creationId xmlns:p14="http://schemas.microsoft.com/office/powerpoint/2010/main" val="1842768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C4649743-631F-4FFE-BFBE-A185260142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34B0C9DC-BC05-4A0F-86F0-9B24A7D80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White spots and lines at the gingival margin (gum line) are the first clinical signs of demineralized enamel. If this disease process is not managed, these white spots will progress to cavities.  The treatment options for the white spots are immediate referral to a dentist, comprehensive dietary counseling along with oral hygiene education/instruction, and topical fluoride varnish to reverse or arrest lesions. </a:t>
            </a:r>
          </a:p>
        </p:txBody>
      </p:sp>
      <p:sp>
        <p:nvSpPr>
          <p:cNvPr id="33796" name="Slide Number Placeholder 3">
            <a:extLst>
              <a:ext uri="{FF2B5EF4-FFF2-40B4-BE49-F238E27FC236}">
                <a16:creationId xmlns:a16="http://schemas.microsoft.com/office/drawing/2014/main" id="{A27159DF-DB83-4D57-932D-BDCB1E13BF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0406673-D34E-4024-A1B5-8C5D0253D1B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F9E601AB-1B44-4B4E-B827-5765652FE6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EFE0D96-1396-4112-A328-066555DDCD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During moderate early childhood caries the enamel destruction has exposed the underlying dentin.  Dentin is softer and more cavity prone than enamel.  These lesions darken as they become stained with pigments from food. If these lesions are not treated, the carious bacteria will begin to spread throughout the mouth causing rampant generalized decay. </a:t>
            </a:r>
          </a:p>
        </p:txBody>
      </p:sp>
      <p:sp>
        <p:nvSpPr>
          <p:cNvPr id="35844" name="Slide Number Placeholder 3">
            <a:extLst>
              <a:ext uri="{FF2B5EF4-FFF2-40B4-BE49-F238E27FC236}">
                <a16:creationId xmlns:a16="http://schemas.microsoft.com/office/drawing/2014/main" id="{3AB07DBA-D553-401C-AC81-4C4E3DB2AA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115EF1D-988C-48D6-A460-DCD34DABADE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1BD65D64-FA74-4549-B35D-38E8EFDF10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F6B9C64-F46A-4125-BF49-125628D27B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During severe early childhood caries there are multiple dark cavities visible.  These cavities appear in the anterior and posterior teeth.  There may be an abscess or draining fistulae present, which is typically seen on the gum.  Patients often experience pain, but young children may not be able to verbalize this other than mentioning a bad taste or smell from their mouth. </a:t>
            </a:r>
          </a:p>
        </p:txBody>
      </p:sp>
      <p:sp>
        <p:nvSpPr>
          <p:cNvPr id="37892" name="Slide Number Placeholder 3">
            <a:extLst>
              <a:ext uri="{FF2B5EF4-FFF2-40B4-BE49-F238E27FC236}">
                <a16:creationId xmlns:a16="http://schemas.microsoft.com/office/drawing/2014/main" id="{FEDDAFB6-1A13-4E72-92CE-1CD0F03B9D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F6D2883-F42A-40EF-B7E8-8E820185888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2DB06102-2F9E-48F0-B9AC-3A50887EC8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F1183BE9-5090-4EC5-80FD-280CD5F282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Oral health doesn’t just affect your teeth and gums. It also affects the health of your entire body. On-going dental problems can significantly impact your quality of life.  Dental problems can interfere with how you talk, eat and drink. Poor oral health can lead to cardiovascular and respiratory problems as well as diabetes issues just to name a few. Oral health education is an important topic to discuss with parents or guardians.  Primary care providers can educate parents about regular dental visits, not only for the child, but the parents as well. This is the time for a dental home to be established if the parent/guardian has not already done so. </a:t>
            </a:r>
            <a:r>
              <a:rPr lang="en-US" altLang="en-US">
                <a:solidFill>
                  <a:srgbClr val="000000"/>
                </a:solidFill>
              </a:rPr>
              <a:t>A dental home is </a:t>
            </a:r>
            <a:r>
              <a:rPr lang="en-US" altLang="en-US">
                <a:solidFill>
                  <a:srgbClr val="000000"/>
                </a:solidFill>
                <a:latin typeface="Adobe Garamond Pro"/>
              </a:rPr>
              <a:t>the ongoing relationship between the dentist and the patient, inclusive of all aspects of oral health care delivered in a comprehensive, continuously accessible, coordinated, and family-centered way.</a:t>
            </a:r>
            <a:r>
              <a:rPr lang="en-US" altLang="en-US"/>
              <a:t> Discuss the importance of the age one dental visit and what to expect.  The age one dental visit is a great opportunity to introduce the baby to good oral habits early on and set the stage for dental visits being included as a normal lifelong procedure. Education to the parents about proper brushing and flossing as well as healthy eating habits.  This is also a great opportunity to discuss the importance of not cleaning the baby’s pacifier with their mouth as this spreads bacteria from parent to baby.  Also discuss how you should never share toothbrushes, cups or utensils with your child or let your children share with one another.  Many people do not realize how this spreads bacteria. </a:t>
            </a:r>
          </a:p>
        </p:txBody>
      </p:sp>
      <p:sp>
        <p:nvSpPr>
          <p:cNvPr id="39940" name="Slide Number Placeholder 3">
            <a:extLst>
              <a:ext uri="{FF2B5EF4-FFF2-40B4-BE49-F238E27FC236}">
                <a16:creationId xmlns:a16="http://schemas.microsoft.com/office/drawing/2014/main" id="{59559811-DF62-4D12-97DD-AB68A7C8B5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EBCDEFF-1A94-43EE-977E-EBA064DDE8E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99C1BA07-D190-40C1-9883-B7778BCE0F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928FCDCD-BCA9-4D29-B9F6-9FF0F5F08A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mentioned in previous slides, the treatment options for early childhood caries will include comprehensive dietary counseling as well as oral hygiene instruction </a:t>
            </a:r>
            <a:r>
              <a:rPr lang="en-US" altLang="en-US" dirty="0">
                <a:solidFill>
                  <a:srgbClr val="000000"/>
                </a:solidFill>
              </a:rPr>
              <a:t>to the parents/guardian as well as the child</a:t>
            </a:r>
            <a:r>
              <a:rPr lang="en-US" altLang="en-US" dirty="0"/>
              <a:t> . Fluoride varnish may be used to arrest cavity lesions and prevent development of new cavities or “spots”.  Urgent dental referral for comprehensive treatment may be needed for moderate to severe caries cases.  This may include procedures such as extractions, fillings or root canals and/or all under general anesthesia. </a:t>
            </a:r>
          </a:p>
        </p:txBody>
      </p:sp>
      <p:sp>
        <p:nvSpPr>
          <p:cNvPr id="41988" name="Slide Number Placeholder 3">
            <a:extLst>
              <a:ext uri="{FF2B5EF4-FFF2-40B4-BE49-F238E27FC236}">
                <a16:creationId xmlns:a16="http://schemas.microsoft.com/office/drawing/2014/main" id="{23EB5014-B74C-4387-B55B-F4FB454947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DC989E7-E994-477A-8545-FBD9523291F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57CBA7B-FE3B-472C-8852-A51F783FBF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EBA4377E-CFB6-49F6-994E-D7E0262283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Fluoride varnish is a highly concentrated form of fluoride which is “painted” onto the teeth with a soft brush. This can be applied by a dentist, dental hygienist or other health care professional.  Fluoride varnish can be applied up to 4 times per year (The recommendation is two from a dental professional and two from a primary care professional). It is easy to apply and sets quickly.  Varnish comes in many flavors as this makes it more appealing, especially to children. Although fluoride varnish is available in several colors, most providers offer the tooth colored option to make it more attractive and harder to detect on the teeth. </a:t>
            </a:r>
          </a:p>
        </p:txBody>
      </p:sp>
      <p:sp>
        <p:nvSpPr>
          <p:cNvPr id="21508" name="Slide Number Placeholder 3">
            <a:extLst>
              <a:ext uri="{FF2B5EF4-FFF2-40B4-BE49-F238E27FC236}">
                <a16:creationId xmlns:a16="http://schemas.microsoft.com/office/drawing/2014/main" id="{D6DD50B4-0828-4B15-8F5B-900A7C05A2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9EE1B29-B71C-401C-92FE-D3E90323122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4649051-36F4-4507-A345-A9F48D9376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633A346-A267-4DCB-A688-2C1E6EF00E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Although largely preventable, tooth decay is the single most common chronic childhood disease. It is </a:t>
            </a:r>
            <a:r>
              <a:rPr lang="en-US" altLang="en-US" b="1" dirty="0">
                <a:solidFill>
                  <a:srgbClr val="000000"/>
                </a:solidFill>
              </a:rPr>
              <a:t>5 times more common than asthma, 4 times more common than early- childhood obesity, and 20 times more common than diabetes</a:t>
            </a:r>
            <a:r>
              <a:rPr lang="en-US" altLang="en-US" dirty="0">
                <a:solidFill>
                  <a:srgbClr val="000000"/>
                </a:solidFill>
              </a:rPr>
              <a:t>. More than one third of preschoolers in West Virginia already have dental caries. Fluoride varnish works to help prevent tooth decay, slow it down, or stop it from getting worse. In the past, efforts to prevent dental caries focused mainly on proper brushing and flossing and good dietary practices. Studies have shown a 25-45% reduction in decay rate with the use of fluoride varnish.</a:t>
            </a:r>
            <a:endParaRPr lang="en-US" altLang="en-US" dirty="0"/>
          </a:p>
        </p:txBody>
      </p:sp>
      <p:sp>
        <p:nvSpPr>
          <p:cNvPr id="23556" name="Slide Number Placeholder 3">
            <a:extLst>
              <a:ext uri="{FF2B5EF4-FFF2-40B4-BE49-F238E27FC236}">
                <a16:creationId xmlns:a16="http://schemas.microsoft.com/office/drawing/2014/main" id="{8606BA4D-A5B1-4FE9-BCE8-4F479308E3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0E8BF97-4410-4A8F-A422-9E0191E7CAE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C04A01D4-8AEB-41BF-948D-7886285CAD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B417B3AC-250F-4505-A2D5-582367B9DD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American Academy of Pediatrics (AAP) has developed the Caries Risk Assessment Tool to aid in implementation of oral health risk assessment during well child visits. The Bright Futures/AAP “Recommendations for Preventive Pediatric Health Care” recommends all children receive a risk assessment at the 6 and 9 month visits. For the 12, 18, 24 and 30 month and 3 and 6 year visits, risk assessment should continue if a dental home has not been established. If appropriate, high-risk children should receive professionally applied fluoride varnish and have their teeth brushed twice daily with an age appropriate amount of fluoridated toothpaste. Referral to a pediatric dentist or a dentist comfortable caring for children should be made with follow-up to ensure that the child is being cared for in the dental home. You can find this handout on the Smiles for Life website. </a:t>
            </a:r>
          </a:p>
        </p:txBody>
      </p:sp>
      <p:sp>
        <p:nvSpPr>
          <p:cNvPr id="44036" name="Slide Number Placeholder 3">
            <a:extLst>
              <a:ext uri="{FF2B5EF4-FFF2-40B4-BE49-F238E27FC236}">
                <a16:creationId xmlns:a16="http://schemas.microsoft.com/office/drawing/2014/main" id="{8B9D4910-EE55-466C-B89E-73B0351568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804D2C2-E111-4642-92DC-5DA7A7F7950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95312E6-0D88-4A99-BC95-9F8E059C8E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8B2D28F-A317-43CB-BEC4-10512F3C0C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Delivering oral health services during a well child visit can be done in three simple steps.  Oral health screening and risk assessment, application of fluoride varnish and deliver anticipatory guidance to families. This handout can be found on the smiles for life website.  </a:t>
            </a:r>
          </a:p>
        </p:txBody>
      </p:sp>
      <p:sp>
        <p:nvSpPr>
          <p:cNvPr id="46084" name="Slide Number Placeholder 3">
            <a:extLst>
              <a:ext uri="{FF2B5EF4-FFF2-40B4-BE49-F238E27FC236}">
                <a16:creationId xmlns:a16="http://schemas.microsoft.com/office/drawing/2014/main" id="{4AA8ABB4-D87F-49C9-B25B-03007F5C11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12FFC7F-AFCB-476D-AD27-E3CD2FD80FF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ECC775B-346A-4E7E-8A2A-88ED73B9D2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DD9CF965-D01C-48C6-9CCD-93274782C2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Lift the lip and look for signs of abnormalities. Key factors to determine during the oral health screening and risk assessment include- are any white spots or decay visible? Has the child ever had cavities or fillings? Have any siblings had cavities or fillings? Has the mother or primary care giver had cavities or fillings in the past year?  Determine if the child is at risk and would benefit from a fluoride varnish application.  Refer the child to the dentist as necessary.  Ask if they have a dental home and when the last dental visit took place. This is also the opportunity for oral health education.  If plaque is present, show the parent and discuss brushing and flossing techniques. The child may cry during the exam. If the child does not open their mouth, slide your finger in buccal sulcus and apply gentle pressure.</a:t>
            </a:r>
          </a:p>
          <a:p>
            <a:endParaRPr lang="en-US" altLang="en-US"/>
          </a:p>
        </p:txBody>
      </p:sp>
      <p:sp>
        <p:nvSpPr>
          <p:cNvPr id="48132" name="Slide Number Placeholder 3">
            <a:extLst>
              <a:ext uri="{FF2B5EF4-FFF2-40B4-BE49-F238E27FC236}">
                <a16:creationId xmlns:a16="http://schemas.microsoft.com/office/drawing/2014/main" id="{EBAEFCD6-7A27-4C12-A5DC-93F5557CB7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69A6A33-3AE7-4A59-A025-817235DC427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6781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33DCF03-BF6E-40AD-BD9B-F5E535690C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1E932BEF-B2E4-439F-891D-E280883FEF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Updates as of December 1, 2016.  As many of you know, a non-dental code was opened for primary care providers to allow for a reliable reimbursement of services.  This is for Medicaid eligible patients.  The code, 99188, reimburses for children ages 0 through 20 years of age.  This used to be through age 5.  Eligible children can receive up to four applications of fluoride varnish annually ( 2 from a dental provider and 2 from a non-dental provider).  WVCHIP  opened the code January 1, 2019.</a:t>
            </a:r>
          </a:p>
        </p:txBody>
      </p:sp>
      <p:sp>
        <p:nvSpPr>
          <p:cNvPr id="78852" name="Slide Number Placeholder 3">
            <a:extLst>
              <a:ext uri="{FF2B5EF4-FFF2-40B4-BE49-F238E27FC236}">
                <a16:creationId xmlns:a16="http://schemas.microsoft.com/office/drawing/2014/main" id="{C9DB7E23-5718-4D79-88EB-4BD510C08E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8AF4494-370E-4624-BCD4-150C2DFB1B1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E3CE5F19-CF5E-4844-8739-96C22D903D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0F730D0C-9136-46B7-9152-842380CD68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One of the two applications is recommended to take place with the annual well child visit.  Although not required, training through the Smiles for Life, course 6: Caries Risk Assessment, fluoride varnish and counseling is recommended.  All updates improve alignment with recommendations/ guidelines from American Academy of Pediatrics, Bright Futures and U.S Preventive Services Task Force.</a:t>
            </a:r>
          </a:p>
        </p:txBody>
      </p:sp>
      <p:sp>
        <p:nvSpPr>
          <p:cNvPr id="80900" name="Slide Number Placeholder 3">
            <a:extLst>
              <a:ext uri="{FF2B5EF4-FFF2-40B4-BE49-F238E27FC236}">
                <a16:creationId xmlns:a16="http://schemas.microsoft.com/office/drawing/2014/main" id="{FEF62105-8DA0-48BB-B7A9-025E9A434D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1AE156A-1B54-4A65-8335-5118A8C70E7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1C29FAC-019B-4AA1-BC64-A76AFBCBD2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243B8BA2-5E29-4BAB-8C53-E2CF506DC5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Here you will see the medical and dental provider codes for fluoride varnish.  Again, this is for Medicaid eligible children under the age of 21. This gives a short description of each code.  If anyone would like a copy of this, please email me and I can send you a copy. </a:t>
            </a:r>
          </a:p>
        </p:txBody>
      </p:sp>
      <p:sp>
        <p:nvSpPr>
          <p:cNvPr id="82948" name="Slide Number Placeholder 3">
            <a:extLst>
              <a:ext uri="{FF2B5EF4-FFF2-40B4-BE49-F238E27FC236}">
                <a16:creationId xmlns:a16="http://schemas.microsoft.com/office/drawing/2014/main" id="{A0705696-018C-4774-9809-DDCA628CFC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E1332B-590D-4C9F-810F-30FDC5210D0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OHP’s PIOHQI work.</a:t>
            </a:r>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28</a:t>
            </a:fld>
            <a:endParaRPr lang="en-US"/>
          </a:p>
        </p:txBody>
      </p:sp>
    </p:spTree>
    <p:extLst>
      <p:ext uri="{BB962C8B-B14F-4D97-AF65-F5344CB8AC3E}">
        <p14:creationId xmlns:p14="http://schemas.microsoft.com/office/powerpoint/2010/main" val="4227886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313ED8E5-EDA3-4A56-8CC4-2ACFED6E3A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A8C18950-E3ED-4B59-B4A8-4F5A50EBDA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you are wondering how you can participate, you can begin by completing the smiles for life curriculum, course 6.  The course is optional, and will not only give you one hour of free CE, but will be very beneficial as it contains the helpful tools that have been presented throughout this webinar. The next step is to begin conducting the caries risk assessment and provide fluoride varnish to patients.  Please do not forget to refer children for age one dental visits.</a:t>
            </a:r>
          </a:p>
        </p:txBody>
      </p:sp>
      <p:sp>
        <p:nvSpPr>
          <p:cNvPr id="84996" name="Slide Number Placeholder 3">
            <a:extLst>
              <a:ext uri="{FF2B5EF4-FFF2-40B4-BE49-F238E27FC236}">
                <a16:creationId xmlns:a16="http://schemas.microsoft.com/office/drawing/2014/main" id="{B7AFBF65-0367-4940-B8D6-405CF1DC57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C4A113F-7A3C-4EB6-B5A1-ABB72D7EDF9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68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612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In a review of the West Virginia Centers for Medicare &amp; Medicaid Services (CMS) 416: Annual Early and Periodic Screening, Diagnosis and Treatment (EPSDT) Participation Reports from the last available six fiscal years (2012-2017), the average utilization for preventive dental care for children aged 0 to 20 years is 43.8%.  The table shows the breakdown of utilization for preventive dental care by age group, as well as the overall annual average.  Addressing the needs of </a:t>
            </a:r>
            <a:r>
              <a:rPr lang="en-US" sz="1200" dirty="0" err="1">
                <a:effectLst/>
                <a:latin typeface="Times New Roman" panose="02020603050405020304" pitchFamily="18" charset="0"/>
                <a:ea typeface="Calibri" panose="020F0502020204030204" pitchFamily="34" charset="0"/>
                <a:cs typeface="Times New Roman" panose="02020603050405020304" pitchFamily="18" charset="0"/>
              </a:rPr>
              <a:t>cyschn</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in West Virginia, especially in our youngest populations brings a new and evolving dynamic in light of the opioid epidemic and support for MCH populations and their communities.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32</a:t>
            </a:fld>
            <a:endParaRPr lang="en-US"/>
          </a:p>
        </p:txBody>
      </p:sp>
    </p:spTree>
    <p:extLst>
      <p:ext uri="{BB962C8B-B14F-4D97-AF65-F5344CB8AC3E}">
        <p14:creationId xmlns:p14="http://schemas.microsoft.com/office/powerpoint/2010/main" val="944383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 number of West Virginia children entering foster care (particularly those aged 0 to 35 months old), those identified with neonatal abstinence syndrome (NAS) at birth and those being referred for Birth to Three (BTT) services has increased proportionately as the number of opioid deaths have increased.  Children in foster care are now categorically eligible for care coordination services from our state Children with Special Health Care Needs (CSHCN) Program, as they are considered to be CYSHCN.</a:t>
            </a:r>
          </a:p>
          <a:p>
            <a:pPr marL="0" marR="0" algn="just">
              <a:spcBef>
                <a:spcPts val="0"/>
              </a:spcBef>
              <a:spcAft>
                <a:spcPts val="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1100" dirty="0">
                <a:effectLst/>
                <a:latin typeface="Times New Roman" panose="02020603050405020304" pitchFamily="18" charset="0"/>
                <a:ea typeface="Calibri" panose="020F0502020204030204" pitchFamily="34" charset="0"/>
              </a:rPr>
              <a:t>According to the National Survey of Children with Special Health Care Needs (NS-CSHCN), last completed in 2009-2010, there were an estimated 70,609 children and youth with special health care needs in West Virginia and the prevalence of </a:t>
            </a:r>
            <a:r>
              <a:rPr lang="en-US" sz="1100" dirty="0" err="1">
                <a:effectLst/>
                <a:latin typeface="Times New Roman" panose="02020603050405020304" pitchFamily="18" charset="0"/>
                <a:ea typeface="Calibri" panose="020F0502020204030204" pitchFamily="34" charset="0"/>
              </a:rPr>
              <a:t>cyschn</a:t>
            </a:r>
            <a:r>
              <a:rPr lang="en-US" sz="1100" dirty="0">
                <a:effectLst/>
                <a:latin typeface="Times New Roman" panose="02020603050405020304" pitchFamily="18" charset="0"/>
                <a:ea typeface="Calibri" panose="020F0502020204030204" pitchFamily="34" charset="0"/>
              </a:rPr>
              <a:t> continues to be one of the highest in the country.  More recent data from the 2016 NS-CH estimates the number of CYSHCN to be nearly 1 in 4 (24.1%; approximately 91,000) West Virginia children, which continues to exceed the national rate of 19.4%. </a:t>
            </a:r>
          </a:p>
          <a:p>
            <a:pPr marL="0" marR="0" algn="just">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rPr>
              <a:t>The burden of CYSHCN in West Virginia is compounded by the fact that the state has a high rate of children living in poverty and has the third highest prevalence of CYSHCN in the country behind only Kentucky and Mississippi. As seen nationally, the prevalence of CYSHCN in West Virginia decreases with income level, increases with age and is more prevalent among males than females. A higher proportion of CYSHCN in West Virginia meet the Maternal, Child and Health Bureau core outcomes than the United States as a whole, but there is definite room for improvement. </a:t>
            </a:r>
            <a:endParaRPr lang="en-US" dirty="0"/>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33</a:t>
            </a:fld>
            <a:endParaRPr lang="en-US"/>
          </a:p>
        </p:txBody>
      </p:sp>
    </p:spTree>
    <p:extLst>
      <p:ext uri="{BB962C8B-B14F-4D97-AF65-F5344CB8AC3E}">
        <p14:creationId xmlns:p14="http://schemas.microsoft.com/office/powerpoint/2010/main" val="2714653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39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00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83074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Arial" panose="020B0604020202020204" pitchFamily="34" charset="0"/>
              </a:rPr>
              <a:t>With implicit stratification by health region (4 regions), a systematic probability proportional to size sampling scheme was used to select a sample of 37 schools. If a school refused to participate, a replacement school was randomly selected from the same sampling interval. </a:t>
            </a:r>
            <a:endParaRPr lang="en-US" dirty="0"/>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38</a:t>
            </a:fld>
            <a:endParaRPr lang="en-US"/>
          </a:p>
        </p:txBody>
      </p:sp>
    </p:spTree>
    <p:extLst>
      <p:ext uri="{BB962C8B-B14F-4D97-AF65-F5344CB8AC3E}">
        <p14:creationId xmlns:p14="http://schemas.microsoft.com/office/powerpoint/2010/main" val="2057795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effectLst/>
                <a:latin typeface="Calibri" panose="020F0502020204030204" pitchFamily="34" charset="0"/>
                <a:ea typeface="Calibri" panose="020F0502020204030204" pitchFamily="34" charset="0"/>
              </a:rPr>
              <a:t>Decay experience: Refers to having untreated decay or a dental filling, crown, or other type of restorative dental material. Also includes teeth that were extracted because of tooth decay.</a:t>
            </a:r>
          </a:p>
          <a:p>
            <a:pPr marL="0" marR="0" algn="just">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algn="just">
              <a:spcBef>
                <a:spcPts val="0"/>
              </a:spcBef>
              <a:spcAft>
                <a:spcPts val="0"/>
              </a:spcAft>
            </a:pPr>
            <a:endParaRPr lang="en-US" sz="1200" dirty="0">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39</a:t>
            </a:fld>
            <a:endParaRPr lang="en-US"/>
          </a:p>
        </p:txBody>
      </p:sp>
    </p:spTree>
    <p:extLst>
      <p:ext uri="{BB962C8B-B14F-4D97-AF65-F5344CB8AC3E}">
        <p14:creationId xmlns:p14="http://schemas.microsoft.com/office/powerpoint/2010/main" val="1292980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Untreated decay: Dental cavities or tooth decay that have not received appropriate treatment</a:t>
            </a:r>
            <a:endParaRPr lang="en-US" sz="1200" dirty="0">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40</a:t>
            </a:fld>
            <a:endParaRPr lang="en-US"/>
          </a:p>
        </p:txBody>
      </p:sp>
    </p:spTree>
    <p:extLst>
      <p:ext uri="{BB962C8B-B14F-4D97-AF65-F5344CB8AC3E}">
        <p14:creationId xmlns:p14="http://schemas.microsoft.com/office/powerpoint/2010/main" val="32978969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200"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Dental sealants</a:t>
            </a:r>
            <a:r>
              <a:rPr lang="en-US" sz="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Plastic-like coatings that are applied to the chewing surfaces of back teeth. The applied sealant resin bonds into the grooves of teeth to form a protective physical barrier.</a:t>
            </a:r>
            <a:endParaRPr lang="en-US" sz="1200" dirty="0">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41</a:t>
            </a:fld>
            <a:endParaRPr lang="en-US"/>
          </a:p>
        </p:txBody>
      </p:sp>
    </p:spTree>
    <p:extLst>
      <p:ext uri="{BB962C8B-B14F-4D97-AF65-F5344CB8AC3E}">
        <p14:creationId xmlns:p14="http://schemas.microsoft.com/office/powerpoint/2010/main" val="662539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rPr>
              <a:t>Early or urgent dental care: Child needs to see a dentist within the next few weeks for dental care.</a:t>
            </a:r>
            <a:endParaRPr lang="en-US" sz="1200" dirty="0">
              <a:effectLst/>
              <a:latin typeface="Arial" panose="020B0604020202020204" pitchFamily="34" charset="0"/>
              <a:ea typeface="Calibri" panose="020F0502020204030204" pitchFamily="34" charset="0"/>
            </a:endParaRPr>
          </a:p>
          <a:p>
            <a:pPr marL="0" marR="0" algn="just">
              <a:spcBef>
                <a:spcPts val="0"/>
              </a:spcBef>
              <a:spcAft>
                <a:spcPts val="0"/>
              </a:spcAft>
            </a:pPr>
            <a:r>
              <a:rPr lang="en-US" sz="1200" dirty="0">
                <a:effectLst/>
                <a:latin typeface="Calibri" panose="020F0502020204030204" pitchFamily="34" charset="0"/>
                <a:ea typeface="Calibri" panose="020F0502020204030204" pitchFamily="34" charset="0"/>
              </a:rPr>
              <a:t>Urgent dental care: Child had pain or infection at the time of the screening</a:t>
            </a:r>
            <a:endParaRPr lang="en-US" sz="1200" dirty="0">
              <a:effectLst/>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42</a:t>
            </a:fld>
            <a:endParaRPr lang="en-US"/>
          </a:p>
        </p:txBody>
      </p:sp>
    </p:spTree>
    <p:extLst>
      <p:ext uri="{BB962C8B-B14F-4D97-AF65-F5344CB8AC3E}">
        <p14:creationId xmlns:p14="http://schemas.microsoft.com/office/powerpoint/2010/main" val="4257373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726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1,392 dentists in WV</a:t>
            </a:r>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44</a:t>
            </a:fld>
            <a:endParaRPr lang="en-US"/>
          </a:p>
        </p:txBody>
      </p:sp>
    </p:spTree>
    <p:extLst>
      <p:ext uri="{BB962C8B-B14F-4D97-AF65-F5344CB8AC3E}">
        <p14:creationId xmlns:p14="http://schemas.microsoft.com/office/powerpoint/2010/main" val="270070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WV has 1,576 RDH</a:t>
            </a:r>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45</a:t>
            </a:fld>
            <a:endParaRPr lang="en-US"/>
          </a:p>
        </p:txBody>
      </p:sp>
    </p:spTree>
    <p:extLst>
      <p:ext uri="{BB962C8B-B14F-4D97-AF65-F5344CB8AC3E}">
        <p14:creationId xmlns:p14="http://schemas.microsoft.com/office/powerpoint/2010/main" val="34238185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a:t>
            </a:r>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46</a:t>
            </a:fld>
            <a:endParaRPr lang="en-US"/>
          </a:p>
        </p:txBody>
      </p:sp>
    </p:spTree>
    <p:extLst>
      <p:ext uri="{BB962C8B-B14F-4D97-AF65-F5344CB8AC3E}">
        <p14:creationId xmlns:p14="http://schemas.microsoft.com/office/powerpoint/2010/main" val="126413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Unicare</a:t>
            </a:r>
            <a:endParaRPr lang="en-US" dirty="0"/>
          </a:p>
          <a:p>
            <a:r>
              <a:rPr lang="en-US" dirty="0"/>
              <a:t>Aetna</a:t>
            </a:r>
          </a:p>
          <a:p>
            <a:r>
              <a:rPr lang="en-US" dirty="0"/>
              <a:t>WVFH</a:t>
            </a:r>
          </a:p>
          <a:p>
            <a:r>
              <a:rPr lang="en-US" dirty="0"/>
              <a:t>The Health Plan</a:t>
            </a:r>
          </a:p>
          <a:p>
            <a:endParaRPr lang="en-US" dirty="0"/>
          </a:p>
          <a:p>
            <a:r>
              <a:rPr lang="en-US" dirty="0"/>
              <a:t>As of June 30, 2019. WVFH went away.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1207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OHP is working to assist the dental school in the pediatric residency program.</a:t>
            </a:r>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47</a:t>
            </a:fld>
            <a:endParaRPr lang="en-US"/>
          </a:p>
        </p:txBody>
      </p:sp>
    </p:spTree>
    <p:extLst>
      <p:ext uri="{BB962C8B-B14F-4D97-AF65-F5344CB8AC3E}">
        <p14:creationId xmlns:p14="http://schemas.microsoft.com/office/powerpoint/2010/main" val="23047746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Dental Health Professional Shortage Area</a:t>
            </a:r>
          </a:p>
        </p:txBody>
      </p:sp>
      <p:sp>
        <p:nvSpPr>
          <p:cNvPr id="4" name="Slide Number Placeholder 3"/>
          <p:cNvSpPr>
            <a:spLocks noGrp="1"/>
          </p:cNvSpPr>
          <p:nvPr>
            <p:ph type="sldNum" sz="quarter" idx="5"/>
          </p:nvPr>
        </p:nvSpPr>
        <p:spPr/>
        <p:txBody>
          <a:bodyPr/>
          <a:lstStyle/>
          <a:p>
            <a:pPr>
              <a:defRPr/>
            </a:pPr>
            <a:fld id="{386DB156-E432-419E-8983-547A3C189954}" type="slidenum">
              <a:rPr lang="en-US" smtClean="0"/>
              <a:pPr>
                <a:defRPr/>
              </a:pPr>
              <a:t>50</a:t>
            </a:fld>
            <a:endParaRPr lang="en-US"/>
          </a:p>
        </p:txBody>
      </p:sp>
    </p:spTree>
    <p:extLst>
      <p:ext uri="{BB962C8B-B14F-4D97-AF65-F5344CB8AC3E}">
        <p14:creationId xmlns:p14="http://schemas.microsoft.com/office/powerpoint/2010/main" val="3936320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2548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3895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6DB156-E432-419E-8983-547A3C189954}" type="slidenum">
              <a:rPr lang="en-US" smtClean="0"/>
              <a:pPr>
                <a:defRPr/>
              </a:pPr>
              <a:t>67</a:t>
            </a:fld>
            <a:endParaRPr lang="en-US"/>
          </a:p>
        </p:txBody>
      </p:sp>
    </p:spTree>
    <p:extLst>
      <p:ext uri="{BB962C8B-B14F-4D97-AF65-F5344CB8AC3E}">
        <p14:creationId xmlns:p14="http://schemas.microsoft.com/office/powerpoint/2010/main" val="1712565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Issues with getting the MCOs registered.</a:t>
            </a:r>
          </a:p>
          <a:p>
            <a:r>
              <a:rPr lang="en-US" dirty="0"/>
              <a:t>WVFH reported that 33 women utilized the incentive during the third quarter.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DB156-E432-419E-8983-547A3C1899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1563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Prenatal care health professionals can work in collaboration with oral health professionals by establishing relationships with oral health professionals in the community, developing a formal referral process, sharing pertinent information about pregnant women, and coordinating care.</a:t>
            </a:r>
          </a:p>
          <a:p>
            <a:pPr eaLnBrk="1" hangingPunct="1">
              <a:spcBef>
                <a:spcPct val="0"/>
              </a:spcBef>
            </a:pPr>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F097AFF5-1F1D-4052-8B17-8E07AC00FBB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17571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528D0016-34E3-48A6-8A48-E04F6871CB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B236AED-C73E-4713-BD36-A6F6378157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In the next few slides we are going to briefly review early childhood caries and the signs and symptoms associated with this preventable disease.</a:t>
            </a:r>
          </a:p>
        </p:txBody>
      </p:sp>
      <p:sp>
        <p:nvSpPr>
          <p:cNvPr id="25604" name="Slide Number Placeholder 3">
            <a:extLst>
              <a:ext uri="{FF2B5EF4-FFF2-40B4-BE49-F238E27FC236}">
                <a16:creationId xmlns:a16="http://schemas.microsoft.com/office/drawing/2014/main" id="{063EBC11-F019-4EE2-A73D-ED58F96051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9687E40-277A-4A29-835F-375EA800CF5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913D739-70AB-46AE-A6DB-3944D71B24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92E29FF3-ABE2-48F4-83C9-8AFC694744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is Early Childhood Caries? An Infectious chronic disease that destroys tooth structure leading to loss of chewing function, pain and infection. Usually caused by poor eating habits and a lack of good oral hygiene habits. A variety of eating habits are implicated. Those habits include constant snacking and use of a bottle or sippy cup containing sugary drinks. ECC affects 35% of 3 year </a:t>
            </a:r>
            <a:r>
              <a:rPr lang="en-US" altLang="en-US" dirty="0" err="1"/>
              <a:t>olds</a:t>
            </a:r>
            <a:r>
              <a:rPr lang="en-US" altLang="en-US" dirty="0"/>
              <a:t> from low income families. Early childhood caries affects the teeth that emerge early and are least protected by saliva. The order of progression starts with the maxillary anterior teeth, the first molars, then on to the second molars.</a:t>
            </a:r>
          </a:p>
        </p:txBody>
      </p:sp>
      <p:sp>
        <p:nvSpPr>
          <p:cNvPr id="27652" name="Slide Number Placeholder 3">
            <a:extLst>
              <a:ext uri="{FF2B5EF4-FFF2-40B4-BE49-F238E27FC236}">
                <a16:creationId xmlns:a16="http://schemas.microsoft.com/office/drawing/2014/main" id="{158D0B10-E3AF-42DF-AF24-DDA1B723F7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AB0669D-C744-41B6-AFA3-2480C3DB96B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2E6469A8-2CE1-400E-AF4E-C83E710C26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5C8C8C28-EDF3-455B-8E3C-8E0533B145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Enamel defect is a developmental dental defect – not caused by habits or poor oral hygiene.  which can be implicated as "weak" or "chalky" enamel with reduced thickness or enamel with poor quality. These defects appear as chalky spots or creamy yellow or brown or white patches on a child's teeth. Some of these factors include: </a:t>
            </a:r>
          </a:p>
          <a:p>
            <a:pPr>
              <a:buFontTx/>
              <a:buChar char="•"/>
            </a:pPr>
            <a:r>
              <a:rPr lang="en-US" altLang="en-US" dirty="0"/>
              <a:t>Mother's health during pregnancy (illnesses, diet deficiency)</a:t>
            </a:r>
          </a:p>
          <a:p>
            <a:pPr>
              <a:buFontTx/>
              <a:buChar char="•"/>
            </a:pPr>
            <a:r>
              <a:rPr lang="en-US" altLang="en-US" dirty="0"/>
              <a:t>Prematurity</a:t>
            </a:r>
          </a:p>
          <a:p>
            <a:pPr>
              <a:buFontTx/>
              <a:buChar char="•"/>
            </a:pPr>
            <a:r>
              <a:rPr lang="en-US" altLang="en-US" dirty="0"/>
              <a:t>Birth difficulties</a:t>
            </a:r>
          </a:p>
          <a:p>
            <a:pPr>
              <a:buFontTx/>
              <a:buChar char="•"/>
            </a:pPr>
            <a:r>
              <a:rPr lang="en-US" altLang="en-US" dirty="0"/>
              <a:t>Medications given to mother during pregnancy or to child during early childhood</a:t>
            </a:r>
          </a:p>
          <a:p>
            <a:pPr>
              <a:buFontTx/>
              <a:buChar char="•"/>
            </a:pPr>
            <a:r>
              <a:rPr lang="en-US" altLang="en-US" dirty="0"/>
              <a:t>Early childhood diseases (high fever, pneumonia, middle ear infection, viral infections etc.)</a:t>
            </a:r>
          </a:p>
          <a:p>
            <a:pPr>
              <a:buFontTx/>
              <a:buChar char="•"/>
            </a:pPr>
            <a:r>
              <a:rPr lang="en-US" altLang="en-US" dirty="0"/>
              <a:t>Chronic / frequent childhood illness during first four years of life</a:t>
            </a:r>
          </a:p>
          <a:p>
            <a:pPr>
              <a:buFontTx/>
              <a:buChar char="•"/>
            </a:pPr>
            <a:r>
              <a:rPr lang="en-US" altLang="en-US" dirty="0"/>
              <a:t>Poor childhood nutrition</a:t>
            </a:r>
          </a:p>
          <a:p>
            <a:pPr>
              <a:buFontTx/>
              <a:buChar char="•"/>
            </a:pPr>
            <a:endParaRPr lang="en-US" altLang="en-US" dirty="0"/>
          </a:p>
          <a:p>
            <a:r>
              <a:rPr lang="en-US" altLang="en-US" dirty="0"/>
              <a:t>Fluoride treatments, restorations (fillings or crowns) or extractions of very badly formed teeth along with orthodontic treatment are the treatment options for enamel defects.</a:t>
            </a:r>
          </a:p>
        </p:txBody>
      </p:sp>
      <p:sp>
        <p:nvSpPr>
          <p:cNvPr id="29700" name="Slide Number Placeholder 3">
            <a:extLst>
              <a:ext uri="{FF2B5EF4-FFF2-40B4-BE49-F238E27FC236}">
                <a16:creationId xmlns:a16="http://schemas.microsoft.com/office/drawing/2014/main" id="{AD1ADE99-D485-4108-8829-B6F7BCE418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B5A81BB-4C2C-4E8B-9C44-66474348303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9F32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7"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4063" y="5295900"/>
            <a:ext cx="13541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3973860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6"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8300" y="223838"/>
            <a:ext cx="9334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34950" y="223838"/>
            <a:ext cx="7594600" cy="511175"/>
          </a:xfrm>
          <a:prstGeom prst="rect">
            <a:avLst/>
          </a:prstGeom>
          <a:solidFill>
            <a:srgbClr val="002F6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230188"/>
            <a:ext cx="7346950" cy="461111"/>
          </a:xfrm>
        </p:spPr>
        <p:txBody>
          <a:bodyPr lIns="0" tIns="0" rIns="0" bIns="0">
            <a:noAutofit/>
          </a:bodyPr>
          <a:lstStyle>
            <a:lvl1pPr algn="l">
              <a:defRPr sz="3200"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all"/>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nchorCtr="0"/>
          <a:lstStyle>
            <a:lvl1pPr algn="r">
              <a:defRPr sz="1000">
                <a:solidFill>
                  <a:schemeClr val="tx1"/>
                </a:solidFill>
              </a:defRPr>
            </a:lvl1pPr>
          </a:lstStyle>
          <a:p>
            <a:pPr>
              <a:defRPr/>
            </a:pPr>
            <a:fld id="{BBB0EBE1-4A04-4DAC-8090-28A2DBF94911}" type="slidenum">
              <a:rPr lang="en-US"/>
              <a:pPr>
                <a:defRPr/>
              </a:pPr>
              <a:t>‹#›</a:t>
            </a:fld>
            <a:endParaRPr lang="en-US" dirty="0"/>
          </a:p>
        </p:txBody>
      </p:sp>
    </p:spTree>
    <p:extLst>
      <p:ext uri="{BB962C8B-B14F-4D97-AF65-F5344CB8AC3E}">
        <p14:creationId xmlns:p14="http://schemas.microsoft.com/office/powerpoint/2010/main" val="1445831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8DB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7"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4063" y="5295900"/>
            <a:ext cx="13541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1739712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Picture 6"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8300" y="223838"/>
            <a:ext cx="9334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34950" y="223838"/>
            <a:ext cx="7594600" cy="511175"/>
          </a:xfrm>
          <a:prstGeom prst="rect">
            <a:avLst/>
          </a:prstGeom>
          <a:solidFill>
            <a:srgbClr val="8BB8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230188"/>
            <a:ext cx="7346950" cy="461111"/>
          </a:xfrm>
        </p:spPr>
        <p:txBody>
          <a:bodyPr lIns="0" tIns="0" rIns="0" bIns="0">
            <a:noAutofit/>
          </a:bodyPr>
          <a:lstStyle>
            <a:lvl1pPr algn="l">
              <a:defRPr sz="3200"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all"/>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nchorCtr="0"/>
          <a:lstStyle>
            <a:lvl1pPr algn="r">
              <a:defRPr sz="1000">
                <a:solidFill>
                  <a:schemeClr val="tx1"/>
                </a:solidFill>
              </a:defRPr>
            </a:lvl1pPr>
          </a:lstStyle>
          <a:p>
            <a:pPr>
              <a:defRPr/>
            </a:pPr>
            <a:fld id="{E85A1AC1-2446-432A-B212-C5C83CD4EA87}" type="slidenum">
              <a:rPr lang="en-US"/>
              <a:pPr>
                <a:defRPr/>
              </a:pPr>
              <a:t>‹#›</a:t>
            </a:fld>
            <a:endParaRPr lang="en-US" dirty="0"/>
          </a:p>
        </p:txBody>
      </p:sp>
    </p:spTree>
    <p:extLst>
      <p:ext uri="{BB962C8B-B14F-4D97-AF65-F5344CB8AC3E}">
        <p14:creationId xmlns:p14="http://schemas.microsoft.com/office/powerpoint/2010/main" val="129998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Teresa Marks, Program Manager Janna Thornsbury, Prevention Coordinator July 29, 2016  6th Annual School Community Oral Health Conference </a:t>
            </a:r>
          </a:p>
        </p:txBody>
      </p:sp>
      <p:sp>
        <p:nvSpPr>
          <p:cNvPr id="4" name="Slide Number Placeholder 3"/>
          <p:cNvSpPr>
            <a:spLocks noGrp="1"/>
          </p:cNvSpPr>
          <p:nvPr>
            <p:ph type="sldNum" sz="quarter" idx="12"/>
          </p:nvPr>
        </p:nvSpPr>
        <p:spPr/>
        <p:txBody>
          <a:bodyPr/>
          <a:lstStyle/>
          <a:p>
            <a:fld id="{E8F1C562-0EF2-0045-8093-4EDB6FA56DFA}" type="slidenum">
              <a:rPr lang="en-US" smtClean="0"/>
              <a:t>‹#›</a:t>
            </a:fld>
            <a:endParaRPr lang="en-US"/>
          </a:p>
        </p:txBody>
      </p:sp>
    </p:spTree>
    <p:extLst>
      <p:ext uri="{BB962C8B-B14F-4D97-AF65-F5344CB8AC3E}">
        <p14:creationId xmlns:p14="http://schemas.microsoft.com/office/powerpoint/2010/main" val="763397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1B2C6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3600" b="0" i="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solidFill>
                  <a:prstClr val="white"/>
                </a:solidFill>
              </a:rPr>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261965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userDrawn="1"/>
        </p:nvSpPr>
        <p:spPr>
          <a:xfrm>
            <a:off x="234950" y="223838"/>
            <a:ext cx="7594600" cy="511175"/>
          </a:xfrm>
          <a:prstGeom prst="rect">
            <a:avLst/>
          </a:prstGeom>
          <a:solidFill>
            <a:srgbClr val="002F6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34325" y="195263"/>
            <a:ext cx="1012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1" y="230188"/>
            <a:ext cx="7594358"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9F89990F-338B-489D-8888-CE7F64E730EC}"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65207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solidFill>
                  <a:prstClr val="white"/>
                </a:solidFill>
              </a:rPr>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170996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82955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a:solidFill>
            <a:srgbClr val="1B2C69"/>
          </a:solidFill>
          <a:ln>
            <a:noFill/>
          </a:ln>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D20611E2-760E-433C-B6B0-62FBB8D66A6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43524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D98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solidFill>
                  <a:prstClr val="white"/>
                </a:solidFill>
              </a:rPr>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1455229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userDrawn="1"/>
        </p:nvSpPr>
        <p:spPr>
          <a:xfrm>
            <a:off x="234950" y="223838"/>
            <a:ext cx="7594600" cy="511175"/>
          </a:xfrm>
          <a:prstGeom prst="rect">
            <a:avLst/>
          </a:prstGeom>
          <a:solidFill>
            <a:srgbClr val="D98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8195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5E02F75F-D440-4746-9421-58EB458F7B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25983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8300" y="223838"/>
            <a:ext cx="9334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34950" y="223838"/>
            <a:ext cx="7594600" cy="511175"/>
          </a:xfrm>
          <a:prstGeom prst="rect">
            <a:avLst/>
          </a:prstGeom>
          <a:solidFill>
            <a:srgbClr val="9F321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230188"/>
            <a:ext cx="7346950" cy="461111"/>
          </a:xfrm>
        </p:spPr>
        <p:txBody>
          <a:bodyPr lIns="0" tIns="0" rIns="0" bIns="0">
            <a:noAutofit/>
          </a:bodyPr>
          <a:lstStyle>
            <a:lvl1pPr algn="l">
              <a:defRPr sz="3200"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all"/>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nchorCtr="0"/>
          <a:lstStyle>
            <a:lvl1pPr algn="r">
              <a:defRPr sz="1000">
                <a:solidFill>
                  <a:schemeClr val="tx1"/>
                </a:solidFill>
              </a:defRPr>
            </a:lvl1pPr>
          </a:lstStyle>
          <a:p>
            <a:pPr>
              <a:defRPr/>
            </a:pPr>
            <a:fld id="{73E151EB-E6A8-4231-B492-42D6AD8C315C}" type="slidenum">
              <a:rPr lang="en-US"/>
              <a:pPr>
                <a:defRPr/>
              </a:pPr>
              <a:t>‹#›</a:t>
            </a:fld>
            <a:endParaRPr lang="en-US" dirty="0"/>
          </a:p>
        </p:txBody>
      </p:sp>
    </p:spTree>
    <p:extLst>
      <p:ext uri="{BB962C8B-B14F-4D97-AF65-F5344CB8AC3E}">
        <p14:creationId xmlns:p14="http://schemas.microsoft.com/office/powerpoint/2010/main" val="4070916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DBA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solidFill>
                  <a:prstClr val="white"/>
                </a:solidFill>
              </a:rPr>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86274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userDrawn="1"/>
        </p:nvSpPr>
        <p:spPr>
          <a:xfrm>
            <a:off x="234950" y="223838"/>
            <a:ext cx="7594600" cy="511175"/>
          </a:xfrm>
          <a:prstGeom prst="rect">
            <a:avLst/>
          </a:prstGeom>
          <a:solidFill>
            <a:srgbClr val="DBA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2480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3FD39DC8-4839-4215-A858-0D7F89C2F09B}"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502463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9495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solidFill>
                  <a:prstClr val="white"/>
                </a:solidFill>
              </a:rPr>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634830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userDrawn="1"/>
        </p:nvSpPr>
        <p:spPr>
          <a:xfrm>
            <a:off x="234950" y="223838"/>
            <a:ext cx="7594600" cy="511175"/>
          </a:xfrm>
          <a:prstGeom prst="rect">
            <a:avLst/>
          </a:prstGeom>
          <a:solidFill>
            <a:srgbClr val="9593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896225"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AD62777B-F9F7-4FE7-8A12-EAD75AF91CC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942677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8DB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solidFill>
                  <a:prstClr val="white"/>
                </a:solidFill>
              </a:rPr>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2787191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userDrawn="1"/>
        </p:nvSpPr>
        <p:spPr>
          <a:xfrm>
            <a:off x="234950" y="223838"/>
            <a:ext cx="7594600" cy="511175"/>
          </a:xfrm>
          <a:prstGeom prst="rect">
            <a:avLst/>
          </a:prstGeom>
          <a:solidFill>
            <a:srgbClr val="8BB8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6"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2480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88B4FA17-4C67-427B-BF69-B825EA9961C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849478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C4056E-6022-473D-8E55-4666E87B8DFC}"/>
              </a:ext>
            </a:extLst>
          </p:cNvPr>
          <p:cNvSpPr/>
          <p:nvPr userDrawn="1"/>
        </p:nvSpPr>
        <p:spPr>
          <a:xfrm>
            <a:off x="234950" y="227013"/>
            <a:ext cx="6178550" cy="6397625"/>
          </a:xfrm>
          <a:prstGeom prst="rect">
            <a:avLst/>
          </a:prstGeom>
          <a:solidFill>
            <a:srgbClr val="1B2C6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5356ACDD-5B03-4438-BED3-387CF8DB705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3600" b="0" i="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3FF56890-C941-402C-AFA7-87FBCA67DFBB}"/>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1963988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5EC966-FB41-459D-BD27-87E7F83BD7D5}"/>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0593966A-695D-4D1F-A583-B2F7808D1891}"/>
              </a:ext>
            </a:extLst>
          </p:cNvPr>
          <p:cNvSpPr/>
          <p:nvPr userDrawn="1"/>
        </p:nvSpPr>
        <p:spPr>
          <a:xfrm>
            <a:off x="234950" y="223838"/>
            <a:ext cx="7594600" cy="511175"/>
          </a:xfrm>
          <a:prstGeom prst="rect">
            <a:avLst/>
          </a:prstGeom>
          <a:solidFill>
            <a:srgbClr val="002F6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B7A272E9-9B52-4F97-B94C-DF470FED05D7}"/>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34325" y="195263"/>
            <a:ext cx="10128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1" y="230188"/>
            <a:ext cx="7594358"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700448E7-851E-4860-9D8A-ADE175699F67}"/>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1C6D567B-95BD-4EE7-BB28-FFF5F892DCC5}" type="slidenum">
              <a:rPr lang="en-US" altLang="en-US"/>
              <a:pPr>
                <a:defRPr/>
              </a:pPr>
              <a:t>‹#›</a:t>
            </a:fld>
            <a:endParaRPr lang="en-US" altLang="en-US"/>
          </a:p>
        </p:txBody>
      </p:sp>
    </p:spTree>
    <p:extLst>
      <p:ext uri="{BB962C8B-B14F-4D97-AF65-F5344CB8AC3E}">
        <p14:creationId xmlns:p14="http://schemas.microsoft.com/office/powerpoint/2010/main" val="4154406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9112BB-9036-40D0-AEAD-84514597B424}"/>
              </a:ext>
            </a:extLst>
          </p:cNvPr>
          <p:cNvSpPr/>
          <p:nvPr userDrawn="1"/>
        </p:nvSpPr>
        <p:spPr>
          <a:xfrm>
            <a:off x="234950" y="227013"/>
            <a:ext cx="6178550" cy="6397625"/>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D0012246-4AC9-4116-BD82-346CC7709C0C}"/>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C17C1B27-A89C-49F1-B4E4-548562337726}"/>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3598554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DD0E8B-84EC-4AB1-86AD-6791978B20DC}"/>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2" descr="S:\secretary\communications\Logo Library\DHHR Bureau logos\DHHR_2013_BPH_Version3.jpg">
            <a:extLst>
              <a:ext uri="{FF2B5EF4-FFF2-40B4-BE49-F238E27FC236}">
                <a16:creationId xmlns:a16="http://schemas.microsoft.com/office/drawing/2014/main" id="{3F547D97-33A1-4BB8-807E-1D15C10C3B4A}"/>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82955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a:solidFill>
            <a:srgbClr val="1B2C69"/>
          </a:solidFill>
          <a:ln>
            <a:noFill/>
          </a:ln>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439AFE3-A160-4637-BD46-4E00F3039314}"/>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4D6168AF-AF75-44E2-8852-AE9E35D34ED6}" type="slidenum">
              <a:rPr lang="en-US" altLang="en-US"/>
              <a:pPr>
                <a:defRPr/>
              </a:pPr>
              <a:t>‹#›</a:t>
            </a:fld>
            <a:endParaRPr lang="en-US" altLang="en-US"/>
          </a:p>
        </p:txBody>
      </p:sp>
    </p:spTree>
    <p:extLst>
      <p:ext uri="{BB962C8B-B14F-4D97-AF65-F5344CB8AC3E}">
        <p14:creationId xmlns:p14="http://schemas.microsoft.com/office/powerpoint/2010/main" val="140742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D98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7"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4063" y="5295900"/>
            <a:ext cx="13541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1790789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120088-F59E-4436-B8C4-26F67A9BA389}"/>
              </a:ext>
            </a:extLst>
          </p:cNvPr>
          <p:cNvSpPr/>
          <p:nvPr userDrawn="1"/>
        </p:nvSpPr>
        <p:spPr>
          <a:xfrm>
            <a:off x="234950" y="227013"/>
            <a:ext cx="6178550" cy="6397625"/>
          </a:xfrm>
          <a:prstGeom prst="rect">
            <a:avLst/>
          </a:prstGeom>
          <a:solidFill>
            <a:srgbClr val="D98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8896148E-2CA8-4FE8-965A-E1153C03E5BF}"/>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91191CA4-ED59-4BD4-8D08-004A47432A65}"/>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3495961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64E8F-ED51-4406-9776-852DCB640CE1}"/>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C288678-3DE2-44A0-9F37-BD63B5CEA3E4}"/>
              </a:ext>
            </a:extLst>
          </p:cNvPr>
          <p:cNvSpPr/>
          <p:nvPr userDrawn="1"/>
        </p:nvSpPr>
        <p:spPr>
          <a:xfrm>
            <a:off x="234950" y="223838"/>
            <a:ext cx="7594600" cy="511175"/>
          </a:xfrm>
          <a:prstGeom prst="rect">
            <a:avLst/>
          </a:prstGeom>
          <a:solidFill>
            <a:srgbClr val="D98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DD075809-F625-4C3B-AD07-DF0A2089DB2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8195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2C5BA8FB-5D83-432D-AD21-60D31736D9DE}"/>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D08738CE-F5F3-4F6E-B30F-32562B571CF6}" type="slidenum">
              <a:rPr lang="en-US" altLang="en-US"/>
              <a:pPr>
                <a:defRPr/>
              </a:pPr>
              <a:t>‹#›</a:t>
            </a:fld>
            <a:endParaRPr lang="en-US" altLang="en-US"/>
          </a:p>
        </p:txBody>
      </p:sp>
    </p:spTree>
    <p:extLst>
      <p:ext uri="{BB962C8B-B14F-4D97-AF65-F5344CB8AC3E}">
        <p14:creationId xmlns:p14="http://schemas.microsoft.com/office/powerpoint/2010/main" val="1840577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811645-1B3A-4ED4-874E-B7284EFF5E37}"/>
              </a:ext>
            </a:extLst>
          </p:cNvPr>
          <p:cNvSpPr/>
          <p:nvPr userDrawn="1"/>
        </p:nvSpPr>
        <p:spPr>
          <a:xfrm>
            <a:off x="234950" y="227013"/>
            <a:ext cx="6178550" cy="6397625"/>
          </a:xfrm>
          <a:prstGeom prst="rect">
            <a:avLst/>
          </a:prstGeom>
          <a:solidFill>
            <a:srgbClr val="DBA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59DFB985-31D9-42BB-B8BB-35F533C88CCC}"/>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49B0554B-F72D-458A-99C3-D4DCDED5E2B9}"/>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1653143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634222-B877-4ADB-9FC6-4339F4E8D2AB}"/>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12A687A-F79A-429E-ADC2-6C4BFE8FCBCA}"/>
              </a:ext>
            </a:extLst>
          </p:cNvPr>
          <p:cNvSpPr/>
          <p:nvPr userDrawn="1"/>
        </p:nvSpPr>
        <p:spPr>
          <a:xfrm>
            <a:off x="234950" y="223838"/>
            <a:ext cx="7594600" cy="511175"/>
          </a:xfrm>
          <a:prstGeom prst="rect">
            <a:avLst/>
          </a:prstGeom>
          <a:solidFill>
            <a:srgbClr val="DBA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5A829B41-3C1E-4727-B2F8-5CA125DE7D56}"/>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2480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BCDFEAE5-55A4-4291-B9C9-DE87DC17FAB1}"/>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A01084CB-C297-4593-BB73-02F84FE5A7BC}" type="slidenum">
              <a:rPr lang="en-US" altLang="en-US"/>
              <a:pPr>
                <a:defRPr/>
              </a:pPr>
              <a:t>‹#›</a:t>
            </a:fld>
            <a:endParaRPr lang="en-US" altLang="en-US"/>
          </a:p>
        </p:txBody>
      </p:sp>
    </p:spTree>
    <p:extLst>
      <p:ext uri="{BB962C8B-B14F-4D97-AF65-F5344CB8AC3E}">
        <p14:creationId xmlns:p14="http://schemas.microsoft.com/office/powerpoint/2010/main" val="1267506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47A9B1-A3B6-42EB-B54C-47E0D4CA2407}"/>
              </a:ext>
            </a:extLst>
          </p:cNvPr>
          <p:cNvSpPr/>
          <p:nvPr userDrawn="1"/>
        </p:nvSpPr>
        <p:spPr>
          <a:xfrm>
            <a:off x="234950" y="227013"/>
            <a:ext cx="6178550" cy="6397625"/>
          </a:xfrm>
          <a:prstGeom prst="rect">
            <a:avLst/>
          </a:prstGeom>
          <a:solidFill>
            <a:srgbClr val="9495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3C615ABD-B019-4CBD-87E0-38F68F0F4506}"/>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F279BCED-53EA-47DF-ABF8-903B617851DA}"/>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1106308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45A572-D6CB-4F87-AB3C-9B823EE6A8D8}"/>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6041438-B713-4CE1-B420-64AA9557FCEE}"/>
              </a:ext>
            </a:extLst>
          </p:cNvPr>
          <p:cNvSpPr/>
          <p:nvPr userDrawn="1"/>
        </p:nvSpPr>
        <p:spPr>
          <a:xfrm>
            <a:off x="234950" y="223838"/>
            <a:ext cx="7594600" cy="511175"/>
          </a:xfrm>
          <a:prstGeom prst="rect">
            <a:avLst/>
          </a:prstGeom>
          <a:solidFill>
            <a:srgbClr val="9593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17C7AB38-46DD-405C-9A53-2F47FFD9FF6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896225"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44F80752-E916-4BF5-830C-AC13574D043C}"/>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2AD60AD1-E8D0-411A-A6BD-F8962BB89D63}" type="slidenum">
              <a:rPr lang="en-US" altLang="en-US"/>
              <a:pPr>
                <a:defRPr/>
              </a:pPr>
              <a:t>‹#›</a:t>
            </a:fld>
            <a:endParaRPr lang="en-US" altLang="en-US"/>
          </a:p>
        </p:txBody>
      </p:sp>
    </p:spTree>
    <p:extLst>
      <p:ext uri="{BB962C8B-B14F-4D97-AF65-F5344CB8AC3E}">
        <p14:creationId xmlns:p14="http://schemas.microsoft.com/office/powerpoint/2010/main" val="13084096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962066-5C97-46F3-8A0C-8A8C782D22F7}"/>
              </a:ext>
            </a:extLst>
          </p:cNvPr>
          <p:cNvSpPr/>
          <p:nvPr userDrawn="1"/>
        </p:nvSpPr>
        <p:spPr>
          <a:xfrm>
            <a:off x="234950" y="227013"/>
            <a:ext cx="6178550" cy="6397625"/>
          </a:xfrm>
          <a:prstGeom prst="rect">
            <a:avLst/>
          </a:prstGeom>
          <a:solidFill>
            <a:srgbClr val="8DB8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2" descr="S:\secretary\communications\Logo Library\DHHR Bureau logos\DHHR_2013_BPH_Version3.jpg">
            <a:extLst>
              <a:ext uri="{FF2B5EF4-FFF2-40B4-BE49-F238E27FC236}">
                <a16:creationId xmlns:a16="http://schemas.microsoft.com/office/drawing/2014/main" id="{0B2ADE81-A0C8-423A-8120-723D1D2A572E}"/>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086600" y="5305425"/>
            <a:ext cx="1597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Drag picture to placeholder or click icon to add</a:t>
            </a:r>
          </a:p>
        </p:txBody>
      </p:sp>
      <p:sp>
        <p:nvSpPr>
          <p:cNvPr id="10" name="Footer Placeholder 9">
            <a:extLst>
              <a:ext uri="{FF2B5EF4-FFF2-40B4-BE49-F238E27FC236}">
                <a16:creationId xmlns:a16="http://schemas.microsoft.com/office/drawing/2014/main" id="{2DC8C509-8270-4B3A-BE60-EEE7DA5F308E}"/>
              </a:ext>
            </a:extLst>
          </p:cNvPr>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Presenter's Name, Title, Date, and Location</a:t>
            </a:r>
          </a:p>
          <a:p>
            <a:pPr>
              <a:defRPr/>
            </a:pPr>
            <a:endParaRPr lang="en-US"/>
          </a:p>
        </p:txBody>
      </p:sp>
    </p:spTree>
    <p:extLst>
      <p:ext uri="{BB962C8B-B14F-4D97-AF65-F5344CB8AC3E}">
        <p14:creationId xmlns:p14="http://schemas.microsoft.com/office/powerpoint/2010/main" val="271515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C635FC-D760-409A-B262-876C84BA013C}"/>
              </a:ext>
            </a:extLst>
          </p:cNvPr>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20C74FA0-C12F-4783-95AF-2D8B7092A929}"/>
              </a:ext>
            </a:extLst>
          </p:cNvPr>
          <p:cNvSpPr/>
          <p:nvPr userDrawn="1"/>
        </p:nvSpPr>
        <p:spPr>
          <a:xfrm>
            <a:off x="234950" y="223838"/>
            <a:ext cx="7594600" cy="511175"/>
          </a:xfrm>
          <a:prstGeom prst="rect">
            <a:avLst/>
          </a:prstGeom>
          <a:solidFill>
            <a:srgbClr val="8BB8E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2" descr="S:\secretary\communications\Logo Library\DHHR Bureau logos\DHHR_2013_BPH_Version3.jpg">
            <a:extLst>
              <a:ext uri="{FF2B5EF4-FFF2-40B4-BE49-F238E27FC236}">
                <a16:creationId xmlns:a16="http://schemas.microsoft.com/office/drawing/2014/main" id="{8F4D96F7-1D3D-4D9F-9A57-E6C367E23B87}"/>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924800" y="188913"/>
            <a:ext cx="10128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5190" y="230188"/>
            <a:ext cx="7568960" cy="461111"/>
          </a:xfrm>
        </p:spPr>
        <p:txBody>
          <a:bodyPr lIns="0" tIns="0" rIns="0" bIns="0">
            <a:noAutofit/>
          </a:bodyPr>
          <a:lstStyle>
            <a:lvl1pPr algn="ctr">
              <a:defRPr sz="3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none"/>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D1BA6102-4157-404C-9338-E17B5C6F8906}"/>
              </a:ext>
            </a:extLst>
          </p:cNvPr>
          <p:cNvSpPr>
            <a:spLocks noGrp="1"/>
          </p:cNvSpPr>
          <p:nvPr>
            <p:ph type="sldNum" sz="quarter" idx="10"/>
          </p:nvPr>
        </p:nvSpPr>
        <p:spPr>
          <a:xfrm>
            <a:off x="8337550" y="6356350"/>
            <a:ext cx="349250" cy="171450"/>
          </a:xfrm>
        </p:spPr>
        <p:txBody>
          <a:bodyPr lIns="0" tIns="0" rIns="0" bIns="0" anchor="t"/>
          <a:lstStyle>
            <a:lvl1pPr>
              <a:defRPr sz="1000">
                <a:solidFill>
                  <a:schemeClr val="tx1"/>
                </a:solidFill>
              </a:defRPr>
            </a:lvl1pPr>
          </a:lstStyle>
          <a:p>
            <a:pPr>
              <a:defRPr/>
            </a:pPr>
            <a:fld id="{1660B093-E237-407B-9759-A649B57F4910}" type="slidenum">
              <a:rPr lang="en-US" altLang="en-US"/>
              <a:pPr>
                <a:defRPr/>
              </a:pPr>
              <a:t>‹#›</a:t>
            </a:fld>
            <a:endParaRPr lang="en-US" altLang="en-US"/>
          </a:p>
        </p:txBody>
      </p:sp>
    </p:spTree>
    <p:extLst>
      <p:ext uri="{BB962C8B-B14F-4D97-AF65-F5344CB8AC3E}">
        <p14:creationId xmlns:p14="http://schemas.microsoft.com/office/powerpoint/2010/main" val="2691083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8300" y="223838"/>
            <a:ext cx="9334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34950" y="223838"/>
            <a:ext cx="7594600" cy="511175"/>
          </a:xfrm>
          <a:prstGeom prst="rect">
            <a:avLst/>
          </a:prstGeom>
          <a:solidFill>
            <a:srgbClr val="D984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230188"/>
            <a:ext cx="7346950" cy="461111"/>
          </a:xfrm>
        </p:spPr>
        <p:txBody>
          <a:bodyPr lIns="0" tIns="0" rIns="0" bIns="0">
            <a:noAutofit/>
          </a:bodyPr>
          <a:lstStyle>
            <a:lvl1pPr algn="l">
              <a:defRPr sz="3200"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all"/>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nchorCtr="0"/>
          <a:lstStyle>
            <a:lvl1pPr algn="r">
              <a:defRPr sz="1000">
                <a:solidFill>
                  <a:schemeClr val="tx1"/>
                </a:solidFill>
              </a:defRPr>
            </a:lvl1pPr>
          </a:lstStyle>
          <a:p>
            <a:pPr>
              <a:defRPr/>
            </a:pPr>
            <a:fld id="{04EAFB0E-549D-4E0E-81F8-87828FF5A1C5}" type="slidenum">
              <a:rPr lang="en-US"/>
              <a:pPr>
                <a:defRPr/>
              </a:pPr>
              <a:t>‹#›</a:t>
            </a:fld>
            <a:endParaRPr lang="en-US" dirty="0"/>
          </a:p>
        </p:txBody>
      </p:sp>
    </p:spTree>
    <p:extLst>
      <p:ext uri="{BB962C8B-B14F-4D97-AF65-F5344CB8AC3E}">
        <p14:creationId xmlns:p14="http://schemas.microsoft.com/office/powerpoint/2010/main" val="219996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DBA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7"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4063" y="5295900"/>
            <a:ext cx="13541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1884714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8300" y="223838"/>
            <a:ext cx="9334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34950" y="223838"/>
            <a:ext cx="7594600" cy="511175"/>
          </a:xfrm>
          <a:prstGeom prst="rect">
            <a:avLst/>
          </a:prstGeom>
          <a:solidFill>
            <a:srgbClr val="DBAA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230188"/>
            <a:ext cx="7346950" cy="461111"/>
          </a:xfrm>
        </p:spPr>
        <p:txBody>
          <a:bodyPr lIns="0" tIns="0" rIns="0" bIns="0">
            <a:noAutofit/>
          </a:bodyPr>
          <a:lstStyle>
            <a:lvl1pPr algn="l">
              <a:defRPr sz="3200"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all"/>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nchorCtr="0"/>
          <a:lstStyle>
            <a:lvl1pPr algn="r">
              <a:defRPr sz="1000">
                <a:solidFill>
                  <a:schemeClr val="tx1"/>
                </a:solidFill>
              </a:defRPr>
            </a:lvl1pPr>
          </a:lstStyle>
          <a:p>
            <a:pPr>
              <a:defRPr/>
            </a:pPr>
            <a:fld id="{3DF12CDD-ADBF-44FA-88DE-7F5C6C285B20}" type="slidenum">
              <a:rPr lang="en-US"/>
              <a:pPr>
                <a:defRPr/>
              </a:pPr>
              <a:t>‹#›</a:t>
            </a:fld>
            <a:endParaRPr lang="en-US" dirty="0"/>
          </a:p>
        </p:txBody>
      </p:sp>
    </p:spTree>
    <p:extLst>
      <p:ext uri="{BB962C8B-B14F-4D97-AF65-F5344CB8AC3E}">
        <p14:creationId xmlns:p14="http://schemas.microsoft.com/office/powerpoint/2010/main" val="130348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94953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7"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4063" y="5295900"/>
            <a:ext cx="13541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117232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88300" y="223838"/>
            <a:ext cx="9334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234950" y="850900"/>
            <a:ext cx="8686800" cy="5803900"/>
          </a:xfrm>
          <a:prstGeom prst="rect">
            <a:avLst/>
          </a:prstGeom>
          <a:solidFill>
            <a:srgbClr val="FFFDE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34950" y="223838"/>
            <a:ext cx="7594600" cy="511175"/>
          </a:xfrm>
          <a:prstGeom prst="rect">
            <a:avLst/>
          </a:prstGeom>
          <a:solidFill>
            <a:srgbClr val="9593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457200" y="230188"/>
            <a:ext cx="7346950" cy="461111"/>
          </a:xfrm>
        </p:spPr>
        <p:txBody>
          <a:bodyPr lIns="0" tIns="0" rIns="0" bIns="0">
            <a:noAutofit/>
          </a:bodyPr>
          <a:lstStyle>
            <a:lvl1pPr algn="l">
              <a:defRPr sz="3200" baseline="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971550"/>
            <a:ext cx="8229600" cy="5194300"/>
          </a:xfrm>
        </p:spPr>
        <p:txBody>
          <a:bodyPr lIns="0" tIns="0" rIns="0" bIns="0">
            <a:normAutofit/>
          </a:bodyPr>
          <a:lstStyle>
            <a:lvl1pPr marL="0" indent="0">
              <a:buFontTx/>
              <a:buNone/>
              <a:defRPr sz="2400" b="1" cap="all"/>
            </a:lvl1pPr>
            <a:lvl2pPr marL="0" indent="0">
              <a:buFontTx/>
              <a:buNone/>
              <a:defRPr sz="2400"/>
            </a:lvl2pPr>
            <a:lvl3pPr marL="228600" indent="-228600">
              <a:buSzPct val="100000"/>
              <a:buFont typeface="Wingdings" charset="2"/>
              <a:buChar char="§"/>
              <a:tabLst/>
              <a:defRPr sz="2400"/>
            </a:lvl3pPr>
            <a:lvl4pPr marL="457200" indent="-228600">
              <a:buFont typeface="Wingdings" charset="2"/>
              <a:buChar char="§"/>
              <a:defRPr sz="2400"/>
            </a:lvl4pPr>
            <a:lvl5pPr marL="628650" indent="-228600">
              <a:buFont typeface="Wingdings" charset="2"/>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0"/>
          </p:nvPr>
        </p:nvSpPr>
        <p:spPr>
          <a:xfrm>
            <a:off x="8337550" y="6356350"/>
            <a:ext cx="349250" cy="171450"/>
          </a:xfrm>
        </p:spPr>
        <p:txBody>
          <a:bodyPr lIns="0" tIns="0" rIns="0" bIns="0" anchor="t" anchorCtr="0"/>
          <a:lstStyle>
            <a:lvl1pPr algn="r">
              <a:defRPr sz="1000">
                <a:solidFill>
                  <a:schemeClr val="tx1"/>
                </a:solidFill>
              </a:defRPr>
            </a:lvl1pPr>
          </a:lstStyle>
          <a:p>
            <a:pPr>
              <a:defRPr/>
            </a:pPr>
            <a:fld id="{D00A1857-002F-46E6-AB66-41135010734B}" type="slidenum">
              <a:rPr lang="en-US"/>
              <a:pPr>
                <a:defRPr/>
              </a:pPr>
              <a:t>‹#›</a:t>
            </a:fld>
            <a:endParaRPr lang="en-US" dirty="0"/>
          </a:p>
        </p:txBody>
      </p:sp>
    </p:spTree>
    <p:extLst>
      <p:ext uri="{BB962C8B-B14F-4D97-AF65-F5344CB8AC3E}">
        <p14:creationId xmlns:p14="http://schemas.microsoft.com/office/powerpoint/2010/main" val="1074292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p:cNvSpPr/>
          <p:nvPr userDrawn="1"/>
        </p:nvSpPr>
        <p:spPr>
          <a:xfrm>
            <a:off x="234950" y="227013"/>
            <a:ext cx="6178550" cy="6397625"/>
          </a:xfrm>
          <a:prstGeom prst="rect">
            <a:avLst/>
          </a:prstGeom>
          <a:solidFill>
            <a:srgbClr val="1B2C6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7" descr="DHHR_Logo_201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04063" y="5295900"/>
            <a:ext cx="1354137"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73100" y="2625725"/>
            <a:ext cx="5334000" cy="600075"/>
          </a:xfrm>
        </p:spPr>
        <p:txBody>
          <a:bodyPr lIns="0" tIns="0" rIns="0" bIns="0" anchor="t">
            <a:noAutofit/>
          </a:bodyPr>
          <a:lstStyle>
            <a:lvl1pPr>
              <a:defRPr sz="3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73100" y="3225800"/>
            <a:ext cx="5334000" cy="1028700"/>
          </a:xfrm>
        </p:spPr>
        <p:txBody>
          <a:bodyPr lIns="0" tIns="0" rIns="0" bIns="0">
            <a:noAutofit/>
          </a:bodyPr>
          <a:lstStyle>
            <a:lvl1pPr marL="0" indent="0" algn="ctr">
              <a:lnSpc>
                <a:spcPts val="4000"/>
              </a:lnSpc>
              <a:spcBef>
                <a:spcPts val="0"/>
              </a:spcBef>
              <a:buNone/>
              <a:defRPr sz="4400" b="1" i="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6457950" y="227358"/>
            <a:ext cx="1447800" cy="960091"/>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2" name="Picture Placeholder 21"/>
          <p:cNvSpPr>
            <a:spLocks noGrp="1"/>
          </p:cNvSpPr>
          <p:nvPr>
            <p:ph type="pic" sz="quarter" idx="14"/>
          </p:nvPr>
        </p:nvSpPr>
        <p:spPr>
          <a:xfrm>
            <a:off x="7950200" y="227359"/>
            <a:ext cx="965200" cy="96009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4" name="Picture Placeholder 23"/>
          <p:cNvSpPr>
            <a:spLocks noGrp="1"/>
          </p:cNvSpPr>
          <p:nvPr>
            <p:ph type="pic" sz="quarter" idx="15"/>
          </p:nvPr>
        </p:nvSpPr>
        <p:spPr>
          <a:xfrm>
            <a:off x="6457949" y="1227666"/>
            <a:ext cx="2457451" cy="231140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endParaRPr lang="en-US" noProof="0" dirty="0"/>
          </a:p>
        </p:txBody>
      </p:sp>
      <p:sp>
        <p:nvSpPr>
          <p:cNvPr id="26" name="Picture Placeholder 25"/>
          <p:cNvSpPr>
            <a:spLocks noGrp="1"/>
          </p:cNvSpPr>
          <p:nvPr>
            <p:ph type="pic" sz="quarter" idx="16"/>
          </p:nvPr>
        </p:nvSpPr>
        <p:spPr>
          <a:xfrm>
            <a:off x="6457950" y="3580869"/>
            <a:ext cx="2457450" cy="1143530"/>
          </a:xfrm>
        </p:spPr>
        <p:txBody>
          <a:bodyPr lIns="0" tIns="0" rIns="0" bIns="0" rtlCol="0" anchor="ctr" anchorCtr="1">
            <a:normAutofit/>
          </a:bodyPr>
          <a:lstStyle>
            <a:lvl1pPr marL="0" indent="0" algn="ctr">
              <a:buFontTx/>
              <a:buNone/>
              <a:defRPr sz="1000" baseline="0"/>
            </a:lvl1pPr>
          </a:lstStyle>
          <a:p>
            <a:pPr lvl="0"/>
            <a:r>
              <a:rPr lang="en-US" noProof="0"/>
              <a:t>Click icon to add picture</a:t>
            </a:r>
          </a:p>
        </p:txBody>
      </p:sp>
      <p:sp>
        <p:nvSpPr>
          <p:cNvPr id="10" name="Footer Placeholder 9"/>
          <p:cNvSpPr>
            <a:spLocks noGrp="1"/>
          </p:cNvSpPr>
          <p:nvPr>
            <p:ph type="ftr" sz="quarter" idx="17"/>
          </p:nvPr>
        </p:nvSpPr>
        <p:spPr>
          <a:xfrm>
            <a:off x="673100" y="5672138"/>
            <a:ext cx="5334000" cy="365125"/>
          </a:xfrm>
        </p:spPr>
        <p:txBody>
          <a:bodyPr lIns="0" tIns="0" rIns="0" bIns="0" anchor="t" anchorCtr="0"/>
          <a:lstStyle>
            <a:lvl1pPr algn="ctr">
              <a:defRPr sz="1600">
                <a:solidFill>
                  <a:schemeClr val="bg1"/>
                </a:solidFill>
              </a:defRPr>
            </a:lvl1pPr>
          </a:lstStyle>
          <a:p>
            <a:pPr>
              <a:defRPr/>
            </a:pPr>
            <a:r>
              <a:rPr lang="en-US"/>
              <a:t>Teresa Marks, Program Manager Janna Thornsbury, Prevention Coordinator July 29, 2016  6th Annual School Community Oral Health Conference </a:t>
            </a:r>
          </a:p>
        </p:txBody>
      </p:sp>
    </p:spTree>
    <p:extLst>
      <p:ext uri="{BB962C8B-B14F-4D97-AF65-F5344CB8AC3E}">
        <p14:creationId xmlns:p14="http://schemas.microsoft.com/office/powerpoint/2010/main" val="264615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Teresa Marks, Program Manager Janna Thornsbury, Prevention Coordinator July 29, 2016  6th Annual School Community Oral Health Conference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5739807-ABF2-47FD-A801-D5406A8634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28" r:id="rId13"/>
  </p:sldLayoutIdLst>
  <p:hf sldNum="0"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ltLang="en-US">
              <a:latin typeface="Calibri" pitchFamily="34" charset="0"/>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r>
              <a:rPr lang="en-US">
                <a:solidFill>
                  <a:prstClr val="black">
                    <a:tint val="75000"/>
                  </a:prstClr>
                </a:solidFill>
                <a:cs typeface="+mn-cs"/>
              </a:rPr>
              <a:t>Teresa Marks, Program Manager Janna Thornsbury, Prevention Coordinator July 29, 2016  6th Annual School Community Oral Health Conference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CF7D3465-ADDF-4CBA-B027-07CA829BAE3F}" type="slidenum">
              <a:rPr lang="en-US" altLang="en-US">
                <a:latin typeface="Calibri" pitchFamily="34" charset="0"/>
                <a:ea typeface="MS PGothic" pitchFamily="34" charset="-128"/>
                <a:cs typeface="+mn-cs"/>
              </a:rPr>
              <a:pPr>
                <a:defRPr/>
              </a:pPr>
              <a:t>‹#›</a:t>
            </a:fld>
            <a:endParaRPr lang="en-US" altLang="en-US">
              <a:latin typeface="Calibri" pitchFamily="34" charset="0"/>
              <a:ea typeface="MS PGothic" pitchFamily="34" charset="-128"/>
              <a:cs typeface="+mn-cs"/>
            </a:endParaRPr>
          </a:p>
        </p:txBody>
      </p:sp>
    </p:spTree>
    <p:extLst>
      <p:ext uri="{BB962C8B-B14F-4D97-AF65-F5344CB8AC3E}">
        <p14:creationId xmlns:p14="http://schemas.microsoft.com/office/powerpoint/2010/main" val="351045286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sldNum="0" hdr="0" ftr="0" dt="0"/>
  <p:txStyles>
    <p:titleStyle>
      <a:lvl1pPr marL="114300"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0108FE-2426-4EFB-B951-53F5C085F49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648E05D-976F-4A03-9C14-0D0FF6C1012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E50152F-45C3-4D0B-8906-228F9EF9E69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BF6FD4CD-317F-4D4C-A9F1-108D40C1D303}" type="datetime1">
              <a:rPr lang="en-US" altLang="en-US"/>
              <a:pPr>
                <a:defRPr/>
              </a:pPr>
              <a:t>8/8/19</a:t>
            </a:fld>
            <a:endParaRPr lang="en-US" altLang="en-US"/>
          </a:p>
        </p:txBody>
      </p:sp>
      <p:sp>
        <p:nvSpPr>
          <p:cNvPr id="5" name="Footer Placeholder 4">
            <a:extLst>
              <a:ext uri="{FF2B5EF4-FFF2-40B4-BE49-F238E27FC236}">
                <a16:creationId xmlns:a16="http://schemas.microsoft.com/office/drawing/2014/main" id="{304189BD-777C-4D3A-AEEE-8AD9794D9DF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9B191B3-B13C-41A6-8EA3-92BE596275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67C4751-638A-44DB-A3A0-29E0112D39EF}" type="slidenum">
              <a:rPr lang="en-US" altLang="en-US"/>
              <a:pPr>
                <a:defRPr/>
              </a:pPr>
              <a:t>‹#›</a:t>
            </a:fld>
            <a:endParaRPr lang="en-US" altLang="en-US"/>
          </a:p>
        </p:txBody>
      </p:sp>
    </p:spTree>
    <p:extLst>
      <p:ext uri="{BB962C8B-B14F-4D97-AF65-F5344CB8AC3E}">
        <p14:creationId xmlns:p14="http://schemas.microsoft.com/office/powerpoint/2010/main" val="304177124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dt="0"/>
  <p:txStyles>
    <p:titleStyle>
      <a:lvl1pPr marL="114300"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marL="114300"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youtube.com/watch?v=VsKT4DRIUWk" TargetMode="Externa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37.jpeg"/><Relationship Id="rId4" Type="http://schemas.openxmlformats.org/officeDocument/2006/relationships/hyperlink" Target="https://www.youtube.com/watch?v=VsKT4DRIUW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milesforlifeoralhealth.org/" TargetMode="External"/><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52.jpe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60.jpg"/><Relationship Id="rId4" Type="http://schemas.openxmlformats.org/officeDocument/2006/relationships/image" Target="../media/image5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jp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hyperlink" Target="mailto:Karen.K.Pauley@wv.gov" TargetMode="Externa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hyperlink" Target="mailto:Karen.K.Pauley@wv.gov" TargetMode="Externa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0.xml"/><Relationship Id="rId5" Type="http://schemas.openxmlformats.org/officeDocument/2006/relationships/image" Target="../media/image75.jpg"/><Relationship Id="rId4" Type="http://schemas.openxmlformats.org/officeDocument/2006/relationships/image" Target="../media/image7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hyperlink" Target="http://www.rethinkyourdrinkwv.org/"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83.png"/><Relationship Id="rId5" Type="http://schemas.openxmlformats.org/officeDocument/2006/relationships/hyperlink" Target="https://www.aap.org/en-us/about-the-aap/aap-press-room/pages/american-academy-of-pediatrics-recommends-no-fruit-juice-for-children-under-1-year.aspx" TargetMode="External"/><Relationship Id="rId4" Type="http://schemas.openxmlformats.org/officeDocument/2006/relationships/hyperlink" Target="http://www.cabellfrn.org/home/dental/"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hyperlink" Target="mailto:Jason.M.Roush@wv.gov" TargetMode="External"/><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85.png"/><Relationship Id="rId4" Type="http://schemas.openxmlformats.org/officeDocument/2006/relationships/hyperlink" Target="http://www.dhhr.wv.gov/oralhealth"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73100" y="1389132"/>
            <a:ext cx="5334000" cy="1200329"/>
          </a:xfrm>
        </p:spPr>
        <p:txBody>
          <a:bodyPr/>
          <a:lstStyle/>
          <a:p>
            <a:r>
              <a:rPr lang="en-US" sz="3200" b="0" dirty="0">
                <a:latin typeface="+mj-lt"/>
              </a:rPr>
              <a:t>The West Virginia </a:t>
            </a:r>
            <a:br>
              <a:rPr lang="en-US" sz="3200" b="0" dirty="0">
                <a:latin typeface="+mj-lt"/>
              </a:rPr>
            </a:br>
            <a:r>
              <a:rPr lang="en-US" sz="3200" b="0" dirty="0">
                <a:latin typeface="+mj-lt"/>
              </a:rPr>
              <a:t>Oral Health Program</a:t>
            </a:r>
          </a:p>
          <a:p>
            <a:br>
              <a:rPr lang="en-US" dirty="0"/>
            </a:br>
            <a:endParaRPr lang="en-US" dirty="0"/>
          </a:p>
        </p:txBody>
      </p:sp>
      <p:sp>
        <p:nvSpPr>
          <p:cNvPr id="3" name="TextBox 2"/>
          <p:cNvSpPr txBox="1"/>
          <p:nvPr/>
        </p:nvSpPr>
        <p:spPr>
          <a:xfrm>
            <a:off x="377825" y="4849026"/>
            <a:ext cx="5924550" cy="1323439"/>
          </a:xfrm>
          <a:prstGeom prst="rect">
            <a:avLst/>
          </a:prstGeom>
          <a:noFill/>
        </p:spPr>
        <p:txBody>
          <a:bodyPr wrap="square" rtlCol="0">
            <a:spAutoFit/>
          </a:bodyPr>
          <a:lstStyle/>
          <a:p>
            <a:pPr lvl="0" algn="ctr"/>
            <a:r>
              <a:rPr lang="en-US" sz="2000" dirty="0">
                <a:solidFill>
                  <a:prstClr val="white"/>
                </a:solidFill>
                <a:latin typeface="+mj-lt"/>
              </a:rPr>
              <a:t>Dr. Jason Roush, State Dental Director</a:t>
            </a:r>
          </a:p>
          <a:p>
            <a:pPr lvl="0" algn="ctr"/>
            <a:r>
              <a:rPr lang="en-US" sz="2000" dirty="0">
                <a:solidFill>
                  <a:prstClr val="white"/>
                </a:solidFill>
                <a:latin typeface="+mj-lt"/>
              </a:rPr>
              <a:t>West Virginia Oral Health Program</a:t>
            </a:r>
          </a:p>
          <a:p>
            <a:pPr lvl="0" algn="ctr"/>
            <a:endParaRPr lang="en-US" sz="2000" dirty="0">
              <a:solidFill>
                <a:prstClr val="white"/>
              </a:solidFill>
              <a:latin typeface="+mj-lt"/>
            </a:endParaRPr>
          </a:p>
          <a:p>
            <a:pPr algn="ctr"/>
            <a:r>
              <a:rPr lang="en-US" sz="2000" dirty="0">
                <a:solidFill>
                  <a:schemeClr val="bg1"/>
                </a:solidFill>
                <a:latin typeface="+mj-lt"/>
              </a:rPr>
              <a:t>August 2019</a:t>
            </a:r>
          </a:p>
        </p:txBody>
      </p:sp>
      <p:pic>
        <p:nvPicPr>
          <p:cNvPr id="17" name="Picture Placeholder 1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4560" r="14560"/>
          <a:stretch>
            <a:fillRect/>
          </a:stretch>
        </p:blipFill>
        <p:spPr>
          <a:xfrm>
            <a:off x="6474589" y="231370"/>
            <a:ext cx="1194208" cy="1157763"/>
          </a:xfrm>
        </p:spPr>
      </p:pic>
      <p:pic>
        <p:nvPicPr>
          <p:cNvPr id="19458" name="Picture 2" descr="Image result for children smiling">
            <a:extLst>
              <a:ext uri="{FF2B5EF4-FFF2-40B4-BE49-F238E27FC236}">
                <a16:creationId xmlns:a16="http://schemas.microsoft.com/office/drawing/2014/main" id="{F6EC8EC4-EA38-476C-A82E-37D6D4628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425" y="3429000"/>
            <a:ext cx="1328158" cy="11753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9C3E51-85C7-4762-B9AE-831464D16002}"/>
              </a:ext>
            </a:extLst>
          </p:cNvPr>
          <p:cNvPicPr>
            <a:picLocks noChangeAspect="1"/>
          </p:cNvPicPr>
          <p:nvPr/>
        </p:nvPicPr>
        <p:blipFill>
          <a:blip r:embed="rId5"/>
          <a:stretch>
            <a:fillRect/>
          </a:stretch>
        </p:blipFill>
        <p:spPr>
          <a:xfrm>
            <a:off x="6474588" y="1442725"/>
            <a:ext cx="2535990" cy="1932681"/>
          </a:xfrm>
          <a:prstGeom prst="rect">
            <a:avLst/>
          </a:prstGeom>
        </p:spPr>
      </p:pic>
      <p:pic>
        <p:nvPicPr>
          <p:cNvPr id="8" name="Picture Placeholder 7">
            <a:extLst>
              <a:ext uri="{FF2B5EF4-FFF2-40B4-BE49-F238E27FC236}">
                <a16:creationId xmlns:a16="http://schemas.microsoft.com/office/drawing/2014/main" id="{69603652-EFE1-4045-BD22-E2CDC7072290}"/>
              </a:ext>
            </a:extLst>
          </p:cNvPr>
          <p:cNvPicPr>
            <a:picLocks noGrp="1" noChangeAspect="1"/>
          </p:cNvPicPr>
          <p:nvPr>
            <p:ph type="pic" sz="quarter" idx="14"/>
          </p:nvPr>
        </p:nvPicPr>
        <p:blipFill rotWithShape="1">
          <a:blip r:embed="rId6"/>
          <a:srcRect l="13317" r="13317" b="12040"/>
          <a:stretch/>
        </p:blipFill>
        <p:spPr>
          <a:xfrm>
            <a:off x="7742583" y="231369"/>
            <a:ext cx="1194208" cy="1157763"/>
          </a:xfrm>
        </p:spPr>
      </p:pic>
      <p:pic>
        <p:nvPicPr>
          <p:cNvPr id="10" name="Picture 9">
            <a:extLst>
              <a:ext uri="{FF2B5EF4-FFF2-40B4-BE49-F238E27FC236}">
                <a16:creationId xmlns:a16="http://schemas.microsoft.com/office/drawing/2014/main" id="{025D4E0F-439A-4447-A1E5-41A5782B18F7}"/>
              </a:ext>
            </a:extLst>
          </p:cNvPr>
          <p:cNvPicPr>
            <a:picLocks noChangeAspect="1"/>
          </p:cNvPicPr>
          <p:nvPr/>
        </p:nvPicPr>
        <p:blipFill>
          <a:blip r:embed="rId7"/>
          <a:stretch>
            <a:fillRect/>
          </a:stretch>
        </p:blipFill>
        <p:spPr>
          <a:xfrm>
            <a:off x="7668796" y="3482595"/>
            <a:ext cx="1341781" cy="1121742"/>
          </a:xfrm>
          <a:prstGeom prst="rect">
            <a:avLst/>
          </a:prstGeom>
        </p:spPr>
      </p:pic>
      <p:sp>
        <p:nvSpPr>
          <p:cNvPr id="2" name="Rectangle 1">
            <a:extLst>
              <a:ext uri="{FF2B5EF4-FFF2-40B4-BE49-F238E27FC236}">
                <a16:creationId xmlns:a16="http://schemas.microsoft.com/office/drawing/2014/main" id="{7F4944BC-74A4-4494-A600-B51A13FD45BE}"/>
              </a:ext>
            </a:extLst>
          </p:cNvPr>
          <p:cNvSpPr/>
          <p:nvPr/>
        </p:nvSpPr>
        <p:spPr>
          <a:xfrm>
            <a:off x="585216" y="2899325"/>
            <a:ext cx="5202024" cy="1138966"/>
          </a:xfrm>
          <a:prstGeom prst="rect">
            <a:avLst/>
          </a:prstGeom>
        </p:spPr>
        <p:txBody>
          <a:bodyPr wrap="square">
            <a:spAutoFit/>
          </a:bodyPr>
          <a:lstStyle/>
          <a:p>
            <a:pPr lvl="0" algn="ctr">
              <a:lnSpc>
                <a:spcPts val="4000"/>
              </a:lnSpc>
              <a:spcBef>
                <a:spcPts val="0"/>
              </a:spcBef>
            </a:pPr>
            <a:r>
              <a:rPr lang="en-US" sz="4400" b="1" i="1" dirty="0">
                <a:solidFill>
                  <a:prstClr val="white"/>
                </a:solidFill>
                <a:latin typeface="Calibri"/>
                <a:cs typeface="+mn-cs"/>
              </a:rPr>
              <a:t>“Improving health, one smile at a time.”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p:cNvSpPr>
            <a:spLocks noGrp="1"/>
          </p:cNvSpPr>
          <p:nvPr>
            <p:ph type="title"/>
          </p:nvPr>
        </p:nvSpPr>
        <p:spPr/>
        <p:txBody>
          <a:bodyPr/>
          <a:lstStyle/>
          <a:p>
            <a:pPr eaLnBrk="1" hangingPunct="1"/>
            <a:r>
              <a:rPr lang="en-US" altLang="en-US" sz="2800" dirty="0"/>
              <a:t>Guidance for Prenatal Care Health Professionals </a:t>
            </a:r>
          </a:p>
        </p:txBody>
      </p:sp>
      <p:sp>
        <p:nvSpPr>
          <p:cNvPr id="21506" name="Content Placeholder 2"/>
          <p:cNvSpPr>
            <a:spLocks noGrp="1"/>
          </p:cNvSpPr>
          <p:nvPr>
            <p:ph idx="1"/>
          </p:nvPr>
        </p:nvSpPr>
        <p:spPr>
          <a:xfrm>
            <a:off x="3721100" y="2895413"/>
            <a:ext cx="4965700" cy="3086474"/>
          </a:xfrm>
        </p:spPr>
        <p:txBody>
          <a:bodyPr/>
          <a:lstStyle/>
          <a:p>
            <a:pPr marL="342900" indent="-342900" eaLnBrk="1" hangingPunct="1">
              <a:buFont typeface="Arial" panose="020B0604020202020204" pitchFamily="34" charset="0"/>
              <a:buChar char="•"/>
            </a:pPr>
            <a:r>
              <a:rPr lang="en-US" altLang="en-US" b="0" cap="none" dirty="0"/>
              <a:t>Establish relationships with oral health professionals in the community</a:t>
            </a:r>
          </a:p>
          <a:p>
            <a:pPr marL="342900" indent="-342900" eaLnBrk="1" hangingPunct="1">
              <a:buFont typeface="Arial" panose="020B0604020202020204" pitchFamily="34" charset="0"/>
              <a:buChar char="•"/>
            </a:pPr>
            <a:r>
              <a:rPr lang="en-US" altLang="en-US" b="0" cap="none" dirty="0"/>
              <a:t>Develop a formal referral process</a:t>
            </a:r>
          </a:p>
          <a:p>
            <a:pPr marL="342900" indent="-342900" eaLnBrk="1" hangingPunct="1">
              <a:buFont typeface="Arial" panose="020B0604020202020204" pitchFamily="34" charset="0"/>
              <a:buChar char="•"/>
            </a:pPr>
            <a:r>
              <a:rPr lang="en-US" altLang="en-US" b="0" cap="none" dirty="0"/>
              <a:t>Share pertinent information about pregnant women</a:t>
            </a:r>
          </a:p>
          <a:p>
            <a:pPr marL="342900" indent="-342900" eaLnBrk="1" hangingPunct="1">
              <a:buFont typeface="Arial" panose="020B0604020202020204" pitchFamily="34" charset="0"/>
              <a:buChar char="•"/>
            </a:pPr>
            <a:r>
              <a:rPr lang="en-US" altLang="en-US" b="0" cap="none" dirty="0"/>
              <a:t>Coordinate care</a:t>
            </a:r>
          </a:p>
        </p:txBody>
      </p:sp>
      <p:sp>
        <p:nvSpPr>
          <p:cNvPr id="21508" name="Content Placeholder 2"/>
          <p:cNvSpPr txBox="1">
            <a:spLocks/>
          </p:cNvSpPr>
          <p:nvPr/>
        </p:nvSpPr>
        <p:spPr bwMode="auto">
          <a:xfrm>
            <a:off x="457200" y="1347601"/>
            <a:ext cx="8308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3100"/>
              </a:lnSpc>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eaLnBrk="0" hangingPunct="0">
              <a:lnSpc>
                <a:spcPts val="2900"/>
              </a:lnSpc>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eaLnBrk="0" hangingPunct="0">
              <a:spcBef>
                <a:spcPts val="400"/>
              </a:spcBef>
              <a:buClr>
                <a:srgbClr val="FF6700"/>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eaLnBrk="0" hangingPunct="0">
              <a:spcBef>
                <a:spcPts val="400"/>
              </a:spcBef>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ctr" defTabSz="457200" rtl="0" eaLnBrk="1" fontAlgn="base" latinLnBrk="0" hangingPunct="1">
              <a:lnSpc>
                <a:spcPts val="3100"/>
              </a:lnSpc>
              <a:spcBef>
                <a:spcPts val="700"/>
              </a:spcBef>
              <a:spcAft>
                <a:spcPct val="0"/>
              </a:spcAft>
              <a:buClr>
                <a:srgbClr val="C0504D"/>
              </a:buClr>
              <a:buSzPct val="60000"/>
              <a:buFont typeface="Wingdings" panose="05000000000000000000" pitchFamily="2" charset="2"/>
              <a:buNone/>
              <a:tabLst/>
              <a:defRPr/>
            </a:pPr>
            <a:r>
              <a:rPr kumimoji="0" lang="en-US" altLang="en-US" sz="3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charset="0"/>
              </a:rPr>
              <a:t>Work in Collaboration with </a:t>
            </a:r>
          </a:p>
          <a:p>
            <a:pPr marL="0" marR="0" lvl="0" indent="0" algn="ctr" defTabSz="457200" rtl="0" eaLnBrk="1" fontAlgn="base" latinLnBrk="0" hangingPunct="1">
              <a:lnSpc>
                <a:spcPts val="3100"/>
              </a:lnSpc>
              <a:spcBef>
                <a:spcPts val="700"/>
              </a:spcBef>
              <a:spcAft>
                <a:spcPct val="0"/>
              </a:spcAft>
              <a:buClr>
                <a:srgbClr val="C0504D"/>
              </a:buClr>
              <a:buSzPct val="60000"/>
              <a:buFont typeface="Wingdings" panose="05000000000000000000" pitchFamily="2" charset="2"/>
              <a:buNone/>
              <a:tabLst/>
              <a:defRPr/>
            </a:pPr>
            <a:r>
              <a:rPr kumimoji="0" lang="en-US" altLang="en-US" sz="3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charset="0"/>
              </a:rPr>
              <a:t>Oral Health Professionals</a:t>
            </a:r>
            <a:endParaRPr kumimoji="0" lang="en-US" altLang="en-US" sz="3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charset="0"/>
            </a:endParaRPr>
          </a:p>
        </p:txBody>
      </p:sp>
      <p:pic>
        <p:nvPicPr>
          <p:cNvPr id="21509" name="Picture 5" descr="iStock_000009536366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3913" y="2590800"/>
            <a:ext cx="2805112"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1"/>
          <p:cNvSpPr txBox="1">
            <a:spLocks noChangeArrowheads="1"/>
          </p:cNvSpPr>
          <p:nvPr/>
        </p:nvSpPr>
        <p:spPr bwMode="auto">
          <a:xfrm>
            <a:off x="731838" y="6240463"/>
            <a:ext cx="30607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100"/>
              </a:lnSpc>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eaLnBrk="0" hangingPunct="0">
              <a:lnSpc>
                <a:spcPts val="2900"/>
              </a:lnSpc>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eaLnBrk="0" hangingPunct="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eaLnBrk="0" hangingPunct="0">
              <a:spcBef>
                <a:spcPts val="400"/>
              </a:spcBef>
              <a:buClr>
                <a:srgbClr val="FF6700"/>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eaLnBrk="0" hangingPunct="0">
              <a:spcBef>
                <a:spcPts val="400"/>
              </a:spcBef>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70A525"/>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prstClr val="black"/>
                </a:solidFill>
                <a:effectLst/>
                <a:uLnTx/>
                <a:uFillTx/>
                <a:latin typeface="Tw Cen MT" panose="020B0602020104020603" pitchFamily="34" charset="0"/>
                <a:ea typeface="MS PGothic" panose="020B0600070205080204" pitchFamily="34" charset="-128"/>
                <a:cs typeface="Arial" charset="0"/>
              </a:rPr>
              <a:t>Photograph is copyrighted and may not be reproduced.</a:t>
            </a:r>
          </a:p>
        </p:txBody>
      </p:sp>
    </p:spTree>
    <p:extLst>
      <p:ext uri="{BB962C8B-B14F-4D97-AF65-F5344CB8AC3E}">
        <p14:creationId xmlns:p14="http://schemas.microsoft.com/office/powerpoint/2010/main" val="26010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BA4904F-2A9F-47D4-89CB-EFA871E19EBF}"/>
              </a:ext>
            </a:extLst>
          </p:cNvPr>
          <p:cNvSpPr>
            <a:spLocks noGrp="1"/>
          </p:cNvSpPr>
          <p:nvPr>
            <p:ph type="title"/>
          </p:nvPr>
        </p:nvSpPr>
        <p:spPr>
          <a:xfrm>
            <a:off x="234950" y="230188"/>
            <a:ext cx="7594600" cy="460375"/>
          </a:xfrm>
        </p:spPr>
        <p:txBody>
          <a:bodyPr/>
          <a:lstStyle/>
          <a:p>
            <a:endParaRPr lang="en-US" altLang="en-US"/>
          </a:p>
        </p:txBody>
      </p:sp>
      <p:sp>
        <p:nvSpPr>
          <p:cNvPr id="24579" name="Content Placeholder 2">
            <a:extLst>
              <a:ext uri="{FF2B5EF4-FFF2-40B4-BE49-F238E27FC236}">
                <a16:creationId xmlns:a16="http://schemas.microsoft.com/office/drawing/2014/main" id="{441C0AAE-F206-4070-B4E1-588C7BA3D7D2}"/>
              </a:ext>
            </a:extLst>
          </p:cNvPr>
          <p:cNvSpPr>
            <a:spLocks noGrp="1"/>
          </p:cNvSpPr>
          <p:nvPr>
            <p:ph idx="1"/>
          </p:nvPr>
        </p:nvSpPr>
        <p:spPr>
          <a:xfrm>
            <a:off x="234950" y="1352550"/>
            <a:ext cx="8616950" cy="1663700"/>
          </a:xfrm>
        </p:spPr>
        <p:txBody>
          <a:bodyPr/>
          <a:lstStyle/>
          <a:p>
            <a:pPr algn="ctr"/>
            <a:r>
              <a:rPr lang="en-US" altLang="en-US" sz="4400"/>
              <a:t>What is “Early Childhood Caries” (ECC)?</a:t>
            </a:r>
          </a:p>
        </p:txBody>
      </p:sp>
      <p:sp>
        <p:nvSpPr>
          <p:cNvPr id="24580" name="Slide Number Placeholder 3">
            <a:extLst>
              <a:ext uri="{FF2B5EF4-FFF2-40B4-BE49-F238E27FC236}">
                <a16:creationId xmlns:a16="http://schemas.microsoft.com/office/drawing/2014/main" id="{58ABA045-951C-48AF-8D83-8295C9A3598B}"/>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3257275-FE34-4CC2-A0F1-2E346B8E9C91}"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24581" name="Picture 4">
            <a:extLst>
              <a:ext uri="{FF2B5EF4-FFF2-40B4-BE49-F238E27FC236}">
                <a16:creationId xmlns:a16="http://schemas.microsoft.com/office/drawing/2014/main" id="{4D04729D-F36F-4288-B3AC-7F8F1F95D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3236913"/>
            <a:ext cx="7383462"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2B27305-0882-48FA-9212-053FA839DAB5}"/>
              </a:ext>
            </a:extLst>
          </p:cNvPr>
          <p:cNvSpPr>
            <a:spLocks noGrp="1"/>
          </p:cNvSpPr>
          <p:nvPr>
            <p:ph type="title"/>
          </p:nvPr>
        </p:nvSpPr>
        <p:spPr>
          <a:xfrm>
            <a:off x="234950" y="230188"/>
            <a:ext cx="7594600" cy="460375"/>
          </a:xfrm>
        </p:spPr>
        <p:txBody>
          <a:bodyPr/>
          <a:lstStyle/>
          <a:p>
            <a:r>
              <a:rPr lang="en-US" altLang="en-US"/>
              <a:t>Early Childhood Caries (ECC)</a:t>
            </a:r>
          </a:p>
        </p:txBody>
      </p:sp>
      <p:sp>
        <p:nvSpPr>
          <p:cNvPr id="26627" name="AutoShape 7" descr="Image result for images of early childhood caries">
            <a:extLst>
              <a:ext uri="{FF2B5EF4-FFF2-40B4-BE49-F238E27FC236}">
                <a16:creationId xmlns:a16="http://schemas.microsoft.com/office/drawing/2014/main" id="{BC802F7C-A3B0-4AE6-9063-1C9C90142003}"/>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4" name="Picture 3">
            <a:extLst>
              <a:ext uri="{FF2B5EF4-FFF2-40B4-BE49-F238E27FC236}">
                <a16:creationId xmlns:a16="http://schemas.microsoft.com/office/drawing/2014/main" id="{39054A45-9CDA-47CB-BC3B-5296EA74273B}"/>
              </a:ext>
            </a:extLst>
          </p:cNvPr>
          <p:cNvPicPr>
            <a:picLocks noChangeAspect="1"/>
          </p:cNvPicPr>
          <p:nvPr/>
        </p:nvPicPr>
        <p:blipFill>
          <a:blip r:embed="rId3"/>
          <a:stretch>
            <a:fillRect/>
          </a:stretch>
        </p:blipFill>
        <p:spPr>
          <a:xfrm>
            <a:off x="5183188" y="2700338"/>
            <a:ext cx="2867025" cy="1598612"/>
          </a:xfrm>
          <a:prstGeom prst="rect">
            <a:avLst/>
          </a:prstGeom>
          <a:ln>
            <a:noFill/>
          </a:ln>
          <a:effectLst>
            <a:outerShdw blurRad="292100" dist="139700" dir="2700000" algn="tl" rotWithShape="0">
              <a:srgbClr val="333333">
                <a:alpha val="65000"/>
              </a:srgbClr>
            </a:outerShdw>
          </a:effectLst>
        </p:spPr>
      </p:pic>
      <p:sp>
        <p:nvSpPr>
          <p:cNvPr id="9" name="Content Placeholder 8">
            <a:extLst>
              <a:ext uri="{FF2B5EF4-FFF2-40B4-BE49-F238E27FC236}">
                <a16:creationId xmlns:a16="http://schemas.microsoft.com/office/drawing/2014/main" id="{106AC065-D62B-4D62-A074-1778E5F593FA}"/>
              </a:ext>
            </a:extLst>
          </p:cNvPr>
          <p:cNvSpPr>
            <a:spLocks noGrp="1"/>
          </p:cNvSpPr>
          <p:nvPr>
            <p:ph idx="1"/>
          </p:nvPr>
        </p:nvSpPr>
        <p:spPr>
          <a:xfrm>
            <a:off x="390525" y="831850"/>
            <a:ext cx="4567238" cy="2935288"/>
          </a:xfrm>
        </p:spPr>
        <p:txBody>
          <a:bodyPr/>
          <a:lstStyle/>
          <a:p>
            <a:pPr marL="342900" indent="-342900">
              <a:buFont typeface="Wingdings" panose="05000000000000000000" pitchFamily="2" charset="2"/>
              <a:buChar char="§"/>
              <a:defRPr/>
            </a:pPr>
            <a:endParaRPr lang="en-US" b="0" dirty="0"/>
          </a:p>
          <a:p>
            <a:pPr marL="342900" indent="-342900">
              <a:buFont typeface="Wingdings" panose="05000000000000000000" pitchFamily="2" charset="2"/>
              <a:buChar char="§"/>
              <a:defRPr/>
            </a:pPr>
            <a:r>
              <a:rPr lang="en-US" b="0" dirty="0"/>
              <a:t>An </a:t>
            </a:r>
            <a:r>
              <a:rPr lang="en-US" dirty="0"/>
              <a:t>infectious</a:t>
            </a:r>
            <a:r>
              <a:rPr lang="en-US" b="0" dirty="0"/>
              <a:t>, </a:t>
            </a:r>
            <a:r>
              <a:rPr lang="en-US" dirty="0"/>
              <a:t>chronic disease </a:t>
            </a:r>
            <a:r>
              <a:rPr lang="en-US" b="0" dirty="0"/>
              <a:t>that destroys tooth structure</a:t>
            </a:r>
          </a:p>
          <a:p>
            <a:pPr>
              <a:defRPr/>
            </a:pPr>
            <a:endParaRPr lang="en-US" b="0" dirty="0"/>
          </a:p>
          <a:p>
            <a:pPr marL="342900" indent="-342900">
              <a:buFont typeface="Wingdings" panose="05000000000000000000" pitchFamily="2" charset="2"/>
              <a:buChar char="§"/>
              <a:defRPr/>
            </a:pPr>
            <a:r>
              <a:rPr lang="en-US" b="0" dirty="0"/>
              <a:t>ECC affects 35% of 3-year-olds from low income families</a:t>
            </a:r>
          </a:p>
        </p:txBody>
      </p:sp>
      <p:pic>
        <p:nvPicPr>
          <p:cNvPr id="13" name="Picture 12">
            <a:extLst>
              <a:ext uri="{FF2B5EF4-FFF2-40B4-BE49-F238E27FC236}">
                <a16:creationId xmlns:a16="http://schemas.microsoft.com/office/drawing/2014/main" id="{812FA16B-5598-4C78-AB90-7978E301C477}"/>
              </a:ext>
            </a:extLst>
          </p:cNvPr>
          <p:cNvPicPr>
            <a:picLocks noChangeAspect="1"/>
          </p:cNvPicPr>
          <p:nvPr/>
        </p:nvPicPr>
        <p:blipFill>
          <a:blip r:embed="rId4"/>
          <a:stretch>
            <a:fillRect/>
          </a:stretch>
        </p:blipFill>
        <p:spPr>
          <a:xfrm>
            <a:off x="1131888" y="4219575"/>
            <a:ext cx="3081337" cy="16621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A0084E40-6E34-40FD-87CC-8525340C2DF5}"/>
              </a:ext>
            </a:extLst>
          </p:cNvPr>
          <p:cNvSpPr>
            <a:spLocks noGrp="1"/>
          </p:cNvSpPr>
          <p:nvPr>
            <p:ph type="title"/>
          </p:nvPr>
        </p:nvSpPr>
        <p:spPr>
          <a:xfrm>
            <a:off x="234950" y="230188"/>
            <a:ext cx="7594600" cy="460375"/>
          </a:xfrm>
        </p:spPr>
        <p:txBody>
          <a:bodyPr/>
          <a:lstStyle/>
          <a:p>
            <a:r>
              <a:rPr lang="en-US" altLang="en-US"/>
              <a:t>Enamel Defects</a:t>
            </a:r>
          </a:p>
        </p:txBody>
      </p:sp>
      <p:sp>
        <p:nvSpPr>
          <p:cNvPr id="6" name="Content Placeholder 5">
            <a:extLst>
              <a:ext uri="{FF2B5EF4-FFF2-40B4-BE49-F238E27FC236}">
                <a16:creationId xmlns:a16="http://schemas.microsoft.com/office/drawing/2014/main" id="{FB9286C6-D751-4AB7-B7BB-CD32E01AAADE}"/>
              </a:ext>
            </a:extLst>
          </p:cNvPr>
          <p:cNvSpPr>
            <a:spLocks noGrp="1"/>
          </p:cNvSpPr>
          <p:nvPr>
            <p:ph idx="1"/>
          </p:nvPr>
        </p:nvSpPr>
        <p:spPr>
          <a:xfrm>
            <a:off x="457200" y="971550"/>
            <a:ext cx="5830888" cy="2638425"/>
          </a:xfrm>
        </p:spPr>
        <p:txBody>
          <a:bodyPr/>
          <a:lstStyle/>
          <a:p>
            <a:pPr marL="342900" indent="-342900">
              <a:buFont typeface="Wingdings" panose="05000000000000000000" pitchFamily="2" charset="2"/>
              <a:buChar char="§"/>
              <a:defRPr/>
            </a:pPr>
            <a:r>
              <a:rPr lang="en-US" b="0" dirty="0"/>
              <a:t>20 to 40% of children have enamel defects</a:t>
            </a:r>
          </a:p>
          <a:p>
            <a:pPr>
              <a:defRPr/>
            </a:pPr>
            <a:endParaRPr lang="en-US" b="0" dirty="0"/>
          </a:p>
          <a:p>
            <a:pPr marL="342900" indent="-342900">
              <a:buFont typeface="Wingdings" panose="05000000000000000000" pitchFamily="2" charset="2"/>
              <a:buChar char="§"/>
              <a:defRPr/>
            </a:pPr>
            <a:r>
              <a:rPr lang="en-US" b="0" dirty="0"/>
              <a:t>These defects can appear as changes in color or texture</a:t>
            </a:r>
          </a:p>
        </p:txBody>
      </p:sp>
      <p:pic>
        <p:nvPicPr>
          <p:cNvPr id="7" name="Picture 6">
            <a:extLst>
              <a:ext uri="{FF2B5EF4-FFF2-40B4-BE49-F238E27FC236}">
                <a16:creationId xmlns:a16="http://schemas.microsoft.com/office/drawing/2014/main" id="{479C55E2-B204-420F-9FC2-6CCD00D070F3}"/>
              </a:ext>
            </a:extLst>
          </p:cNvPr>
          <p:cNvPicPr>
            <a:picLocks noChangeAspect="1"/>
          </p:cNvPicPr>
          <p:nvPr/>
        </p:nvPicPr>
        <p:blipFill>
          <a:blip r:embed="rId3"/>
          <a:stretch>
            <a:fillRect/>
          </a:stretch>
        </p:blipFill>
        <p:spPr>
          <a:xfrm>
            <a:off x="844550" y="3808413"/>
            <a:ext cx="3114675" cy="18796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3A12A1D-198C-4A19-9FE3-41375D5AA703}"/>
              </a:ext>
            </a:extLst>
          </p:cNvPr>
          <p:cNvPicPr>
            <a:picLocks noChangeAspect="1"/>
          </p:cNvPicPr>
          <p:nvPr/>
        </p:nvPicPr>
        <p:blipFill>
          <a:blip r:embed="rId4"/>
          <a:stretch>
            <a:fillRect/>
          </a:stretch>
        </p:blipFill>
        <p:spPr>
          <a:xfrm>
            <a:off x="5081588" y="2770188"/>
            <a:ext cx="3114675" cy="1879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CA25FB32-3997-440C-A142-A659414F75BE}"/>
              </a:ext>
            </a:extLst>
          </p:cNvPr>
          <p:cNvSpPr>
            <a:spLocks noGrp="1"/>
          </p:cNvSpPr>
          <p:nvPr>
            <p:ph type="title"/>
          </p:nvPr>
        </p:nvSpPr>
        <p:spPr>
          <a:xfrm>
            <a:off x="234950" y="230188"/>
            <a:ext cx="7594600" cy="460375"/>
          </a:xfrm>
        </p:spPr>
        <p:txBody>
          <a:bodyPr/>
          <a:lstStyle/>
          <a:p>
            <a:r>
              <a:rPr lang="en-US" altLang="en-US" dirty="0"/>
              <a:t>White Spots – Mild ECC</a:t>
            </a:r>
          </a:p>
        </p:txBody>
      </p:sp>
      <p:sp>
        <p:nvSpPr>
          <p:cNvPr id="33795" name="Content Placeholder 2">
            <a:extLst>
              <a:ext uri="{FF2B5EF4-FFF2-40B4-BE49-F238E27FC236}">
                <a16:creationId xmlns:a16="http://schemas.microsoft.com/office/drawing/2014/main" id="{F031F78D-621C-4106-85C7-AB1912C7CB95}"/>
              </a:ext>
            </a:extLst>
          </p:cNvPr>
          <p:cNvSpPr>
            <a:spLocks noGrp="1"/>
          </p:cNvSpPr>
          <p:nvPr>
            <p:ph idx="1"/>
          </p:nvPr>
        </p:nvSpPr>
        <p:spPr>
          <a:xfrm>
            <a:off x="457200" y="971550"/>
            <a:ext cx="5716588" cy="2855913"/>
          </a:xfrm>
        </p:spPr>
        <p:txBody>
          <a:bodyPr>
            <a:normAutofit lnSpcReduction="10000"/>
          </a:bodyPr>
          <a:lstStyle/>
          <a:p>
            <a:pPr marL="342900" indent="-342900">
              <a:buFont typeface="Wingdings" panose="05000000000000000000" pitchFamily="2" charset="2"/>
              <a:buChar char="§"/>
              <a:defRPr/>
            </a:pPr>
            <a:r>
              <a:rPr lang="en-US" altLang="en-US" b="0" dirty="0"/>
              <a:t>White spots, (Decalcification) usually at the gingival margin, are the first signs of demineralized enamel</a:t>
            </a:r>
          </a:p>
          <a:p>
            <a:pPr marL="342900" indent="-342900">
              <a:buFont typeface="Wingdings" panose="05000000000000000000" pitchFamily="2" charset="2"/>
              <a:buChar char="§"/>
              <a:defRPr/>
            </a:pPr>
            <a:r>
              <a:rPr lang="en-US" altLang="en-US" b="0" dirty="0"/>
              <a:t>Caused by food sitting at gumline on the surface of the tooth for too long</a:t>
            </a:r>
          </a:p>
          <a:p>
            <a:pPr>
              <a:defRPr/>
            </a:pPr>
            <a:endParaRPr lang="en-US" altLang="en-US" b="0" dirty="0"/>
          </a:p>
          <a:p>
            <a:pPr marL="342900" indent="-342900">
              <a:buFont typeface="Wingdings" panose="05000000000000000000" pitchFamily="2" charset="2"/>
              <a:buChar char="§"/>
              <a:defRPr/>
            </a:pPr>
            <a:r>
              <a:rPr lang="en-US" altLang="en-US" b="0" dirty="0"/>
              <a:t>If not managed, these spots can progress to cavities</a:t>
            </a:r>
          </a:p>
        </p:txBody>
      </p:sp>
      <p:sp>
        <p:nvSpPr>
          <p:cNvPr id="32772" name="Slide Number Placeholder 3">
            <a:extLst>
              <a:ext uri="{FF2B5EF4-FFF2-40B4-BE49-F238E27FC236}">
                <a16:creationId xmlns:a16="http://schemas.microsoft.com/office/drawing/2014/main" id="{1270FCAF-6CE3-4D50-BF4E-2D35389C0FC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B1A35A-8036-44D9-8D96-FC7615C9B3E8}"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2" name="Picture 1">
            <a:extLst>
              <a:ext uri="{FF2B5EF4-FFF2-40B4-BE49-F238E27FC236}">
                <a16:creationId xmlns:a16="http://schemas.microsoft.com/office/drawing/2014/main" id="{54E23D15-9CF3-4DF0-BE19-1FB0CFD3A091}"/>
              </a:ext>
            </a:extLst>
          </p:cNvPr>
          <p:cNvPicPr>
            <a:picLocks noChangeAspect="1"/>
          </p:cNvPicPr>
          <p:nvPr/>
        </p:nvPicPr>
        <p:blipFill>
          <a:blip r:embed="rId3"/>
          <a:stretch>
            <a:fillRect/>
          </a:stretch>
        </p:blipFill>
        <p:spPr>
          <a:xfrm>
            <a:off x="4651805" y="4187824"/>
            <a:ext cx="2859087" cy="159861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5D17D0E-EAE4-4176-8A1B-8CDA7F3CC933}"/>
              </a:ext>
            </a:extLst>
          </p:cNvPr>
          <p:cNvPicPr>
            <a:picLocks noChangeAspect="1"/>
          </p:cNvPicPr>
          <p:nvPr/>
        </p:nvPicPr>
        <p:blipFill>
          <a:blip r:embed="rId4"/>
          <a:stretch>
            <a:fillRect/>
          </a:stretch>
        </p:blipFill>
        <p:spPr>
          <a:xfrm>
            <a:off x="993775" y="4187825"/>
            <a:ext cx="2859088" cy="15986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C99E7E33-8245-45D8-BE2B-9CB9C1041C72}"/>
              </a:ext>
            </a:extLst>
          </p:cNvPr>
          <p:cNvSpPr>
            <a:spLocks noGrp="1"/>
          </p:cNvSpPr>
          <p:nvPr>
            <p:ph type="title"/>
          </p:nvPr>
        </p:nvSpPr>
        <p:spPr>
          <a:xfrm>
            <a:off x="234950" y="230188"/>
            <a:ext cx="7594600" cy="460375"/>
          </a:xfrm>
        </p:spPr>
        <p:txBody>
          <a:bodyPr/>
          <a:lstStyle/>
          <a:p>
            <a:r>
              <a:rPr lang="en-US" altLang="en-US" dirty="0"/>
              <a:t>Moderate ECC: Brown Lesions</a:t>
            </a:r>
          </a:p>
        </p:txBody>
      </p:sp>
      <p:sp>
        <p:nvSpPr>
          <p:cNvPr id="34819" name="Content Placeholder 2">
            <a:extLst>
              <a:ext uri="{FF2B5EF4-FFF2-40B4-BE49-F238E27FC236}">
                <a16:creationId xmlns:a16="http://schemas.microsoft.com/office/drawing/2014/main" id="{AAC90852-8BE9-44CD-ACDF-613DC71E1734}"/>
              </a:ext>
            </a:extLst>
          </p:cNvPr>
          <p:cNvSpPr>
            <a:spLocks noGrp="1"/>
          </p:cNvSpPr>
          <p:nvPr>
            <p:ph idx="1"/>
          </p:nvPr>
        </p:nvSpPr>
        <p:spPr>
          <a:xfrm>
            <a:off x="457200" y="971550"/>
            <a:ext cx="5227638" cy="2695575"/>
          </a:xfrm>
        </p:spPr>
        <p:txBody>
          <a:bodyPr/>
          <a:lstStyle/>
          <a:p>
            <a:pPr marL="342900" indent="-342900">
              <a:buFont typeface="Wingdings" panose="05000000000000000000" pitchFamily="2" charset="2"/>
              <a:buChar char="§"/>
              <a:defRPr/>
            </a:pPr>
            <a:r>
              <a:rPr lang="en-US" altLang="en-US" b="0" dirty="0"/>
              <a:t>Enamel destruction exposing dentin</a:t>
            </a:r>
          </a:p>
          <a:p>
            <a:pPr>
              <a:defRPr/>
            </a:pPr>
            <a:endParaRPr lang="en-US" altLang="en-US" b="0" dirty="0"/>
          </a:p>
          <a:p>
            <a:pPr marL="342900" indent="-342900">
              <a:buFont typeface="Wingdings" panose="05000000000000000000" pitchFamily="2" charset="2"/>
              <a:buChar char="§"/>
              <a:defRPr/>
            </a:pPr>
            <a:r>
              <a:rPr lang="en-US" altLang="en-US" b="0" dirty="0"/>
              <a:t>These lesions darken as they become stained from food</a:t>
            </a:r>
          </a:p>
        </p:txBody>
      </p:sp>
      <p:sp>
        <p:nvSpPr>
          <p:cNvPr id="34820" name="Slide Number Placeholder 3">
            <a:extLst>
              <a:ext uri="{FF2B5EF4-FFF2-40B4-BE49-F238E27FC236}">
                <a16:creationId xmlns:a16="http://schemas.microsoft.com/office/drawing/2014/main" id="{E49D6712-03EB-4472-BFC7-40B81D9221D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B80367B-7E63-469A-9317-021E2DAFFF95}"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2" name="Picture 1">
            <a:extLst>
              <a:ext uri="{FF2B5EF4-FFF2-40B4-BE49-F238E27FC236}">
                <a16:creationId xmlns:a16="http://schemas.microsoft.com/office/drawing/2014/main" id="{2152FE40-B8F7-4C95-902D-D8168284147C}"/>
              </a:ext>
            </a:extLst>
          </p:cNvPr>
          <p:cNvPicPr>
            <a:picLocks noChangeAspect="1"/>
          </p:cNvPicPr>
          <p:nvPr/>
        </p:nvPicPr>
        <p:blipFill>
          <a:blip r:embed="rId3"/>
          <a:stretch>
            <a:fillRect/>
          </a:stretch>
        </p:blipFill>
        <p:spPr>
          <a:xfrm>
            <a:off x="1000125" y="3948113"/>
            <a:ext cx="2789238" cy="175418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DDD02079-419D-404C-BC30-45DADD60491A}"/>
              </a:ext>
            </a:extLst>
          </p:cNvPr>
          <p:cNvPicPr>
            <a:picLocks noChangeAspect="1"/>
          </p:cNvPicPr>
          <p:nvPr/>
        </p:nvPicPr>
        <p:blipFill>
          <a:blip r:embed="rId4"/>
          <a:stretch>
            <a:fillRect/>
          </a:stretch>
        </p:blipFill>
        <p:spPr>
          <a:xfrm>
            <a:off x="4968875" y="2789238"/>
            <a:ext cx="2789238" cy="17541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064C345-F810-46E6-BC5E-B8E5CF02D5BA}"/>
              </a:ext>
            </a:extLst>
          </p:cNvPr>
          <p:cNvSpPr>
            <a:spLocks noGrp="1"/>
          </p:cNvSpPr>
          <p:nvPr>
            <p:ph type="title"/>
          </p:nvPr>
        </p:nvSpPr>
        <p:spPr>
          <a:xfrm>
            <a:off x="234950" y="230188"/>
            <a:ext cx="7594600" cy="460375"/>
          </a:xfrm>
        </p:spPr>
        <p:txBody>
          <a:bodyPr/>
          <a:lstStyle/>
          <a:p>
            <a:r>
              <a:rPr lang="en-US" altLang="en-US"/>
              <a:t>Severe ECC</a:t>
            </a:r>
          </a:p>
        </p:txBody>
      </p:sp>
      <p:sp>
        <p:nvSpPr>
          <p:cNvPr id="35843" name="Content Placeholder 2">
            <a:extLst>
              <a:ext uri="{FF2B5EF4-FFF2-40B4-BE49-F238E27FC236}">
                <a16:creationId xmlns:a16="http://schemas.microsoft.com/office/drawing/2014/main" id="{ECDCE910-2205-4208-A925-A68BFC5E682F}"/>
              </a:ext>
            </a:extLst>
          </p:cNvPr>
          <p:cNvSpPr>
            <a:spLocks noGrp="1"/>
          </p:cNvSpPr>
          <p:nvPr>
            <p:ph idx="1"/>
          </p:nvPr>
        </p:nvSpPr>
        <p:spPr>
          <a:xfrm>
            <a:off x="457200" y="971550"/>
            <a:ext cx="5622925" cy="2789238"/>
          </a:xfrm>
        </p:spPr>
        <p:txBody>
          <a:bodyPr/>
          <a:lstStyle/>
          <a:p>
            <a:pPr marL="342900" indent="-342900">
              <a:buFont typeface="Wingdings" panose="05000000000000000000" pitchFamily="2" charset="2"/>
              <a:buChar char="§"/>
              <a:defRPr/>
            </a:pPr>
            <a:r>
              <a:rPr lang="en-US" altLang="en-US" b="0" dirty="0"/>
              <a:t>Multiple dark cavities visible (anterior and posterior)</a:t>
            </a:r>
          </a:p>
          <a:p>
            <a:pPr>
              <a:defRPr/>
            </a:pPr>
            <a:endParaRPr lang="en-US" altLang="en-US" b="0" dirty="0"/>
          </a:p>
          <a:p>
            <a:pPr marL="342900" indent="-342900">
              <a:buFont typeface="Wingdings" panose="05000000000000000000" pitchFamily="2" charset="2"/>
              <a:buChar char="§"/>
              <a:defRPr/>
            </a:pPr>
            <a:r>
              <a:rPr lang="en-US" altLang="en-US" b="0" dirty="0"/>
              <a:t>Abscess or draining fistulae often present</a:t>
            </a:r>
          </a:p>
        </p:txBody>
      </p:sp>
      <p:sp>
        <p:nvSpPr>
          <p:cNvPr id="36868" name="Slide Number Placeholder 3">
            <a:extLst>
              <a:ext uri="{FF2B5EF4-FFF2-40B4-BE49-F238E27FC236}">
                <a16:creationId xmlns:a16="http://schemas.microsoft.com/office/drawing/2014/main" id="{E7274964-20CE-4297-A8DC-A3688FD9F68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5D8DE55-512A-4403-9FD5-41D594F8F430}"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3" name="Picture 2">
            <a:extLst>
              <a:ext uri="{FF2B5EF4-FFF2-40B4-BE49-F238E27FC236}">
                <a16:creationId xmlns:a16="http://schemas.microsoft.com/office/drawing/2014/main" id="{0D9993F8-CBCE-4B15-A12D-4C032C9268C7}"/>
              </a:ext>
            </a:extLst>
          </p:cNvPr>
          <p:cNvPicPr>
            <a:picLocks noChangeAspect="1"/>
          </p:cNvPicPr>
          <p:nvPr/>
        </p:nvPicPr>
        <p:blipFill>
          <a:blip r:embed="rId3"/>
          <a:stretch>
            <a:fillRect/>
          </a:stretch>
        </p:blipFill>
        <p:spPr>
          <a:xfrm>
            <a:off x="5241925" y="3113088"/>
            <a:ext cx="2835275" cy="180022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AB87E41-7A34-431D-AFAF-55A50E50986F}"/>
              </a:ext>
            </a:extLst>
          </p:cNvPr>
          <p:cNvPicPr>
            <a:picLocks noChangeAspect="1"/>
          </p:cNvPicPr>
          <p:nvPr/>
        </p:nvPicPr>
        <p:blipFill>
          <a:blip r:embed="rId4"/>
          <a:stretch>
            <a:fillRect/>
          </a:stretch>
        </p:blipFill>
        <p:spPr>
          <a:xfrm>
            <a:off x="1196975" y="4041775"/>
            <a:ext cx="2835275" cy="18002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D1DD09F0-BCE5-47DE-9AE6-A494C9646753}"/>
              </a:ext>
            </a:extLst>
          </p:cNvPr>
          <p:cNvSpPr>
            <a:spLocks noGrp="1"/>
          </p:cNvSpPr>
          <p:nvPr>
            <p:ph type="title"/>
          </p:nvPr>
        </p:nvSpPr>
        <p:spPr>
          <a:xfrm>
            <a:off x="234950" y="230188"/>
            <a:ext cx="7594600" cy="460375"/>
          </a:xfrm>
        </p:spPr>
        <p:txBody>
          <a:bodyPr/>
          <a:lstStyle/>
          <a:p>
            <a:r>
              <a:rPr lang="en-US" altLang="en-US"/>
              <a:t>How can I help prevent ECCs? </a:t>
            </a:r>
          </a:p>
        </p:txBody>
      </p:sp>
      <p:sp>
        <p:nvSpPr>
          <p:cNvPr id="3" name="Content Placeholder 2">
            <a:extLst>
              <a:ext uri="{FF2B5EF4-FFF2-40B4-BE49-F238E27FC236}">
                <a16:creationId xmlns:a16="http://schemas.microsoft.com/office/drawing/2014/main" id="{2D4438E7-99B6-4875-A59A-3D4F1F925949}"/>
              </a:ext>
            </a:extLst>
          </p:cNvPr>
          <p:cNvSpPr>
            <a:spLocks noGrp="1"/>
          </p:cNvSpPr>
          <p:nvPr>
            <p:ph idx="1"/>
          </p:nvPr>
        </p:nvSpPr>
        <p:spPr/>
        <p:txBody>
          <a:bodyPr/>
          <a:lstStyle/>
          <a:p>
            <a:pPr>
              <a:defRPr/>
            </a:pPr>
            <a:r>
              <a:rPr lang="en-US" b="0" dirty="0"/>
              <a:t>Health care providers can </a:t>
            </a:r>
            <a:r>
              <a:rPr lang="en-US" dirty="0"/>
              <a:t>educate parents </a:t>
            </a:r>
            <a:r>
              <a:rPr lang="en-US" b="0" dirty="0"/>
              <a:t>to:</a:t>
            </a:r>
          </a:p>
          <a:p>
            <a:pPr marL="342900" indent="-342900">
              <a:buFont typeface="Wingdings" panose="05000000000000000000" pitchFamily="2" charset="2"/>
              <a:buChar char="§"/>
              <a:defRPr/>
            </a:pPr>
            <a:r>
              <a:rPr lang="en-US" b="0" dirty="0"/>
              <a:t>Visit the dentist regularly – parents and baby (by age 1); need to be seen twice per year</a:t>
            </a:r>
          </a:p>
          <a:p>
            <a:pPr marL="342900" indent="-342900">
              <a:buFont typeface="Wingdings" panose="05000000000000000000" pitchFamily="2" charset="2"/>
              <a:buChar char="§"/>
              <a:defRPr/>
            </a:pPr>
            <a:r>
              <a:rPr lang="en-US" b="0" dirty="0"/>
              <a:t>Practice good oral hygiene – Parents brushing for child (with fluoride toothpaste), flossing, eating healthy snacks;</a:t>
            </a:r>
          </a:p>
          <a:p>
            <a:pPr marL="342900" indent="-342900">
              <a:buFont typeface="Wingdings" panose="05000000000000000000" pitchFamily="2" charset="2"/>
              <a:buChar char="§"/>
              <a:defRPr/>
            </a:pPr>
            <a:r>
              <a:rPr lang="en-US" b="0" dirty="0"/>
              <a:t>Do not clean the baby’s pacifier with mouth;</a:t>
            </a:r>
          </a:p>
          <a:p>
            <a:pPr marL="342900" indent="-342900">
              <a:buFont typeface="Wingdings" panose="05000000000000000000" pitchFamily="2" charset="2"/>
              <a:buChar char="§"/>
              <a:defRPr/>
            </a:pPr>
            <a:r>
              <a:rPr lang="en-US" b="0" dirty="0"/>
              <a:t>Do not share toothbrushes, cups, utensils.</a:t>
            </a:r>
          </a:p>
          <a:p>
            <a:pPr marL="342900" indent="-342900">
              <a:buFont typeface="Wingdings" panose="05000000000000000000" pitchFamily="2" charset="2"/>
              <a:buChar char="§"/>
              <a:defRPr/>
            </a:pPr>
            <a:r>
              <a:rPr lang="en-US" b="0" dirty="0"/>
              <a:t>Avoid bottles/sippy cups throughout day or to bed (Frequency)</a:t>
            </a:r>
          </a:p>
          <a:p>
            <a:pPr marL="342900" indent="-342900">
              <a:buFont typeface="Wingdings" panose="05000000000000000000" pitchFamily="2" charset="2"/>
              <a:buChar char="§"/>
              <a:defRPr/>
            </a:pPr>
            <a:endParaRPr lang="en-US" b="0" dirty="0"/>
          </a:p>
        </p:txBody>
      </p:sp>
      <p:sp>
        <p:nvSpPr>
          <p:cNvPr id="38916" name="Slide Number Placeholder 3">
            <a:extLst>
              <a:ext uri="{FF2B5EF4-FFF2-40B4-BE49-F238E27FC236}">
                <a16:creationId xmlns:a16="http://schemas.microsoft.com/office/drawing/2014/main" id="{E2EA84D8-A058-494D-ADC1-E9A1C112E01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5975FD2-68C4-45C4-BC2F-C8E4DCBFD64B}"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6" name="Picture 5">
            <a:extLst>
              <a:ext uri="{FF2B5EF4-FFF2-40B4-BE49-F238E27FC236}">
                <a16:creationId xmlns:a16="http://schemas.microsoft.com/office/drawing/2014/main" id="{B7EA83AE-3408-430C-AF7B-DABAAF2B904F}"/>
              </a:ext>
            </a:extLst>
          </p:cNvPr>
          <p:cNvPicPr>
            <a:picLocks noChangeAspect="1"/>
          </p:cNvPicPr>
          <p:nvPr/>
        </p:nvPicPr>
        <p:blipFill>
          <a:blip r:embed="rId3"/>
          <a:stretch>
            <a:fillRect/>
          </a:stretch>
        </p:blipFill>
        <p:spPr>
          <a:xfrm>
            <a:off x="800101" y="4318369"/>
            <a:ext cx="3417517" cy="220943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2380222-8919-4683-BB2A-49EC97BC99FF}"/>
              </a:ext>
            </a:extLst>
          </p:cNvPr>
          <p:cNvPicPr>
            <a:picLocks noChangeAspect="1"/>
          </p:cNvPicPr>
          <p:nvPr/>
        </p:nvPicPr>
        <p:blipFill>
          <a:blip r:embed="rId4"/>
          <a:stretch>
            <a:fillRect/>
          </a:stretch>
        </p:blipFill>
        <p:spPr>
          <a:xfrm>
            <a:off x="4818692" y="4318369"/>
            <a:ext cx="3267033" cy="2209431"/>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0839B39-D4C9-4658-A8FF-BD675BDD778C}"/>
              </a:ext>
            </a:extLst>
          </p:cNvPr>
          <p:cNvSpPr>
            <a:spLocks noGrp="1"/>
          </p:cNvSpPr>
          <p:nvPr>
            <p:ph type="title"/>
          </p:nvPr>
        </p:nvSpPr>
        <p:spPr>
          <a:xfrm>
            <a:off x="234950" y="230188"/>
            <a:ext cx="7594600" cy="460375"/>
          </a:xfrm>
        </p:spPr>
        <p:txBody>
          <a:bodyPr/>
          <a:lstStyle/>
          <a:p>
            <a:r>
              <a:rPr lang="en-US" altLang="en-US"/>
              <a:t>How can I help manage ECCs?</a:t>
            </a:r>
          </a:p>
        </p:txBody>
      </p:sp>
      <p:sp>
        <p:nvSpPr>
          <p:cNvPr id="37891" name="Content Placeholder 2">
            <a:extLst>
              <a:ext uri="{FF2B5EF4-FFF2-40B4-BE49-F238E27FC236}">
                <a16:creationId xmlns:a16="http://schemas.microsoft.com/office/drawing/2014/main" id="{CBCB541A-9041-43BB-A5E9-C7D41B52ABF5}"/>
              </a:ext>
            </a:extLst>
          </p:cNvPr>
          <p:cNvSpPr>
            <a:spLocks noGrp="1"/>
          </p:cNvSpPr>
          <p:nvPr>
            <p:ph idx="1"/>
          </p:nvPr>
        </p:nvSpPr>
        <p:spPr>
          <a:xfrm>
            <a:off x="457200" y="971550"/>
            <a:ext cx="5849938" cy="2554288"/>
          </a:xfrm>
        </p:spPr>
        <p:txBody>
          <a:bodyPr/>
          <a:lstStyle/>
          <a:p>
            <a:pPr marL="342900" indent="-342900">
              <a:buFont typeface="Wingdings" panose="05000000000000000000" pitchFamily="2" charset="2"/>
              <a:buChar char="§"/>
              <a:defRPr/>
            </a:pPr>
            <a:r>
              <a:rPr lang="en-US" altLang="en-US" b="0" dirty="0"/>
              <a:t>Dietary and oral hygiene counseling</a:t>
            </a:r>
          </a:p>
          <a:p>
            <a:pPr>
              <a:defRPr/>
            </a:pPr>
            <a:endParaRPr lang="en-US" altLang="en-US" b="0" dirty="0"/>
          </a:p>
          <a:p>
            <a:pPr marL="342900" indent="-342900">
              <a:buFont typeface="Wingdings" panose="05000000000000000000" pitchFamily="2" charset="2"/>
              <a:buChar char="§"/>
              <a:defRPr/>
            </a:pPr>
            <a:r>
              <a:rPr lang="en-US" altLang="en-US" dirty="0"/>
              <a:t>Fluoride varnish </a:t>
            </a:r>
            <a:r>
              <a:rPr lang="en-US" altLang="en-US" b="0" dirty="0"/>
              <a:t>application</a:t>
            </a:r>
          </a:p>
          <a:p>
            <a:pPr>
              <a:defRPr/>
            </a:pPr>
            <a:endParaRPr lang="en-US" altLang="en-US" b="0" dirty="0"/>
          </a:p>
          <a:p>
            <a:pPr marL="342900" indent="-342900">
              <a:buFont typeface="Wingdings" panose="05000000000000000000" pitchFamily="2" charset="2"/>
              <a:buChar char="§"/>
              <a:defRPr/>
            </a:pPr>
            <a:r>
              <a:rPr lang="en-US" altLang="en-US" dirty="0"/>
              <a:t>Referral</a:t>
            </a:r>
            <a:r>
              <a:rPr lang="en-US" altLang="en-US" b="0" dirty="0"/>
              <a:t> for to dental home for comprehensive dental treatment</a:t>
            </a:r>
          </a:p>
        </p:txBody>
      </p:sp>
      <p:sp>
        <p:nvSpPr>
          <p:cNvPr id="40964" name="Slide Number Placeholder 3">
            <a:extLst>
              <a:ext uri="{FF2B5EF4-FFF2-40B4-BE49-F238E27FC236}">
                <a16:creationId xmlns:a16="http://schemas.microsoft.com/office/drawing/2014/main" id="{4A59C017-17F7-4C44-8DB0-644D4626055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94B6E6E-1CD5-40C7-BC2A-33A1AB3510FD}"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2" name="Picture 1">
            <a:extLst>
              <a:ext uri="{FF2B5EF4-FFF2-40B4-BE49-F238E27FC236}">
                <a16:creationId xmlns:a16="http://schemas.microsoft.com/office/drawing/2014/main" id="{6D09DB09-839A-43EF-90D6-156BD879ED14}"/>
              </a:ext>
            </a:extLst>
          </p:cNvPr>
          <p:cNvPicPr>
            <a:picLocks noChangeAspect="1"/>
          </p:cNvPicPr>
          <p:nvPr/>
        </p:nvPicPr>
        <p:blipFill>
          <a:blip r:embed="rId3"/>
          <a:stretch>
            <a:fillRect/>
          </a:stretch>
        </p:blipFill>
        <p:spPr>
          <a:xfrm>
            <a:off x="1258888" y="4252913"/>
            <a:ext cx="2773362" cy="16764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B3A67DF-2F3B-4F8C-9DDA-CB2E8DEABCAA}"/>
              </a:ext>
            </a:extLst>
          </p:cNvPr>
          <p:cNvPicPr>
            <a:picLocks noChangeAspect="1"/>
          </p:cNvPicPr>
          <p:nvPr/>
        </p:nvPicPr>
        <p:blipFill>
          <a:blip r:embed="rId4"/>
          <a:stretch>
            <a:fillRect/>
          </a:stretch>
        </p:blipFill>
        <p:spPr>
          <a:xfrm>
            <a:off x="5408613" y="3671888"/>
            <a:ext cx="2773362" cy="1676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4950" y="230188"/>
            <a:ext cx="7569200" cy="460375"/>
          </a:xfrm>
        </p:spPr>
        <p:txBody>
          <a:bodyPr/>
          <a:lstStyle/>
          <a:p>
            <a:r>
              <a:rPr lang="en-US" altLang="en-US"/>
              <a:t>Fluoride Varnish Training Program</a:t>
            </a:r>
          </a:p>
        </p:txBody>
      </p:sp>
      <p:sp>
        <p:nvSpPr>
          <p:cNvPr id="3" name="Content Placeholder 2"/>
          <p:cNvSpPr>
            <a:spLocks noGrp="1"/>
          </p:cNvSpPr>
          <p:nvPr>
            <p:ph idx="1"/>
          </p:nvPr>
        </p:nvSpPr>
        <p:spPr/>
        <p:txBody>
          <a:bodyPr>
            <a:normAutofit lnSpcReduction="10000"/>
          </a:bodyPr>
          <a:lstStyle/>
          <a:p>
            <a:pPr>
              <a:defRPr/>
            </a:pPr>
            <a:endParaRPr lang="en-US" sz="2800" b="0" dirty="0"/>
          </a:p>
          <a:p>
            <a:pPr>
              <a:defRPr/>
            </a:pPr>
            <a:r>
              <a:rPr lang="en-US" sz="2800" b="0" dirty="0"/>
              <a:t>Designed to educate primary care providers and their staff on:</a:t>
            </a:r>
          </a:p>
          <a:p>
            <a:pPr marL="457200" indent="-457200">
              <a:buFont typeface="Arial" panose="020B0604020202020204" pitchFamily="34" charset="0"/>
              <a:buChar char="•"/>
              <a:defRPr/>
            </a:pPr>
            <a:r>
              <a:rPr lang="en-US" sz="2800" b="0" dirty="0"/>
              <a:t>Caries risk assessment;</a:t>
            </a:r>
          </a:p>
          <a:p>
            <a:pPr marL="457200" indent="-457200">
              <a:buFont typeface="Arial" panose="020B0604020202020204" pitchFamily="34" charset="0"/>
              <a:buChar char="•"/>
              <a:defRPr/>
            </a:pPr>
            <a:r>
              <a:rPr lang="en-US" sz="2800" b="0" dirty="0"/>
              <a:t>Fluoride varnish application; </a:t>
            </a:r>
          </a:p>
          <a:p>
            <a:pPr marL="457200" indent="-457200">
              <a:buFont typeface="Arial" panose="020B0604020202020204" pitchFamily="34" charset="0"/>
              <a:buChar char="•"/>
              <a:defRPr/>
            </a:pPr>
            <a:r>
              <a:rPr lang="en-US" sz="2800" b="0" dirty="0"/>
              <a:t>Facilitation of the age </a:t>
            </a:r>
          </a:p>
          <a:p>
            <a:pPr>
              <a:defRPr/>
            </a:pPr>
            <a:r>
              <a:rPr lang="en-US" sz="2800" b="0" dirty="0"/>
              <a:t>    one dental visit.</a:t>
            </a:r>
          </a:p>
          <a:p>
            <a:pPr marL="342900" indent="-342900">
              <a:buFont typeface="Wingdings" panose="05000000000000000000" pitchFamily="2" charset="2"/>
              <a:buChar char="§"/>
              <a:defRPr/>
            </a:pPr>
            <a:endParaRPr lang="en-US" sz="2800" b="0" dirty="0"/>
          </a:p>
          <a:p>
            <a:pPr>
              <a:defRPr/>
            </a:pPr>
            <a:r>
              <a:rPr lang="en-US" sz="2800" b="0" dirty="0"/>
              <a:t>Target population:</a:t>
            </a:r>
          </a:p>
          <a:p>
            <a:pPr marL="457200" indent="-457200">
              <a:buFont typeface="Arial" panose="020B0604020202020204" pitchFamily="34" charset="0"/>
              <a:buChar char="•"/>
              <a:defRPr/>
            </a:pPr>
            <a:r>
              <a:rPr lang="en-US" sz="2800" b="0" dirty="0"/>
              <a:t>Children ages 6 months to 36 months who are at high risk for developing dental caries</a:t>
            </a:r>
          </a:p>
        </p:txBody>
      </p:sp>
      <p:pic>
        <p:nvPicPr>
          <p:cNvPr id="5" name="Picture 4"/>
          <p:cNvPicPr>
            <a:picLocks noChangeAspect="1"/>
          </p:cNvPicPr>
          <p:nvPr/>
        </p:nvPicPr>
        <p:blipFill>
          <a:blip r:embed="rId2"/>
          <a:stretch>
            <a:fillRect/>
          </a:stretch>
        </p:blipFill>
        <p:spPr>
          <a:xfrm>
            <a:off x="5053013" y="2101850"/>
            <a:ext cx="3524250" cy="2571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933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a:t>Objectives</a:t>
            </a:r>
          </a:p>
        </p:txBody>
      </p:sp>
      <p:sp>
        <p:nvSpPr>
          <p:cNvPr id="10" name="Content Placeholder 9"/>
          <p:cNvSpPr>
            <a:spLocks noGrp="1"/>
          </p:cNvSpPr>
          <p:nvPr>
            <p:ph idx="1"/>
          </p:nvPr>
        </p:nvSpPr>
        <p:spPr/>
        <p:txBody>
          <a:bodyPr/>
          <a:lstStyle/>
          <a:p>
            <a:pPr marL="342900" lvl="0" indent="-342900">
              <a:buFont typeface="Arial" panose="020B0604020202020204" pitchFamily="34" charset="0"/>
              <a:buChar char="•"/>
            </a:pPr>
            <a:r>
              <a:rPr lang="en-US" cap="none" dirty="0"/>
              <a:t>Discuss history of the oral health program in West Virginia;</a:t>
            </a:r>
          </a:p>
          <a:p>
            <a:pPr marL="342900" lvl="0" indent="-342900">
              <a:buFont typeface="Arial" panose="020B0604020202020204" pitchFamily="34" charset="0"/>
              <a:buChar char="•"/>
            </a:pPr>
            <a:r>
              <a:rPr lang="en-US" cap="none" dirty="0"/>
              <a:t>Discuss current program initiatives;</a:t>
            </a:r>
          </a:p>
          <a:p>
            <a:pPr marL="342900" lvl="0" indent="-342900">
              <a:buFont typeface="Arial" panose="020B0604020202020204" pitchFamily="34" charset="0"/>
              <a:buChar char="•"/>
            </a:pPr>
            <a:r>
              <a:rPr lang="en-US" cap="none" dirty="0"/>
              <a:t>Define/discuss the importance of collective impact on project success.</a:t>
            </a:r>
          </a:p>
          <a:p>
            <a:pPr marL="342900" indent="-342900">
              <a:buFont typeface="Arial" panose="020B0604020202020204" pitchFamily="34" charset="0"/>
              <a:buChar char="•"/>
            </a:pP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016" y="3201250"/>
            <a:ext cx="3281585" cy="2632369"/>
          </a:xfrm>
          <a:prstGeom prst="rect">
            <a:avLst/>
          </a:prstGeom>
        </p:spPr>
      </p:pic>
    </p:spTree>
    <p:extLst>
      <p:ext uri="{BB962C8B-B14F-4D97-AF65-F5344CB8AC3E}">
        <p14:creationId xmlns:p14="http://schemas.microsoft.com/office/powerpoint/2010/main" val="3726134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34950" y="230188"/>
            <a:ext cx="7569200" cy="460375"/>
          </a:xfrm>
        </p:spPr>
        <p:txBody>
          <a:bodyPr/>
          <a:lstStyle/>
          <a:p>
            <a:r>
              <a:rPr lang="en-US" altLang="en-US"/>
              <a:t>Fluoride Varnish Training Program</a:t>
            </a:r>
          </a:p>
        </p:txBody>
      </p:sp>
      <p:sp>
        <p:nvSpPr>
          <p:cNvPr id="3" name="Content Placeholder 2"/>
          <p:cNvSpPr>
            <a:spLocks noGrp="1"/>
          </p:cNvSpPr>
          <p:nvPr>
            <p:ph idx="1"/>
          </p:nvPr>
        </p:nvSpPr>
        <p:spPr/>
        <p:txBody>
          <a:bodyPr/>
          <a:lstStyle/>
          <a:p>
            <a:pPr marL="342900" indent="-342900">
              <a:buFont typeface="Wingdings" panose="05000000000000000000" pitchFamily="2" charset="2"/>
              <a:buChar char="§"/>
              <a:defRPr/>
            </a:pPr>
            <a:endParaRPr lang="en-US" sz="2800" b="0" dirty="0"/>
          </a:p>
          <a:p>
            <a:pPr marL="457200" indent="-457200">
              <a:buFont typeface="Arial" panose="020B0604020202020204" pitchFamily="34" charset="0"/>
              <a:buChar char="•"/>
              <a:defRPr/>
            </a:pPr>
            <a:r>
              <a:rPr lang="en-US" sz="2800" b="0" dirty="0"/>
              <a:t>Initiated by WV CHIP (Children’s Health Insurance Program) to reduce rates of early childhood caries in at-risk WV children</a:t>
            </a:r>
          </a:p>
          <a:p>
            <a:pPr marL="457200" indent="-457200">
              <a:buFont typeface="Arial" panose="020B0604020202020204" pitchFamily="34" charset="0"/>
              <a:buChar char="•"/>
              <a:defRPr/>
            </a:pPr>
            <a:r>
              <a:rPr lang="en-US" sz="2800" b="0" dirty="0"/>
              <a:t>Administered through Oral Health Program     (formerly West Virginia University)</a:t>
            </a:r>
          </a:p>
          <a:p>
            <a:pPr>
              <a:defRPr/>
            </a:pPr>
            <a:endParaRPr lang="en-US" dirty="0"/>
          </a:p>
        </p:txBody>
      </p:sp>
      <p:pic>
        <p:nvPicPr>
          <p:cNvPr id="5" name="Picture 4">
            <a:hlinkClick r:id="rId2"/>
          </p:cNvPr>
          <p:cNvPicPr>
            <a:picLocks noChangeAspect="1"/>
          </p:cNvPicPr>
          <p:nvPr/>
        </p:nvPicPr>
        <p:blipFill>
          <a:blip r:embed="rId3"/>
          <a:stretch>
            <a:fillRect/>
          </a:stretch>
        </p:blipFill>
        <p:spPr>
          <a:xfrm>
            <a:off x="4700588" y="3992563"/>
            <a:ext cx="3636962" cy="236378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819150" y="3992563"/>
            <a:ext cx="3533775" cy="2363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3959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A41E8-DC7C-4A1D-83C8-709191CE51BF}"/>
              </a:ext>
            </a:extLst>
          </p:cNvPr>
          <p:cNvSpPr>
            <a:spLocks noGrp="1"/>
          </p:cNvSpPr>
          <p:nvPr>
            <p:ph type="title"/>
          </p:nvPr>
        </p:nvSpPr>
        <p:spPr>
          <a:xfrm>
            <a:off x="234950" y="230188"/>
            <a:ext cx="7594600" cy="460375"/>
          </a:xfrm>
        </p:spPr>
        <p:txBody>
          <a:bodyPr/>
          <a:lstStyle/>
          <a:p>
            <a:pPr>
              <a:defRPr/>
            </a:pPr>
            <a:r>
              <a:rPr lang="en-US" dirty="0">
                <a:latin typeface="+mn-lt"/>
              </a:rPr>
              <a:t>What is Fluoride Varnish?</a:t>
            </a:r>
          </a:p>
        </p:txBody>
      </p:sp>
      <p:sp>
        <p:nvSpPr>
          <p:cNvPr id="3" name="Content Placeholder 2">
            <a:extLst>
              <a:ext uri="{FF2B5EF4-FFF2-40B4-BE49-F238E27FC236}">
                <a16:creationId xmlns:a16="http://schemas.microsoft.com/office/drawing/2014/main" id="{80455349-921A-4DEC-A8DC-CD13FEC58F32}"/>
              </a:ext>
            </a:extLst>
          </p:cNvPr>
          <p:cNvSpPr>
            <a:spLocks noGrp="1"/>
          </p:cNvSpPr>
          <p:nvPr>
            <p:ph idx="1"/>
          </p:nvPr>
        </p:nvSpPr>
        <p:spPr/>
        <p:txBody>
          <a:bodyPr/>
          <a:lstStyle/>
          <a:p>
            <a:pPr marL="342900" indent="-342900">
              <a:buFont typeface="Wingdings" panose="05000000000000000000" pitchFamily="2" charset="2"/>
              <a:buChar char="§"/>
              <a:defRPr/>
            </a:pPr>
            <a:endParaRPr lang="en-US" b="0" dirty="0"/>
          </a:p>
          <a:p>
            <a:pPr marL="342900" indent="-342900">
              <a:buFont typeface="Wingdings" panose="05000000000000000000" pitchFamily="2" charset="2"/>
              <a:buChar char="§"/>
              <a:defRPr/>
            </a:pPr>
            <a:r>
              <a:rPr lang="en-US" b="0" dirty="0"/>
              <a:t>A highly concentrated form of fluoride which is applied to the tooth's surface </a:t>
            </a:r>
          </a:p>
          <a:p>
            <a:pPr marL="342900" indent="-342900">
              <a:buFont typeface="Wingdings" panose="05000000000000000000" pitchFamily="2" charset="2"/>
              <a:buChar char="§"/>
              <a:defRPr/>
            </a:pPr>
            <a:r>
              <a:rPr lang="en-US" b="0" dirty="0"/>
              <a:t>Applied by a dentist, dental hygienist or other health care professional </a:t>
            </a:r>
          </a:p>
          <a:p>
            <a:pPr marL="342900" indent="-342900">
              <a:buFont typeface="Wingdings" panose="05000000000000000000" pitchFamily="2" charset="2"/>
              <a:buChar char="§"/>
              <a:defRPr/>
            </a:pPr>
            <a:r>
              <a:rPr lang="en-US" b="0" dirty="0"/>
              <a:t>A type of topical fluoride therapy. </a:t>
            </a:r>
          </a:p>
          <a:p>
            <a:pPr>
              <a:defRPr/>
            </a:pPr>
            <a:endParaRPr lang="en-US" b="0" dirty="0"/>
          </a:p>
        </p:txBody>
      </p:sp>
      <p:sp>
        <p:nvSpPr>
          <p:cNvPr id="20484" name="Slide Number Placeholder 3">
            <a:extLst>
              <a:ext uri="{FF2B5EF4-FFF2-40B4-BE49-F238E27FC236}">
                <a16:creationId xmlns:a16="http://schemas.microsoft.com/office/drawing/2014/main" id="{58F52AE1-5E33-410F-B870-F595239B2E9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3328AF0-F9CB-4FD5-9DE5-602A2DEE64E0}"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6" name="Picture 5">
            <a:extLst>
              <a:ext uri="{FF2B5EF4-FFF2-40B4-BE49-F238E27FC236}">
                <a16:creationId xmlns:a16="http://schemas.microsoft.com/office/drawing/2014/main" id="{EAF71697-AF7D-4E4C-84EE-9DAD07440198}"/>
              </a:ext>
            </a:extLst>
          </p:cNvPr>
          <p:cNvPicPr>
            <a:picLocks noChangeAspect="1"/>
          </p:cNvPicPr>
          <p:nvPr/>
        </p:nvPicPr>
        <p:blipFill>
          <a:blip r:embed="rId3"/>
          <a:stretch>
            <a:fillRect/>
          </a:stretch>
        </p:blipFill>
        <p:spPr>
          <a:xfrm>
            <a:off x="1271588" y="3765550"/>
            <a:ext cx="3044825" cy="191293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B6CE142-A01A-4CB7-A616-623B74DE08F1}"/>
              </a:ext>
            </a:extLst>
          </p:cNvPr>
          <p:cNvPicPr>
            <a:picLocks noChangeAspect="1"/>
          </p:cNvPicPr>
          <p:nvPr/>
        </p:nvPicPr>
        <p:blipFill>
          <a:blip r:embed="rId4"/>
          <a:stretch>
            <a:fillRect/>
          </a:stretch>
        </p:blipFill>
        <p:spPr>
          <a:xfrm>
            <a:off x="5514975" y="3076575"/>
            <a:ext cx="2352675" cy="15652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86EC59DB-A30D-4176-82E9-69337BC50544}"/>
              </a:ext>
            </a:extLst>
          </p:cNvPr>
          <p:cNvSpPr>
            <a:spLocks noGrp="1"/>
          </p:cNvSpPr>
          <p:nvPr>
            <p:ph type="title"/>
          </p:nvPr>
        </p:nvSpPr>
        <p:spPr>
          <a:xfrm>
            <a:off x="234950" y="230188"/>
            <a:ext cx="7569200" cy="460375"/>
          </a:xfrm>
        </p:spPr>
        <p:txBody>
          <a:bodyPr/>
          <a:lstStyle/>
          <a:p>
            <a:pPr eaLnBrk="1" hangingPunct="1"/>
            <a:r>
              <a:rPr lang="en-US" altLang="en-US"/>
              <a:t>Why is Fluoride Varnish Important?</a:t>
            </a:r>
          </a:p>
        </p:txBody>
      </p:sp>
      <p:sp>
        <p:nvSpPr>
          <p:cNvPr id="22531" name="Content Placeholder 2">
            <a:extLst>
              <a:ext uri="{FF2B5EF4-FFF2-40B4-BE49-F238E27FC236}">
                <a16:creationId xmlns:a16="http://schemas.microsoft.com/office/drawing/2014/main" id="{71337862-3FE2-450D-9B0A-63870A1DF206}"/>
              </a:ext>
            </a:extLst>
          </p:cNvPr>
          <p:cNvSpPr>
            <a:spLocks noGrp="1"/>
          </p:cNvSpPr>
          <p:nvPr>
            <p:ph idx="1"/>
          </p:nvPr>
        </p:nvSpPr>
        <p:spPr>
          <a:xfrm>
            <a:off x="457200" y="971550"/>
            <a:ext cx="8229600" cy="3152775"/>
          </a:xfrm>
        </p:spPr>
        <p:txBody>
          <a:bodyPr/>
          <a:lstStyle/>
          <a:p>
            <a:pPr marL="342900" indent="-342900">
              <a:buFont typeface="Wingdings" panose="05000000000000000000" pitchFamily="2" charset="2"/>
              <a:buChar char="§"/>
            </a:pPr>
            <a:endParaRPr lang="en-US" altLang="en-US" sz="2800" b="0" dirty="0"/>
          </a:p>
          <a:p>
            <a:pPr marL="342900" indent="-342900">
              <a:buFont typeface="Wingdings" panose="05000000000000000000" pitchFamily="2" charset="2"/>
              <a:buChar char="§"/>
            </a:pPr>
            <a:r>
              <a:rPr lang="en-US" altLang="en-US" b="0" dirty="0"/>
              <a:t>Tooth decay (dental caries) is the leading chronic infectious disease for children in the United States (CDC);</a:t>
            </a:r>
          </a:p>
          <a:p>
            <a:pPr marL="342900" indent="-342900">
              <a:buFont typeface="Wingdings" panose="05000000000000000000" pitchFamily="2" charset="2"/>
              <a:buChar char="§"/>
            </a:pPr>
            <a:r>
              <a:rPr lang="en-US" altLang="en-US" b="0" dirty="0"/>
              <a:t>In WV, 34% of preschoolers already have dental caries (2014 WV Oral Health Surveillance);</a:t>
            </a:r>
          </a:p>
          <a:p>
            <a:pPr marL="342900" indent="-342900">
              <a:buFont typeface="Wingdings" panose="05000000000000000000" pitchFamily="2" charset="2"/>
              <a:buChar char="§"/>
            </a:pPr>
            <a:r>
              <a:rPr lang="en-US" altLang="en-US" b="0" dirty="0"/>
              <a:t>Studies have shown a 25-45% reduction in decay rate with the use of fluoride varnish.</a:t>
            </a:r>
          </a:p>
          <a:p>
            <a:pPr marL="914400" lvl="2" indent="0" eaLnBrk="1" hangingPunct="1">
              <a:buSzTx/>
              <a:buFont typeface="Arial" panose="020B0604020202020204" pitchFamily="34" charset="0"/>
              <a:buNone/>
            </a:pPr>
            <a:endParaRPr lang="en-US" altLang="en-US" sz="2000" dirty="0"/>
          </a:p>
        </p:txBody>
      </p:sp>
      <p:sp>
        <p:nvSpPr>
          <p:cNvPr id="22532" name="Slide Number Placeholder 4">
            <a:extLst>
              <a:ext uri="{FF2B5EF4-FFF2-40B4-BE49-F238E27FC236}">
                <a16:creationId xmlns:a16="http://schemas.microsoft.com/office/drawing/2014/main" id="{C3DBF477-10D7-4D44-B1E2-6DB3068F4588}"/>
              </a:ext>
            </a:extLst>
          </p:cNvPr>
          <p:cNvSpPr>
            <a:spLocks noGrp="1"/>
          </p:cNvSpPr>
          <p:nvPr>
            <p:ph type="sldNum" sz="quarter" idx="10"/>
          </p:nvPr>
        </p:nvSpPr>
        <p:spPr bwMode="auto">
          <a:xfrm>
            <a:off x="6553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1587A01-6ED6-470E-BC87-6A985531CE8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22533" name="Picture 2">
            <a:extLst>
              <a:ext uri="{FF2B5EF4-FFF2-40B4-BE49-F238E27FC236}">
                <a16:creationId xmlns:a16="http://schemas.microsoft.com/office/drawing/2014/main" id="{169AB07D-3EE6-48CD-A0AF-B36C96F110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3" y="4405313"/>
            <a:ext cx="2381250" cy="1562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a:extLst>
              <a:ext uri="{FF2B5EF4-FFF2-40B4-BE49-F238E27FC236}">
                <a16:creationId xmlns:a16="http://schemas.microsoft.com/office/drawing/2014/main" id="{213EFC3D-D9DB-400C-BE9F-DF61A63277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75" y="4405313"/>
            <a:ext cx="2381250" cy="1562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4">
            <a:extLst>
              <a:ext uri="{FF2B5EF4-FFF2-40B4-BE49-F238E27FC236}">
                <a16:creationId xmlns:a16="http://schemas.microsoft.com/office/drawing/2014/main" id="{FBDC8A52-17EE-4209-BD50-B36B21E44D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2338" y="4405313"/>
            <a:ext cx="2381250" cy="1571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2F133E7-241E-4987-A0DA-6F3CC3114F0B}"/>
              </a:ext>
            </a:extLst>
          </p:cNvPr>
          <p:cNvSpPr>
            <a:spLocks noGrp="1"/>
          </p:cNvSpPr>
          <p:nvPr>
            <p:ph type="title"/>
          </p:nvPr>
        </p:nvSpPr>
        <p:spPr>
          <a:xfrm>
            <a:off x="234950" y="230188"/>
            <a:ext cx="7594600" cy="460375"/>
          </a:xfrm>
        </p:spPr>
        <p:txBody>
          <a:bodyPr/>
          <a:lstStyle/>
          <a:p>
            <a:r>
              <a:rPr lang="en-US" altLang="en-US"/>
              <a:t>Target Population for Fluoride Varnish</a:t>
            </a:r>
          </a:p>
        </p:txBody>
      </p:sp>
      <p:sp>
        <p:nvSpPr>
          <p:cNvPr id="3" name="Content Placeholder 2">
            <a:extLst>
              <a:ext uri="{FF2B5EF4-FFF2-40B4-BE49-F238E27FC236}">
                <a16:creationId xmlns:a16="http://schemas.microsoft.com/office/drawing/2014/main" id="{0D9DD619-793C-471A-BA61-30D7C527BC78}"/>
              </a:ext>
            </a:extLst>
          </p:cNvPr>
          <p:cNvSpPr>
            <a:spLocks noGrp="1"/>
          </p:cNvSpPr>
          <p:nvPr>
            <p:ph idx="1"/>
          </p:nvPr>
        </p:nvSpPr>
        <p:spPr>
          <a:xfrm>
            <a:off x="457200" y="971550"/>
            <a:ext cx="4451350" cy="5194300"/>
          </a:xfrm>
        </p:spPr>
        <p:txBody>
          <a:bodyPr/>
          <a:lstStyle/>
          <a:p>
            <a:pPr>
              <a:defRPr/>
            </a:pPr>
            <a:r>
              <a:rPr lang="en-US" b="0" dirty="0"/>
              <a:t>Target Population for Healthcare Providers</a:t>
            </a:r>
          </a:p>
          <a:p>
            <a:pPr marL="342900" indent="-342900">
              <a:buFont typeface="Arial" panose="020B0604020202020204" pitchFamily="34" charset="0"/>
              <a:buChar char="•"/>
              <a:defRPr/>
            </a:pPr>
            <a:r>
              <a:rPr lang="en-US" b="0" dirty="0"/>
              <a:t>Children ages 0 through 6, especially those at high-risk for dental caries.</a:t>
            </a:r>
          </a:p>
          <a:p>
            <a:pPr marL="342900" indent="-342900">
              <a:buFont typeface="Arial" panose="020B0604020202020204" pitchFamily="34" charset="0"/>
              <a:buChar char="•"/>
              <a:defRPr/>
            </a:pPr>
            <a:r>
              <a:rPr lang="en-US" b="0" dirty="0"/>
              <a:t>Risk level determined by completion of a caries risk assessment.</a:t>
            </a:r>
          </a:p>
        </p:txBody>
      </p:sp>
      <p:sp>
        <p:nvSpPr>
          <p:cNvPr id="43012" name="Slide Number Placeholder 3">
            <a:extLst>
              <a:ext uri="{FF2B5EF4-FFF2-40B4-BE49-F238E27FC236}">
                <a16:creationId xmlns:a16="http://schemas.microsoft.com/office/drawing/2014/main" id="{110ECAEF-5280-4A72-93E8-6706BFC873D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80F22AA-B35A-43F4-9DE6-2C9CA3195608}"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33797" name="Picture 7" descr="Screen Clipping">
            <a:extLst>
              <a:ext uri="{FF2B5EF4-FFF2-40B4-BE49-F238E27FC236}">
                <a16:creationId xmlns:a16="http://schemas.microsoft.com/office/drawing/2014/main" id="{94072A40-07AE-4E4B-BC28-FF1BE99A31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9025" y="1349375"/>
            <a:ext cx="3711575" cy="4816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963B668-C1B5-4A0C-B644-7DD42D9F27CA}"/>
              </a:ext>
            </a:extLst>
          </p:cNvPr>
          <p:cNvPicPr>
            <a:picLocks noChangeAspect="1"/>
          </p:cNvPicPr>
          <p:nvPr/>
        </p:nvPicPr>
        <p:blipFill>
          <a:blip r:embed="rId4"/>
          <a:stretch>
            <a:fillRect/>
          </a:stretch>
        </p:blipFill>
        <p:spPr>
          <a:xfrm>
            <a:off x="1211263" y="4203700"/>
            <a:ext cx="2933700" cy="19621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72F9B113-6750-42EF-A183-EF74B0F74327}"/>
              </a:ext>
            </a:extLst>
          </p:cNvPr>
          <p:cNvSpPr>
            <a:spLocks noGrp="1"/>
          </p:cNvSpPr>
          <p:nvPr>
            <p:ph type="title"/>
          </p:nvPr>
        </p:nvSpPr>
        <p:spPr>
          <a:xfrm>
            <a:off x="131763" y="230188"/>
            <a:ext cx="7594600" cy="460375"/>
          </a:xfrm>
        </p:spPr>
        <p:txBody>
          <a:bodyPr/>
          <a:lstStyle/>
          <a:p>
            <a:r>
              <a:rPr lang="en-US" altLang="en-US"/>
              <a:t>Three Simple Steps</a:t>
            </a:r>
          </a:p>
        </p:txBody>
      </p:sp>
      <p:sp>
        <p:nvSpPr>
          <p:cNvPr id="45059" name="Slide Number Placeholder 3">
            <a:extLst>
              <a:ext uri="{FF2B5EF4-FFF2-40B4-BE49-F238E27FC236}">
                <a16:creationId xmlns:a16="http://schemas.microsoft.com/office/drawing/2014/main" id="{42C58156-B291-41A7-A79F-AEFD0ADCD38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B4B551C-5435-4B19-AE56-5D4ACC997B9D}"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 name="Content Placeholder 2">
            <a:extLst>
              <a:ext uri="{FF2B5EF4-FFF2-40B4-BE49-F238E27FC236}">
                <a16:creationId xmlns:a16="http://schemas.microsoft.com/office/drawing/2014/main" id="{E07A5CAD-FD29-41E9-927C-6C2657AF56AF}"/>
              </a:ext>
            </a:extLst>
          </p:cNvPr>
          <p:cNvSpPr>
            <a:spLocks noGrp="1"/>
          </p:cNvSpPr>
          <p:nvPr>
            <p:ph idx="1"/>
          </p:nvPr>
        </p:nvSpPr>
        <p:spPr>
          <a:xfrm>
            <a:off x="457200" y="971550"/>
            <a:ext cx="4303713" cy="4759325"/>
          </a:xfrm>
        </p:spPr>
        <p:txBody>
          <a:bodyPr/>
          <a:lstStyle/>
          <a:p>
            <a:pPr marL="342900" indent="-342900">
              <a:buFont typeface="Wingdings" panose="05000000000000000000" pitchFamily="2" charset="2"/>
              <a:buChar char="§"/>
              <a:defRPr/>
            </a:pPr>
            <a:endParaRPr lang="en-US" b="0" dirty="0"/>
          </a:p>
          <a:p>
            <a:pPr marL="342900" indent="-342900">
              <a:buFont typeface="Wingdings" panose="05000000000000000000" pitchFamily="2" charset="2"/>
              <a:buChar char="§"/>
              <a:defRPr/>
            </a:pPr>
            <a:endParaRPr lang="en-US" b="0" dirty="0"/>
          </a:p>
          <a:p>
            <a:pPr marL="342900" indent="-342900">
              <a:buFont typeface="Wingdings" panose="05000000000000000000" pitchFamily="2" charset="2"/>
              <a:buChar char="§"/>
              <a:defRPr/>
            </a:pPr>
            <a:endParaRPr lang="en-US" b="0" dirty="0"/>
          </a:p>
          <a:p>
            <a:pPr marL="342900" indent="-342900">
              <a:buFont typeface="Wingdings" panose="05000000000000000000" pitchFamily="2" charset="2"/>
              <a:buChar char="§"/>
              <a:defRPr/>
            </a:pPr>
            <a:r>
              <a:rPr lang="en-US" b="0" dirty="0"/>
              <a:t>Oral Health Screening with Caries Risk Assessment</a:t>
            </a:r>
          </a:p>
          <a:p>
            <a:pPr>
              <a:defRPr/>
            </a:pPr>
            <a:endParaRPr lang="en-US" b="0" dirty="0"/>
          </a:p>
          <a:p>
            <a:pPr marL="342900" indent="-342900">
              <a:buFont typeface="Wingdings" panose="05000000000000000000" pitchFamily="2" charset="2"/>
              <a:buChar char="§"/>
              <a:defRPr/>
            </a:pPr>
            <a:r>
              <a:rPr lang="en-US" b="0" dirty="0"/>
              <a:t>Application of Fluoride Varnish</a:t>
            </a:r>
          </a:p>
          <a:p>
            <a:pPr>
              <a:defRPr/>
            </a:pPr>
            <a:endParaRPr lang="en-US" b="0" dirty="0"/>
          </a:p>
          <a:p>
            <a:pPr marL="342900" indent="-342900">
              <a:buFont typeface="Wingdings" panose="05000000000000000000" pitchFamily="2" charset="2"/>
              <a:buChar char="§"/>
              <a:defRPr/>
            </a:pPr>
            <a:r>
              <a:rPr lang="en-US" b="0" dirty="0"/>
              <a:t>Deliver Anticipatory Guidance to Families</a:t>
            </a:r>
          </a:p>
        </p:txBody>
      </p:sp>
      <p:pic>
        <p:nvPicPr>
          <p:cNvPr id="54277" name="Picture 3">
            <a:extLst>
              <a:ext uri="{FF2B5EF4-FFF2-40B4-BE49-F238E27FC236}">
                <a16:creationId xmlns:a16="http://schemas.microsoft.com/office/drawing/2014/main" id="{3B3F67BB-A9FA-408F-9505-B254EDC06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775" y="1527175"/>
            <a:ext cx="3406775" cy="4138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535E3D1-FEC9-4534-A592-6082238E9200}"/>
              </a:ext>
            </a:extLst>
          </p:cNvPr>
          <p:cNvSpPr>
            <a:spLocks noGrp="1"/>
          </p:cNvSpPr>
          <p:nvPr>
            <p:ph type="title"/>
          </p:nvPr>
        </p:nvSpPr>
        <p:spPr>
          <a:xfrm>
            <a:off x="234950" y="230188"/>
            <a:ext cx="7594600" cy="460375"/>
          </a:xfrm>
        </p:spPr>
        <p:txBody>
          <a:bodyPr/>
          <a:lstStyle/>
          <a:p>
            <a:r>
              <a:rPr lang="en-US" altLang="en-US" sz="2800"/>
              <a:t>Oral Health Screening and Caries Risk Assessment</a:t>
            </a:r>
          </a:p>
        </p:txBody>
      </p:sp>
      <p:sp>
        <p:nvSpPr>
          <p:cNvPr id="3" name="Content Placeholder 2">
            <a:extLst>
              <a:ext uri="{FF2B5EF4-FFF2-40B4-BE49-F238E27FC236}">
                <a16:creationId xmlns:a16="http://schemas.microsoft.com/office/drawing/2014/main" id="{1A49EDBB-E958-499E-90FB-33C6CA595C74}"/>
              </a:ext>
            </a:extLst>
          </p:cNvPr>
          <p:cNvSpPr>
            <a:spLocks noGrp="1"/>
          </p:cNvSpPr>
          <p:nvPr>
            <p:ph idx="1"/>
          </p:nvPr>
        </p:nvSpPr>
        <p:spPr/>
        <p:txBody>
          <a:bodyPr>
            <a:normAutofit lnSpcReduction="10000"/>
          </a:bodyPr>
          <a:lstStyle/>
          <a:p>
            <a:pPr marL="342900" lvl="1" indent="-342900">
              <a:buFont typeface="Wingdings" panose="05000000000000000000" pitchFamily="2" charset="2"/>
              <a:buChar char="§"/>
              <a:defRPr/>
            </a:pPr>
            <a:r>
              <a:rPr lang="en-US" b="1" dirty="0">
                <a:solidFill>
                  <a:prstClr val="black"/>
                </a:solidFill>
              </a:rPr>
              <a:t>Lift the lip and look in the mouth for</a:t>
            </a:r>
          </a:p>
          <a:p>
            <a:pPr lvl="1">
              <a:defRPr/>
            </a:pPr>
            <a:r>
              <a:rPr lang="en-US" b="1" dirty="0">
                <a:solidFill>
                  <a:prstClr val="black"/>
                </a:solidFill>
              </a:rPr>
              <a:t>	- </a:t>
            </a:r>
            <a:r>
              <a:rPr lang="en-US" dirty="0">
                <a:solidFill>
                  <a:prstClr val="black"/>
                </a:solidFill>
              </a:rPr>
              <a:t>Signs of decay (white spots)</a:t>
            </a:r>
          </a:p>
          <a:p>
            <a:pPr lvl="1">
              <a:defRPr/>
            </a:pPr>
            <a:r>
              <a:rPr lang="en-US" dirty="0">
                <a:solidFill>
                  <a:prstClr val="black"/>
                </a:solidFill>
              </a:rPr>
              <a:t>	- Brown spots</a:t>
            </a:r>
          </a:p>
          <a:p>
            <a:pPr lvl="1">
              <a:defRPr/>
            </a:pPr>
            <a:r>
              <a:rPr lang="en-US" dirty="0">
                <a:solidFill>
                  <a:prstClr val="black"/>
                </a:solidFill>
              </a:rPr>
              <a:t>	- Abscess </a:t>
            </a:r>
            <a:endParaRPr lang="en-US" dirty="0"/>
          </a:p>
          <a:p>
            <a:pPr marL="342900" indent="-342900">
              <a:buFont typeface="Wingdings" panose="05000000000000000000" pitchFamily="2" charset="2"/>
              <a:buChar char="§"/>
              <a:defRPr/>
            </a:pPr>
            <a:r>
              <a:rPr lang="en-US" dirty="0"/>
              <a:t>Key factors:</a:t>
            </a:r>
          </a:p>
          <a:p>
            <a:pPr lvl="1">
              <a:defRPr/>
            </a:pPr>
            <a:r>
              <a:rPr lang="en-US" dirty="0"/>
              <a:t>	- Are decay or white spots visible?</a:t>
            </a:r>
          </a:p>
          <a:p>
            <a:pPr lvl="1">
              <a:defRPr/>
            </a:pPr>
            <a:r>
              <a:rPr lang="en-US" dirty="0"/>
              <a:t>	- Has the child ever had any cavities or fillings?</a:t>
            </a:r>
          </a:p>
          <a:p>
            <a:pPr lvl="1">
              <a:defRPr/>
            </a:pPr>
            <a:r>
              <a:rPr lang="en-US" dirty="0"/>
              <a:t>	- Have any of the siblings had cavities or fillings?</a:t>
            </a:r>
          </a:p>
          <a:p>
            <a:pPr lvl="1">
              <a:defRPr/>
            </a:pPr>
            <a:r>
              <a:rPr lang="en-US" dirty="0"/>
              <a:t>	- Has the mother/primary care giver had cavities or fillings in  		   the past year?</a:t>
            </a:r>
          </a:p>
          <a:p>
            <a:pPr marL="342900" lvl="1" indent="-342900">
              <a:buFont typeface="Wingdings" panose="05000000000000000000" pitchFamily="2" charset="2"/>
              <a:buChar char="§"/>
              <a:defRPr/>
            </a:pPr>
            <a:r>
              <a:rPr lang="en-US" b="1" dirty="0"/>
              <a:t>Determine if the child is at risk or would benefit from fluoride varnish</a:t>
            </a:r>
          </a:p>
          <a:p>
            <a:pPr marL="342900" lvl="1" indent="-342900">
              <a:buFont typeface="Wingdings" panose="05000000000000000000" pitchFamily="2" charset="2"/>
              <a:buChar char="§"/>
              <a:defRPr/>
            </a:pPr>
            <a:r>
              <a:rPr lang="en-US" b="1" dirty="0"/>
              <a:t>Refer the child to a dentist as necessary</a:t>
            </a:r>
          </a:p>
        </p:txBody>
      </p:sp>
      <p:sp>
        <p:nvSpPr>
          <p:cNvPr id="47108" name="Slide Number Placeholder 3">
            <a:extLst>
              <a:ext uri="{FF2B5EF4-FFF2-40B4-BE49-F238E27FC236}">
                <a16:creationId xmlns:a16="http://schemas.microsoft.com/office/drawing/2014/main" id="{6E3C2EF3-D086-452E-BDC2-E79166ECC72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9D38C65-A97F-4C89-8554-4B656A9577D8}"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0C9A9100-E8E7-484E-BB5A-848081F2B082}"/>
              </a:ext>
            </a:extLst>
          </p:cNvPr>
          <p:cNvSpPr>
            <a:spLocks noGrp="1"/>
          </p:cNvSpPr>
          <p:nvPr>
            <p:ph type="title"/>
          </p:nvPr>
        </p:nvSpPr>
        <p:spPr>
          <a:xfrm>
            <a:off x="234950" y="230188"/>
            <a:ext cx="7594600" cy="460375"/>
          </a:xfrm>
        </p:spPr>
        <p:txBody>
          <a:bodyPr/>
          <a:lstStyle/>
          <a:p>
            <a:r>
              <a:rPr lang="en-US" altLang="en-US" dirty="0"/>
              <a:t>Updates</a:t>
            </a:r>
          </a:p>
        </p:txBody>
      </p:sp>
      <p:sp>
        <p:nvSpPr>
          <p:cNvPr id="3" name="Content Placeholder 2">
            <a:extLst>
              <a:ext uri="{FF2B5EF4-FFF2-40B4-BE49-F238E27FC236}">
                <a16:creationId xmlns:a16="http://schemas.microsoft.com/office/drawing/2014/main" id="{D7E81E0E-23C4-4049-A66D-1E5850943689}"/>
              </a:ext>
            </a:extLst>
          </p:cNvPr>
          <p:cNvSpPr>
            <a:spLocks noGrp="1"/>
          </p:cNvSpPr>
          <p:nvPr>
            <p:ph idx="1"/>
          </p:nvPr>
        </p:nvSpPr>
        <p:spPr>
          <a:xfrm>
            <a:off x="457200" y="989014"/>
            <a:ext cx="8229600" cy="3634262"/>
          </a:xfrm>
        </p:spPr>
        <p:txBody>
          <a:bodyPr>
            <a:normAutofit fontScale="92500"/>
          </a:bodyPr>
          <a:lstStyle/>
          <a:p>
            <a:pPr marL="342900" indent="-342900">
              <a:buFont typeface="Arial" panose="020B0604020202020204" pitchFamily="34" charset="0"/>
              <a:buChar char="•"/>
              <a:defRPr/>
            </a:pPr>
            <a:r>
              <a:rPr lang="en-US" b="0" dirty="0"/>
              <a:t>WV Medicaid </a:t>
            </a:r>
            <a:r>
              <a:rPr lang="en-US" b="0" u="sng" dirty="0">
                <a:solidFill>
                  <a:srgbClr val="C00000"/>
                </a:solidFill>
              </a:rPr>
              <a:t>expanded reimbursement</a:t>
            </a:r>
            <a:r>
              <a:rPr lang="en-US" b="0" dirty="0">
                <a:solidFill>
                  <a:srgbClr val="C00000"/>
                </a:solidFill>
              </a:rPr>
              <a:t> </a:t>
            </a:r>
            <a:r>
              <a:rPr lang="en-US" b="0" dirty="0"/>
              <a:t>for primary care (non-dental) fluoride varnish application for eligible children </a:t>
            </a:r>
            <a:r>
              <a:rPr lang="en-US" b="0" u="sng" dirty="0">
                <a:solidFill>
                  <a:srgbClr val="C00000"/>
                </a:solidFill>
              </a:rPr>
              <a:t>ages 0 through 20 years. </a:t>
            </a:r>
          </a:p>
          <a:p>
            <a:pPr marL="342900" indent="-342900">
              <a:buFont typeface="Arial" panose="020B0604020202020204" pitchFamily="34" charset="0"/>
              <a:buChar char="•"/>
              <a:defRPr/>
            </a:pPr>
            <a:r>
              <a:rPr lang="en-US" b="0" dirty="0"/>
              <a:t>WVCHIP </a:t>
            </a:r>
            <a:r>
              <a:rPr lang="en-US" b="0" u="sng" dirty="0">
                <a:solidFill>
                  <a:srgbClr val="FF0000"/>
                </a:solidFill>
              </a:rPr>
              <a:t>expanded reimbursement </a:t>
            </a:r>
            <a:r>
              <a:rPr lang="en-US" b="0" dirty="0"/>
              <a:t>for eligible children </a:t>
            </a:r>
            <a:r>
              <a:rPr lang="en-US" b="0" u="sng" dirty="0">
                <a:solidFill>
                  <a:srgbClr val="FF0000"/>
                </a:solidFill>
              </a:rPr>
              <a:t>ages 6 months to 18 years.</a:t>
            </a:r>
          </a:p>
          <a:p>
            <a:pPr marL="342900" indent="-342900">
              <a:buFont typeface="Arial" panose="020B0604020202020204" pitchFamily="34" charset="0"/>
              <a:buChar char="•"/>
              <a:defRPr/>
            </a:pPr>
            <a:r>
              <a:rPr lang="en-US" b="0" dirty="0"/>
              <a:t>Primary care provider code opened to allow for </a:t>
            </a:r>
            <a:r>
              <a:rPr lang="en-US" b="0" u="sng" dirty="0">
                <a:solidFill>
                  <a:srgbClr val="C00000"/>
                </a:solidFill>
              </a:rPr>
              <a:t>reliable reimbursement of services</a:t>
            </a:r>
            <a:r>
              <a:rPr lang="en-US" b="0" dirty="0">
                <a:solidFill>
                  <a:srgbClr val="C00000"/>
                </a:solidFill>
              </a:rPr>
              <a:t> </a:t>
            </a:r>
            <a:r>
              <a:rPr lang="en-US" b="0" dirty="0"/>
              <a:t>(</a:t>
            </a:r>
            <a:r>
              <a:rPr lang="en-US" dirty="0">
                <a:solidFill>
                  <a:srgbClr val="7030A0"/>
                </a:solidFill>
              </a:rPr>
              <a:t>99188</a:t>
            </a:r>
            <a:r>
              <a:rPr lang="en-US" b="0" dirty="0"/>
              <a:t>; formerly CDT 1206).</a:t>
            </a:r>
          </a:p>
          <a:p>
            <a:pPr marL="342900" indent="-342900">
              <a:buFont typeface="Arial" panose="020B0604020202020204" pitchFamily="34" charset="0"/>
              <a:buChar char="•"/>
              <a:defRPr/>
            </a:pPr>
            <a:r>
              <a:rPr lang="en-US" b="0" dirty="0"/>
              <a:t>Eligible children can receive </a:t>
            </a:r>
            <a:r>
              <a:rPr lang="en-US" b="0" u="sng" dirty="0">
                <a:solidFill>
                  <a:srgbClr val="C00000"/>
                </a:solidFill>
              </a:rPr>
              <a:t>up to 4 applications of fluoride varnish annually</a:t>
            </a:r>
            <a:r>
              <a:rPr lang="en-US" b="0" dirty="0"/>
              <a:t> (2 from a dental provider; 2 from a non-dental provider).</a:t>
            </a:r>
          </a:p>
          <a:p>
            <a:pPr>
              <a:defRPr/>
            </a:pPr>
            <a:r>
              <a:rPr lang="en-US" b="0" u="sng" dirty="0"/>
              <a:t> </a:t>
            </a:r>
          </a:p>
          <a:p>
            <a:pPr marL="342900" indent="-342900">
              <a:buFont typeface="Arial" panose="020B0604020202020204" pitchFamily="34" charset="0"/>
              <a:buChar char="•"/>
              <a:defRPr/>
            </a:pPr>
            <a:endParaRPr lang="en-US" dirty="0"/>
          </a:p>
        </p:txBody>
      </p:sp>
      <p:sp>
        <p:nvSpPr>
          <p:cNvPr id="77828" name="Slide Number Placeholder 3">
            <a:extLst>
              <a:ext uri="{FF2B5EF4-FFF2-40B4-BE49-F238E27FC236}">
                <a16:creationId xmlns:a16="http://schemas.microsoft.com/office/drawing/2014/main" id="{BF5EA3C9-262D-48E7-8189-D2BED43CCF33}"/>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EAF460BB-73FF-474E-AC99-B6CD99E6A471}"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5" name="Picture 4">
            <a:extLst>
              <a:ext uri="{FF2B5EF4-FFF2-40B4-BE49-F238E27FC236}">
                <a16:creationId xmlns:a16="http://schemas.microsoft.com/office/drawing/2014/main" id="{53E31ED8-4A2F-4D1D-A49C-E4E6AD150B60}"/>
              </a:ext>
            </a:extLst>
          </p:cNvPr>
          <p:cNvPicPr>
            <a:picLocks noChangeAspect="1"/>
          </p:cNvPicPr>
          <p:nvPr/>
        </p:nvPicPr>
        <p:blipFill>
          <a:blip r:embed="rId3"/>
          <a:stretch>
            <a:fillRect/>
          </a:stretch>
        </p:blipFill>
        <p:spPr>
          <a:xfrm>
            <a:off x="1314451" y="4623785"/>
            <a:ext cx="2398045" cy="1603121"/>
          </a:xfrm>
          <a:prstGeom prst="rect">
            <a:avLst/>
          </a:prstGeom>
          <a:ln>
            <a:noFill/>
          </a:ln>
          <a:effectLst>
            <a:outerShdw blurRad="292100" dist="139700" dir="2700000" algn="tl" rotWithShape="0">
              <a:srgbClr val="333333">
                <a:alpha val="65000"/>
              </a:srgbClr>
            </a:outerShdw>
          </a:effectLst>
        </p:spPr>
      </p:pic>
      <p:pic>
        <p:nvPicPr>
          <p:cNvPr id="6" name="Picture 5">
            <a:hlinkClick r:id="rId4"/>
            <a:extLst>
              <a:ext uri="{FF2B5EF4-FFF2-40B4-BE49-F238E27FC236}">
                <a16:creationId xmlns:a16="http://schemas.microsoft.com/office/drawing/2014/main" id="{42C957D6-5CBC-4567-926C-688135022CE6}"/>
              </a:ext>
            </a:extLst>
          </p:cNvPr>
          <p:cNvPicPr>
            <a:picLocks noChangeAspect="1"/>
          </p:cNvPicPr>
          <p:nvPr/>
        </p:nvPicPr>
        <p:blipFill>
          <a:blip r:embed="rId5"/>
          <a:stretch>
            <a:fillRect/>
          </a:stretch>
        </p:blipFill>
        <p:spPr>
          <a:xfrm>
            <a:off x="5341120" y="4623785"/>
            <a:ext cx="2488429" cy="161667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5142E353-ADD2-4F6F-B711-CAA0FAD72AED}"/>
              </a:ext>
            </a:extLst>
          </p:cNvPr>
          <p:cNvSpPr>
            <a:spLocks noGrp="1"/>
          </p:cNvSpPr>
          <p:nvPr>
            <p:ph type="title"/>
          </p:nvPr>
        </p:nvSpPr>
        <p:spPr>
          <a:xfrm>
            <a:off x="234950" y="230188"/>
            <a:ext cx="7594600" cy="460375"/>
          </a:xfrm>
        </p:spPr>
        <p:txBody>
          <a:bodyPr/>
          <a:lstStyle/>
          <a:p>
            <a:r>
              <a:rPr lang="en-US" altLang="en-US" dirty="0"/>
              <a:t>Updates</a:t>
            </a:r>
          </a:p>
        </p:txBody>
      </p:sp>
      <p:sp>
        <p:nvSpPr>
          <p:cNvPr id="3" name="Content Placeholder 2">
            <a:extLst>
              <a:ext uri="{FF2B5EF4-FFF2-40B4-BE49-F238E27FC236}">
                <a16:creationId xmlns:a16="http://schemas.microsoft.com/office/drawing/2014/main" id="{D71302EC-46C3-4C8D-A34A-4B32C3740658}"/>
              </a:ext>
            </a:extLst>
          </p:cNvPr>
          <p:cNvSpPr>
            <a:spLocks noGrp="1"/>
          </p:cNvSpPr>
          <p:nvPr>
            <p:ph idx="1"/>
          </p:nvPr>
        </p:nvSpPr>
        <p:spPr/>
        <p:txBody>
          <a:bodyPr/>
          <a:lstStyle/>
          <a:p>
            <a:pPr marL="342900" indent="-342900">
              <a:buFont typeface="Arial" panose="020B0604020202020204" pitchFamily="34" charset="0"/>
              <a:buChar char="•"/>
              <a:defRPr/>
            </a:pPr>
            <a:r>
              <a:rPr lang="en-US" b="0" dirty="0"/>
              <a:t>One of two applications is recommended to take place in conjunction with the annual well-child visit (EPSDT).</a:t>
            </a:r>
          </a:p>
          <a:p>
            <a:pPr marL="342900" indent="-342900">
              <a:buFont typeface="Arial" panose="020B0604020202020204" pitchFamily="34" charset="0"/>
              <a:buChar char="•"/>
              <a:defRPr/>
            </a:pPr>
            <a:r>
              <a:rPr lang="en-US" b="0" dirty="0"/>
              <a:t>Training via the Smiles for Life Curriculum, specifically Course 6: </a:t>
            </a:r>
            <a:r>
              <a:rPr lang="en-US" b="0" i="1" dirty="0"/>
              <a:t>Caries Risk Assessment, Fluoride Varnish and Counseling </a:t>
            </a:r>
            <a:r>
              <a:rPr lang="en-US" b="0" dirty="0"/>
              <a:t>is recommended, but not required for reimbursement of services.</a:t>
            </a:r>
          </a:p>
          <a:p>
            <a:pPr marL="342900" indent="-342900">
              <a:buFont typeface="Arial" panose="020B0604020202020204" pitchFamily="34" charset="0"/>
              <a:buChar char="•"/>
              <a:defRPr/>
            </a:pPr>
            <a:endParaRPr lang="en-US" sz="1000" b="0" dirty="0"/>
          </a:p>
          <a:p>
            <a:pPr algn="ctr">
              <a:defRPr/>
            </a:pPr>
            <a:r>
              <a:rPr lang="en-US" b="0" dirty="0"/>
              <a:t>All updates improve alignment with </a:t>
            </a:r>
          </a:p>
          <a:p>
            <a:pPr algn="ctr">
              <a:defRPr/>
            </a:pPr>
            <a:r>
              <a:rPr lang="en-US" b="0" dirty="0"/>
              <a:t>recommendations/guidelines from:</a:t>
            </a:r>
          </a:p>
          <a:p>
            <a:pPr>
              <a:defRPr/>
            </a:pPr>
            <a:endParaRPr lang="en-US" b="0" dirty="0"/>
          </a:p>
          <a:p>
            <a:pPr>
              <a:defRPr/>
            </a:pPr>
            <a:endParaRPr lang="en-US" b="0" dirty="0"/>
          </a:p>
          <a:p>
            <a:pPr>
              <a:defRPr/>
            </a:pPr>
            <a:endParaRPr lang="en-US" dirty="0"/>
          </a:p>
        </p:txBody>
      </p:sp>
      <p:sp>
        <p:nvSpPr>
          <p:cNvPr id="79876" name="Slide Number Placeholder 3">
            <a:extLst>
              <a:ext uri="{FF2B5EF4-FFF2-40B4-BE49-F238E27FC236}">
                <a16:creationId xmlns:a16="http://schemas.microsoft.com/office/drawing/2014/main" id="{9FBB3479-7B17-4956-80A1-BF1C56F6F70C}"/>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540DAC7-9BDC-4238-BA77-09F28A2CDB30}"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79877" name="Picture 5">
            <a:extLst>
              <a:ext uri="{FF2B5EF4-FFF2-40B4-BE49-F238E27FC236}">
                <a16:creationId xmlns:a16="http://schemas.microsoft.com/office/drawing/2014/main" id="{BF133C5A-31E0-4F28-BB5C-E45F547796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5838" y="4522788"/>
            <a:ext cx="31480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7">
            <a:extLst>
              <a:ext uri="{FF2B5EF4-FFF2-40B4-BE49-F238E27FC236}">
                <a16:creationId xmlns:a16="http://schemas.microsoft.com/office/drawing/2014/main" id="{C1B09023-A891-48D0-9537-6AED3088F97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4519613"/>
            <a:ext cx="318293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9">
            <a:extLst>
              <a:ext uri="{FF2B5EF4-FFF2-40B4-BE49-F238E27FC236}">
                <a16:creationId xmlns:a16="http://schemas.microsoft.com/office/drawing/2014/main" id="{9E3A7AA5-8FF5-41D1-A128-FFBFEAE5EB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44813" y="5724525"/>
            <a:ext cx="32607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C434EE1A-8914-4639-BFFA-A19F4B0AA783}"/>
              </a:ext>
            </a:extLst>
          </p:cNvPr>
          <p:cNvSpPr>
            <a:spLocks noGrp="1"/>
          </p:cNvSpPr>
          <p:nvPr>
            <p:ph type="title"/>
          </p:nvPr>
        </p:nvSpPr>
        <p:spPr>
          <a:xfrm>
            <a:off x="234950" y="230188"/>
            <a:ext cx="7594600" cy="460375"/>
          </a:xfrm>
        </p:spPr>
        <p:txBody>
          <a:bodyPr/>
          <a:lstStyle/>
          <a:p>
            <a:r>
              <a:rPr lang="en-US" altLang="en-US" dirty="0"/>
              <a:t>Medicaid</a:t>
            </a:r>
          </a:p>
        </p:txBody>
      </p:sp>
      <p:sp>
        <p:nvSpPr>
          <p:cNvPr id="81923" name="Slide Number Placeholder 3">
            <a:extLst>
              <a:ext uri="{FF2B5EF4-FFF2-40B4-BE49-F238E27FC236}">
                <a16:creationId xmlns:a16="http://schemas.microsoft.com/office/drawing/2014/main" id="{D4B73B20-D85F-4A2C-89F1-41196A7235D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FACB64C-0F9E-4E55-811B-4438795E3F32}"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81924" name="Content Placeholder 6">
            <a:extLst>
              <a:ext uri="{FF2B5EF4-FFF2-40B4-BE49-F238E27FC236}">
                <a16:creationId xmlns:a16="http://schemas.microsoft.com/office/drawing/2014/main" id="{069A5EC6-37C6-45F3-82BE-2D48B176F4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7713" y="1150938"/>
            <a:ext cx="7329487" cy="5376862"/>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1DC5E-668B-4BB6-A983-500E632919C7}"/>
              </a:ext>
            </a:extLst>
          </p:cNvPr>
          <p:cNvSpPr>
            <a:spLocks noGrp="1"/>
          </p:cNvSpPr>
          <p:nvPr>
            <p:ph type="title"/>
          </p:nvPr>
        </p:nvSpPr>
        <p:spPr/>
        <p:txBody>
          <a:bodyPr/>
          <a:lstStyle/>
          <a:p>
            <a:r>
              <a:rPr lang="en-US" dirty="0"/>
              <a:t>WVCHIP</a:t>
            </a:r>
          </a:p>
        </p:txBody>
      </p:sp>
      <p:graphicFrame>
        <p:nvGraphicFramePr>
          <p:cNvPr id="5" name="Content Placeholder 4">
            <a:extLst>
              <a:ext uri="{FF2B5EF4-FFF2-40B4-BE49-F238E27FC236}">
                <a16:creationId xmlns:a16="http://schemas.microsoft.com/office/drawing/2014/main" id="{609DE0A4-02C6-4E73-9B0E-177F6D10F67D}"/>
              </a:ext>
            </a:extLst>
          </p:cNvPr>
          <p:cNvGraphicFramePr>
            <a:graphicFrameLocks noGrp="1"/>
          </p:cNvGraphicFramePr>
          <p:nvPr>
            <p:ph idx="1"/>
            <p:extLst>
              <p:ext uri="{D42A27DB-BD31-4B8C-83A1-F6EECF244321}">
                <p14:modId xmlns:p14="http://schemas.microsoft.com/office/powerpoint/2010/main" val="984546724"/>
              </p:ext>
            </p:extLst>
          </p:nvPr>
        </p:nvGraphicFramePr>
        <p:xfrm>
          <a:off x="1146175" y="2773123"/>
          <a:ext cx="6851650" cy="3395856"/>
        </p:xfrm>
        <a:graphic>
          <a:graphicData uri="http://schemas.openxmlformats.org/drawingml/2006/table">
            <a:tbl>
              <a:tblPr firstRow="1" firstCol="1" bandRow="1"/>
              <a:tblGrid>
                <a:gridCol w="3425825">
                  <a:extLst>
                    <a:ext uri="{9D8B030D-6E8A-4147-A177-3AD203B41FA5}">
                      <a16:colId xmlns:a16="http://schemas.microsoft.com/office/drawing/2014/main" val="1998776114"/>
                    </a:ext>
                  </a:extLst>
                </a:gridCol>
                <a:gridCol w="3425825">
                  <a:extLst>
                    <a:ext uri="{9D8B030D-6E8A-4147-A177-3AD203B41FA5}">
                      <a16:colId xmlns:a16="http://schemas.microsoft.com/office/drawing/2014/main" val="4255737027"/>
                    </a:ext>
                  </a:extLst>
                </a:gridCol>
              </a:tblGrid>
              <a:tr h="175152">
                <a:tc gridSpan="2">
                  <a:txBody>
                    <a:bodyPr/>
                    <a:lstStyle/>
                    <a:p>
                      <a:pPr marL="0" marR="0" algn="ctr">
                        <a:lnSpc>
                          <a:spcPct val="115000"/>
                        </a:lnSpc>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Medical Providers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91997339"/>
                  </a:ext>
                </a:extLst>
              </a:tr>
              <a:tr h="175152">
                <a:tc>
                  <a:txBody>
                    <a:bodyPr/>
                    <a:lstStyle/>
                    <a:p>
                      <a:pPr marL="0" marR="0" algn="ctr">
                        <a:lnSpc>
                          <a:spcPct val="115000"/>
                        </a:lnSpc>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Code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Description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544599"/>
                  </a:ext>
                </a:extLst>
              </a:tr>
              <a:tr h="1298192">
                <a:tc>
                  <a:txBody>
                    <a:bodyPr/>
                    <a:lstStyle/>
                    <a:p>
                      <a:pPr marL="0" marR="0" algn="ctr">
                        <a:lnSpc>
                          <a:spcPct val="115000"/>
                        </a:lnSpc>
                        <a:spcBef>
                          <a:spcPts val="120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CPT: 99188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120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Diagnosis: Z41.8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Patient must be under 19 years of age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Limit 2 applications per year per patient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Code can only be billed once within a 6-month period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100">
                          <a:effectLst/>
                          <a:latin typeface="Arial" panose="020B0604020202020204" pitchFamily="34" charset="0"/>
                          <a:ea typeface="Times New Roman" panose="02020603050405020304" pitchFamily="18" charset="0"/>
                          <a:cs typeface="Times New Roman" panose="02020603050405020304" pitchFamily="18" charset="0"/>
                        </a:rPr>
                        <a:t>One fluoride varnish treatment should be applied at the time of a well-child visit or health screening</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584903"/>
                  </a:ext>
                </a:extLst>
              </a:tr>
              <a:tr h="175152">
                <a:tc gridSpan="2">
                  <a:txBody>
                    <a:bodyPr/>
                    <a:lstStyle/>
                    <a:p>
                      <a:pPr marL="0" marR="0" algn="ctr">
                        <a:lnSpc>
                          <a:spcPct val="115000"/>
                        </a:lnSpc>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Dental Providers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975288962"/>
                  </a:ext>
                </a:extLst>
              </a:tr>
              <a:tr h="175152">
                <a:tc>
                  <a:txBody>
                    <a:bodyPr/>
                    <a:lstStyle/>
                    <a:p>
                      <a:pPr marL="0" marR="0" algn="ctr">
                        <a:lnSpc>
                          <a:spcPct val="115000"/>
                        </a:lnSpc>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Code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a:effectLst/>
                          <a:latin typeface="Arial" panose="020B0604020202020204" pitchFamily="34" charset="0"/>
                          <a:ea typeface="Times New Roman" panose="02020603050405020304" pitchFamily="18" charset="0"/>
                          <a:cs typeface="Times New Roman" panose="02020603050405020304" pitchFamily="18" charset="0"/>
                        </a:rPr>
                        <a:t>Description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1758309"/>
                  </a:ext>
                </a:extLst>
              </a:tr>
              <a:tr h="1298192">
                <a:tc>
                  <a:txBody>
                    <a:bodyPr/>
                    <a:lstStyle/>
                    <a:p>
                      <a:pPr marL="0" marR="0" algn="ctr">
                        <a:lnSpc>
                          <a:spcPct val="115000"/>
                        </a:lnSpc>
                        <a:spcBef>
                          <a:spcPts val="1200"/>
                        </a:spcBef>
                        <a:spcAft>
                          <a:spcPts val="0"/>
                        </a:spcAft>
                      </a:pPr>
                      <a:r>
                        <a:rPr lang="en-US" sz="1100">
                          <a:effectLst/>
                          <a:latin typeface="Arial" panose="020B0604020202020204" pitchFamily="34" charset="0"/>
                          <a:ea typeface="Times New Roman" panose="02020603050405020304" pitchFamily="18" charset="0"/>
                          <a:cs typeface="Times New Roman" panose="02020603050405020304" pitchFamily="18" charset="0"/>
                        </a:rPr>
                        <a:t>ADA:  D1206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just">
                        <a:lnSpc>
                          <a:spcPct val="115000"/>
                        </a:lnSpc>
                        <a:spcBef>
                          <a:spcPts val="0"/>
                        </a:spcBef>
                        <a:spcAft>
                          <a:spcPts val="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Patient must be under 19 years of age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Limit 2 applications per year per patient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Code can only be billed once within a 6-month period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Service must be provided at a dental visit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0"/>
                        </a:spcAft>
                        <a:buFont typeface="Symbol" panose="05050102010706020507" pitchFamily="18" charset="2"/>
                        <a:buChar char=""/>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D1206 cannot be billed with D1208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r>
                        <a:rPr lang="en-US" sz="11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04570"/>
                  </a:ext>
                </a:extLst>
              </a:tr>
            </a:tbl>
          </a:graphicData>
        </a:graphic>
      </p:graphicFrame>
      <p:sp>
        <p:nvSpPr>
          <p:cNvPr id="4" name="Slide Number Placeholder 3">
            <a:extLst>
              <a:ext uri="{FF2B5EF4-FFF2-40B4-BE49-F238E27FC236}">
                <a16:creationId xmlns:a16="http://schemas.microsoft.com/office/drawing/2014/main" id="{A81C200E-30DB-4E13-A3A7-B04728E05F3A}"/>
              </a:ext>
            </a:extLst>
          </p:cNvPr>
          <p:cNvSpPr>
            <a:spLocks noGrp="1"/>
          </p:cNvSpPr>
          <p:nvPr>
            <p:ph type="sldNum" sz="quarter" idx="10"/>
          </p:nvPr>
        </p:nvSpPr>
        <p:spPr/>
        <p:txBody>
          <a:bodyPr/>
          <a:lstStyle/>
          <a:p>
            <a:pPr>
              <a:defRPr/>
            </a:pPr>
            <a:fld id="{1C6D567B-95BD-4EE7-BB28-FFF5F892DCC5}" type="slidenum">
              <a:rPr lang="en-US" altLang="en-US" smtClean="0"/>
              <a:pPr>
                <a:defRPr/>
              </a:pPr>
              <a:t>28</a:t>
            </a:fld>
            <a:endParaRPr lang="en-US" altLang="en-US"/>
          </a:p>
        </p:txBody>
      </p:sp>
      <p:sp>
        <p:nvSpPr>
          <p:cNvPr id="7" name="TextBox 6">
            <a:extLst>
              <a:ext uri="{FF2B5EF4-FFF2-40B4-BE49-F238E27FC236}">
                <a16:creationId xmlns:a16="http://schemas.microsoft.com/office/drawing/2014/main" id="{06232B24-FE4F-421A-9940-B06E63CE72E1}"/>
              </a:ext>
            </a:extLst>
          </p:cNvPr>
          <p:cNvSpPr txBox="1"/>
          <p:nvPr/>
        </p:nvSpPr>
        <p:spPr>
          <a:xfrm>
            <a:off x="403466" y="1094704"/>
            <a:ext cx="8283333" cy="1354217"/>
          </a:xfrm>
          <a:prstGeom prst="rect">
            <a:avLst/>
          </a:prstGeom>
          <a:noFill/>
        </p:spPr>
        <p:txBody>
          <a:bodyPr wrap="square" rtlCol="0">
            <a:spAutoFit/>
          </a:bodyPr>
          <a:lstStyle/>
          <a:p>
            <a:r>
              <a:rPr lang="en-US" dirty="0"/>
              <a:t> </a:t>
            </a:r>
          </a:p>
          <a:p>
            <a:r>
              <a:rPr lang="en-US" sz="1600" dirty="0"/>
              <a:t>Effective January 1, 2019 the West Virginia Children’s Health Insurance Program (WVCHIP) will start reimbursing primary care providers for the application of fluoride varnish for children ages six (6) months to 18 years who are at high risk of developing dental caries. </a:t>
            </a:r>
          </a:p>
        </p:txBody>
      </p:sp>
    </p:spTree>
    <p:extLst>
      <p:ext uri="{BB962C8B-B14F-4D97-AF65-F5344CB8AC3E}">
        <p14:creationId xmlns:p14="http://schemas.microsoft.com/office/powerpoint/2010/main" val="873772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History of Oral Health Program in WV</a:t>
            </a:r>
          </a:p>
        </p:txBody>
      </p:sp>
      <p:sp>
        <p:nvSpPr>
          <p:cNvPr id="3" name="Content Placeholder 2"/>
          <p:cNvSpPr>
            <a:spLocks noGrp="1"/>
          </p:cNvSpPr>
          <p:nvPr>
            <p:ph idx="1"/>
          </p:nvPr>
        </p:nvSpPr>
        <p:spPr>
          <a:xfrm>
            <a:off x="457200" y="971550"/>
            <a:ext cx="8229600" cy="5384800"/>
          </a:xfrm>
        </p:spPr>
        <p:txBody>
          <a:bodyPr>
            <a:normAutofit lnSpcReduction="10000"/>
          </a:bodyPr>
          <a:lstStyle/>
          <a:p>
            <a:pPr>
              <a:spcBef>
                <a:spcPts val="0"/>
              </a:spcBef>
            </a:pPr>
            <a:r>
              <a:rPr lang="en-US" cap="none" dirty="0"/>
              <a:t>1999 –	Pre-Employment Project &amp; Children’s Dental Health </a:t>
            </a:r>
          </a:p>
          <a:p>
            <a:pPr>
              <a:spcBef>
                <a:spcPts val="0"/>
              </a:spcBef>
            </a:pPr>
            <a:r>
              <a:rPr lang="en-US" cap="none" dirty="0"/>
              <a:t>2000     Project (Fluoride Mouth rinse and Water Testing)</a:t>
            </a:r>
          </a:p>
          <a:p>
            <a:r>
              <a:rPr lang="en-US" cap="none" dirty="0"/>
              <a:t>2004 –	Donated Denture Project</a:t>
            </a:r>
          </a:p>
          <a:p>
            <a:r>
              <a:rPr lang="en-US" cap="none" dirty="0"/>
              <a:t>2010 –	First </a:t>
            </a:r>
            <a:r>
              <a:rPr lang="en-US" u="sng" cap="none" dirty="0"/>
              <a:t>full-time</a:t>
            </a:r>
            <a:r>
              <a:rPr lang="en-US" cap="none" dirty="0"/>
              <a:t> State Dental Director</a:t>
            </a:r>
          </a:p>
          <a:p>
            <a:r>
              <a:rPr lang="en-US" cap="none" dirty="0"/>
              <a:t>		First State Oral Health Plan (2010-2015)</a:t>
            </a:r>
          </a:p>
          <a:p>
            <a:r>
              <a:rPr lang="en-US" cap="none" dirty="0"/>
              <a:t>2011 –	</a:t>
            </a:r>
            <a:r>
              <a:rPr lang="en-US" cap="none" dirty="0" err="1"/>
              <a:t>DentaQuest</a:t>
            </a:r>
            <a:r>
              <a:rPr lang="en-US" cap="none" dirty="0"/>
              <a:t> funding for oral health surveillance &amp; oral 			health epidemiologist</a:t>
            </a:r>
          </a:p>
          <a:p>
            <a:r>
              <a:rPr lang="en-US" cap="none" dirty="0"/>
              <a:t>		State oral health funds to provide regional oral health 				coordination and conduct surveillance                             				(Marshall University School of Medicine)</a:t>
            </a:r>
          </a:p>
          <a:p>
            <a:pPr marL="2857500" lvl="5" indent="-342900">
              <a:buFont typeface="Arial" panose="020B0604020202020204" pitchFamily="34" charset="0"/>
              <a:buChar char="•"/>
            </a:pPr>
            <a:r>
              <a:rPr lang="en-US" dirty="0"/>
              <a:t>Pre-K</a:t>
            </a:r>
          </a:p>
          <a:p>
            <a:pPr marL="2857500" lvl="5" indent="-342900">
              <a:buFont typeface="Arial" panose="020B0604020202020204" pitchFamily="34" charset="0"/>
              <a:buChar char="•"/>
            </a:pPr>
            <a:r>
              <a:rPr lang="en-US" cap="none" dirty="0"/>
              <a:t>3</a:t>
            </a:r>
            <a:r>
              <a:rPr lang="en-US" cap="none" baseline="30000" dirty="0"/>
              <a:t>rd</a:t>
            </a:r>
            <a:r>
              <a:rPr lang="en-US" cap="none" dirty="0"/>
              <a:t> Grade</a:t>
            </a:r>
          </a:p>
          <a:p>
            <a:pPr marL="2857500" lvl="5" indent="-342900">
              <a:buFont typeface="Arial" panose="020B0604020202020204" pitchFamily="34" charset="0"/>
              <a:buChar char="•"/>
            </a:pPr>
            <a:r>
              <a:rPr lang="en-US" dirty="0"/>
              <a:t>Adult</a:t>
            </a:r>
          </a:p>
          <a:p>
            <a:pPr marL="2857500" lvl="5" indent="-342900">
              <a:buFont typeface="Arial" panose="020B0604020202020204" pitchFamily="34" charset="0"/>
              <a:buChar char="•"/>
            </a:pPr>
            <a:r>
              <a:rPr lang="en-US" cap="none" dirty="0"/>
              <a:t>Older adult</a:t>
            </a:r>
          </a:p>
          <a:p>
            <a:pPr marL="2857500" lvl="5" indent="-342900">
              <a:buFont typeface="Arial" panose="020B0604020202020204" pitchFamily="34" charset="0"/>
              <a:buChar char="•"/>
            </a:pPr>
            <a:r>
              <a:rPr lang="en-US" dirty="0"/>
              <a:t>Dental workforce</a:t>
            </a:r>
            <a:endParaRPr lang="en-US" cap="none" dirty="0"/>
          </a:p>
        </p:txBody>
      </p:sp>
    </p:spTree>
    <p:extLst>
      <p:ext uri="{BB962C8B-B14F-4D97-AF65-F5344CB8AC3E}">
        <p14:creationId xmlns:p14="http://schemas.microsoft.com/office/powerpoint/2010/main" val="3092579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E85EE0B-BEE5-4B88-B169-276ACE397872}"/>
              </a:ext>
            </a:extLst>
          </p:cNvPr>
          <p:cNvSpPr>
            <a:spLocks noGrp="1"/>
          </p:cNvSpPr>
          <p:nvPr>
            <p:ph type="title"/>
          </p:nvPr>
        </p:nvSpPr>
        <p:spPr>
          <a:xfrm>
            <a:off x="234950" y="230188"/>
            <a:ext cx="7569200" cy="460375"/>
          </a:xfrm>
        </p:spPr>
        <p:txBody>
          <a:bodyPr/>
          <a:lstStyle/>
          <a:p>
            <a:r>
              <a:rPr lang="en-US" altLang="en-US"/>
              <a:t>How can I participate?</a:t>
            </a:r>
          </a:p>
        </p:txBody>
      </p:sp>
      <p:sp>
        <p:nvSpPr>
          <p:cNvPr id="3" name="Content Placeholder 2">
            <a:extLst>
              <a:ext uri="{FF2B5EF4-FFF2-40B4-BE49-F238E27FC236}">
                <a16:creationId xmlns:a16="http://schemas.microsoft.com/office/drawing/2014/main" id="{6A2F7EA1-8126-412D-BC12-AC602079215A}"/>
              </a:ext>
            </a:extLst>
          </p:cNvPr>
          <p:cNvSpPr>
            <a:spLocks noGrp="1"/>
          </p:cNvSpPr>
          <p:nvPr>
            <p:ph idx="1"/>
          </p:nvPr>
        </p:nvSpPr>
        <p:spPr/>
        <p:txBody>
          <a:bodyPr/>
          <a:lstStyle/>
          <a:p>
            <a:pPr marL="457200" indent="-457200">
              <a:buFont typeface="+mj-lt"/>
              <a:buAutoNum type="arabicPeriod"/>
              <a:defRPr/>
            </a:pPr>
            <a:endParaRPr lang="en-US" b="0" dirty="0"/>
          </a:p>
          <a:p>
            <a:pPr marL="457200" indent="-457200">
              <a:buFont typeface="+mj-lt"/>
              <a:buAutoNum type="arabicPeriod"/>
              <a:defRPr/>
            </a:pPr>
            <a:r>
              <a:rPr lang="en-US" b="0" dirty="0"/>
              <a:t>Complete the Smiles for Life Curriculum “Course 6: Carries Risk Assessment, Fluoride Varnish &amp; Counseling” </a:t>
            </a:r>
          </a:p>
          <a:p>
            <a:pPr algn="ctr">
              <a:defRPr/>
            </a:pPr>
            <a:r>
              <a:rPr lang="en-US" b="0" dirty="0"/>
              <a:t>(FREE! – </a:t>
            </a:r>
            <a:r>
              <a:rPr lang="en-US" b="0" dirty="0">
                <a:solidFill>
                  <a:srgbClr val="480AF6"/>
                </a:solidFill>
                <a:hlinkClick r:id="rId3"/>
              </a:rPr>
              <a:t>http://smilesforlifeoralhealth.org</a:t>
            </a:r>
            <a:r>
              <a:rPr lang="en-US" b="0" dirty="0"/>
              <a:t>) - </a:t>
            </a:r>
            <a:r>
              <a:rPr lang="en-US" i="1" dirty="0">
                <a:solidFill>
                  <a:srgbClr val="C00000"/>
                </a:solidFill>
              </a:rPr>
              <a:t>optional</a:t>
            </a:r>
          </a:p>
          <a:p>
            <a:pPr marL="457200" indent="-457200">
              <a:buFontTx/>
              <a:buAutoNum type="arabicPeriod" startAt="2"/>
              <a:defRPr/>
            </a:pPr>
            <a:r>
              <a:rPr lang="en-US" b="0" dirty="0"/>
              <a:t>Conduct caries risk assessment;</a:t>
            </a:r>
          </a:p>
          <a:p>
            <a:pPr marL="457200" indent="-457200">
              <a:buFontTx/>
              <a:buAutoNum type="arabicPeriod" startAt="2"/>
              <a:defRPr/>
            </a:pPr>
            <a:r>
              <a:rPr lang="en-US" b="0" dirty="0"/>
              <a:t>Provide fluoride varnish application to patients;</a:t>
            </a:r>
          </a:p>
          <a:p>
            <a:pPr marL="457200" indent="-457200">
              <a:buFontTx/>
              <a:buAutoNum type="arabicPeriod" startAt="2"/>
              <a:defRPr/>
            </a:pPr>
            <a:r>
              <a:rPr lang="en-US" b="0" dirty="0"/>
              <a:t>Refer children for age one dental visits!</a:t>
            </a:r>
          </a:p>
          <a:p>
            <a:pPr>
              <a:defRPr/>
            </a:pPr>
            <a:endParaRPr lang="en-US" b="0" dirty="0"/>
          </a:p>
        </p:txBody>
      </p:sp>
      <p:sp>
        <p:nvSpPr>
          <p:cNvPr id="83972" name="Slide Number Placeholder 3">
            <a:extLst>
              <a:ext uri="{FF2B5EF4-FFF2-40B4-BE49-F238E27FC236}">
                <a16:creationId xmlns:a16="http://schemas.microsoft.com/office/drawing/2014/main" id="{84BF96CF-D131-4DFC-9FD5-AB28D1EDDC8E}"/>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00347AA-BBAB-4248-8791-D70B88FD70D9}" type="slidenum">
              <a:rPr kumimoji="0" lang="en-US" altLang="en-US" sz="10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0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pic>
        <p:nvPicPr>
          <p:cNvPr id="83973" name="Picture 3">
            <a:extLst>
              <a:ext uri="{FF2B5EF4-FFF2-40B4-BE49-F238E27FC236}">
                <a16:creationId xmlns:a16="http://schemas.microsoft.com/office/drawing/2014/main" id="{56B56D03-CF5A-4011-9C22-1BD9E1C7DE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3925" y="3568700"/>
            <a:ext cx="36036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Box 4">
            <a:extLst>
              <a:ext uri="{FF2B5EF4-FFF2-40B4-BE49-F238E27FC236}">
                <a16:creationId xmlns:a16="http://schemas.microsoft.com/office/drawing/2014/main" id="{75177F5D-AB7A-4F65-8695-384E226D5629}"/>
              </a:ext>
            </a:extLst>
          </p:cNvPr>
          <p:cNvSpPr txBox="1">
            <a:spLocks noChangeArrowheads="1"/>
          </p:cNvSpPr>
          <p:nvPr/>
        </p:nvSpPr>
        <p:spPr bwMode="auto">
          <a:xfrm>
            <a:off x="1077913" y="4133850"/>
            <a:ext cx="4114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Antique Olive CompactPS" pitchFamily="34" charset="0"/>
                <a:ea typeface="MS PGothic" panose="020B0600070205080204" pitchFamily="34" charset="-128"/>
                <a:cs typeface="+mn-cs"/>
              </a:rPr>
              <a:t>1</a:t>
            </a:r>
            <a:r>
              <a:rPr kumimoji="0" lang="en-US" altLang="en-US" sz="3600" b="0" i="0" u="none" strike="noStrike" kern="1200" cap="none" spc="0" normalizeH="0" baseline="30000" noProof="0">
                <a:ln>
                  <a:noFill/>
                </a:ln>
                <a:solidFill>
                  <a:prstClr val="black"/>
                </a:solidFill>
                <a:effectLst/>
                <a:uLnTx/>
                <a:uFillTx/>
                <a:latin typeface="Antique Olive CompactPS" pitchFamily="34" charset="0"/>
                <a:ea typeface="MS PGothic" panose="020B0600070205080204" pitchFamily="34" charset="-128"/>
                <a:cs typeface="+mn-cs"/>
              </a:rPr>
              <a:t>st</a:t>
            </a:r>
            <a:r>
              <a:rPr kumimoji="0" lang="en-US" altLang="en-US" sz="3600" b="0" i="0" u="none" strike="noStrike" kern="1200" cap="none" spc="0" normalizeH="0" baseline="0" noProof="0">
                <a:ln>
                  <a:noFill/>
                </a:ln>
                <a:solidFill>
                  <a:prstClr val="black"/>
                </a:solidFill>
                <a:effectLst/>
                <a:uLnTx/>
                <a:uFillTx/>
                <a:latin typeface="Antique Olive CompactPS" pitchFamily="34" charset="0"/>
                <a:ea typeface="MS PGothic" panose="020B0600070205080204" pitchFamily="34" charset="-128"/>
                <a:cs typeface="+mn-cs"/>
              </a:rPr>
              <a:t> Tooth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Antique Olive CompactPS" pitchFamily="34" charset="0"/>
                <a:ea typeface="MS PGothic" panose="020B0600070205080204" pitchFamily="34" charset="-128"/>
                <a:cs typeface="+mn-cs"/>
              </a:rPr>
              <a:t>OR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sng" strike="noStrike" kern="1200" cap="none" spc="0" normalizeH="0" baseline="0" noProof="0">
                <a:ln>
                  <a:noFill/>
                </a:ln>
                <a:solidFill>
                  <a:prstClr val="black"/>
                </a:solidFill>
                <a:effectLst/>
                <a:uLnTx/>
                <a:uFillTx/>
                <a:latin typeface="Antique Olive CompactPS" pitchFamily="34" charset="0"/>
                <a:ea typeface="MS PGothic" panose="020B0600070205080204" pitchFamily="34" charset="-128"/>
                <a:cs typeface="+mn-cs"/>
              </a:rPr>
              <a:t>1</a:t>
            </a:r>
            <a:r>
              <a:rPr kumimoji="0" lang="en-US" altLang="en-US" sz="3600" b="0" i="0" u="sng" strike="noStrike" kern="1200" cap="none" spc="0" normalizeH="0" baseline="30000" noProof="0">
                <a:ln>
                  <a:noFill/>
                </a:ln>
                <a:solidFill>
                  <a:prstClr val="black"/>
                </a:solidFill>
                <a:effectLst/>
                <a:uLnTx/>
                <a:uFillTx/>
                <a:latin typeface="Antique Olive CompactPS" pitchFamily="34" charset="0"/>
                <a:ea typeface="MS PGothic" panose="020B0600070205080204" pitchFamily="34" charset="-128"/>
                <a:cs typeface="+mn-cs"/>
              </a:rPr>
              <a:t>st</a:t>
            </a:r>
            <a:r>
              <a:rPr kumimoji="0" lang="en-US" altLang="en-US" sz="3600" b="0" i="0" u="sng" strike="noStrike" kern="1200" cap="none" spc="0" normalizeH="0" baseline="0" noProof="0">
                <a:ln>
                  <a:noFill/>
                </a:ln>
                <a:solidFill>
                  <a:prstClr val="black"/>
                </a:solidFill>
                <a:effectLst/>
                <a:uLnTx/>
                <a:uFillTx/>
                <a:latin typeface="Antique Olive CompactPS" pitchFamily="34" charset="0"/>
                <a:ea typeface="MS PGothic" panose="020B0600070205080204" pitchFamily="34" charset="-128"/>
                <a:cs typeface="+mn-cs"/>
              </a:rPr>
              <a:t> Birthday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Antique Olive CompactPS" pitchFamily="34" charset="0"/>
                <a:ea typeface="MS PGothic" panose="020B0600070205080204" pitchFamily="34" charset="-128"/>
                <a:cs typeface="+mn-cs"/>
              </a:rPr>
              <a:t>= 1</a:t>
            </a:r>
            <a:r>
              <a:rPr kumimoji="0" lang="en-US" altLang="en-US" sz="3600" b="0" i="0" u="none" strike="noStrike" kern="1200" cap="none" spc="0" normalizeH="0" baseline="30000" noProof="0">
                <a:ln>
                  <a:noFill/>
                </a:ln>
                <a:solidFill>
                  <a:prstClr val="black"/>
                </a:solidFill>
                <a:effectLst/>
                <a:uLnTx/>
                <a:uFillTx/>
                <a:latin typeface="Antique Olive CompactPS" pitchFamily="34" charset="0"/>
                <a:ea typeface="MS PGothic" panose="020B0600070205080204" pitchFamily="34" charset="-128"/>
                <a:cs typeface="+mn-cs"/>
              </a:rPr>
              <a:t>st</a:t>
            </a:r>
            <a:r>
              <a:rPr kumimoji="0" lang="en-US" altLang="en-US" sz="3600" b="0" i="0" u="none" strike="noStrike" kern="1200" cap="none" spc="0" normalizeH="0" baseline="0" noProof="0">
                <a:ln>
                  <a:noFill/>
                </a:ln>
                <a:solidFill>
                  <a:prstClr val="black"/>
                </a:solidFill>
                <a:effectLst/>
                <a:uLnTx/>
                <a:uFillTx/>
                <a:latin typeface="Antique Olive CompactPS" pitchFamily="34" charset="0"/>
                <a:ea typeface="MS PGothic" panose="020B0600070205080204" pitchFamily="34" charset="-128"/>
                <a:cs typeface="+mn-cs"/>
              </a:rPr>
              <a:t> Dental Visit</a:t>
            </a:r>
          </a:p>
        </p:txBody>
      </p:sp>
      <p:pic>
        <p:nvPicPr>
          <p:cNvPr id="83975" name="Picture 6">
            <a:extLst>
              <a:ext uri="{FF2B5EF4-FFF2-40B4-BE49-F238E27FC236}">
                <a16:creationId xmlns:a16="http://schemas.microsoft.com/office/drawing/2014/main" id="{CE5CB00E-1538-47BB-B80D-759F8ECD2A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94525" y="5853113"/>
            <a:ext cx="8270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cap="none" dirty="0"/>
              <a:t>The Guide to Community Preventive Services recommends the following interventions to address tooth decay:</a:t>
            </a:r>
          </a:p>
          <a:p>
            <a:pPr marL="457200" indent="-457200">
              <a:buFont typeface="Arial" panose="020B0604020202020204" pitchFamily="34" charset="0"/>
              <a:buChar char="•"/>
            </a:pPr>
            <a:r>
              <a:rPr lang="en-US" b="0" cap="none" dirty="0"/>
              <a:t>Community water fluoridation (CWF)</a:t>
            </a:r>
          </a:p>
          <a:p>
            <a:pPr marL="685800" lvl="2" indent="-457200">
              <a:buFont typeface="Arial" panose="020B0604020202020204" pitchFamily="34" charset="0"/>
              <a:buChar char="•"/>
            </a:pPr>
            <a:r>
              <a:rPr lang="en-US" dirty="0"/>
              <a:t>Evidence shows the prevalence of caries is substantially lower in communities with CWF. In addition, there is no evidence that CWF results in severe dental fluorosis.</a:t>
            </a:r>
            <a:r>
              <a:rPr lang="en-US" b="0" cap="none" dirty="0"/>
              <a:t> </a:t>
            </a:r>
          </a:p>
          <a:p>
            <a:pPr marL="457200" indent="-457200">
              <a:buFont typeface="Arial" panose="020B0604020202020204" pitchFamily="34" charset="0"/>
              <a:buChar char="•"/>
            </a:pPr>
            <a:r>
              <a:rPr lang="en-US" b="0" cap="none" dirty="0"/>
              <a:t>School-based dental sealant delivery programs</a:t>
            </a:r>
          </a:p>
          <a:p>
            <a:pPr marL="685800" lvl="2" indent="-457200">
              <a:buFont typeface="Arial" panose="020B0604020202020204" pitchFamily="34" charset="0"/>
              <a:buChar char="•"/>
            </a:pPr>
            <a:r>
              <a:rPr lang="en-US" dirty="0"/>
              <a:t>These programs increase the number of children who receive sealants at school and result in a large reduction in tooth decay among school-aged children (5 to 16 years of age).</a:t>
            </a:r>
          </a:p>
          <a:p>
            <a:pPr marL="457200" lvl="1" indent="-457200">
              <a:buFont typeface="Wingdings" panose="05000000000000000000" pitchFamily="2" charset="2"/>
              <a:buChar char="§"/>
            </a:pPr>
            <a:endParaRPr lang="en-US" cap="none" dirty="0"/>
          </a:p>
        </p:txBody>
      </p:sp>
      <p:sp>
        <p:nvSpPr>
          <p:cNvPr id="2" name="TextBox 1"/>
          <p:cNvSpPr txBox="1"/>
          <p:nvPr/>
        </p:nvSpPr>
        <p:spPr>
          <a:xfrm>
            <a:off x="3863248" y="6343132"/>
            <a:ext cx="4474302" cy="307777"/>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charset="0"/>
                <a:ea typeface="+mn-ea"/>
                <a:cs typeface="Arial" charset="0"/>
              </a:rPr>
              <a:t>Source: The Guide to Community Preventive Services</a:t>
            </a:r>
          </a:p>
        </p:txBody>
      </p:sp>
      <p:sp>
        <p:nvSpPr>
          <p:cNvPr id="5" name="Title 1"/>
          <p:cNvSpPr>
            <a:spLocks noGrp="1"/>
          </p:cNvSpPr>
          <p:nvPr>
            <p:ph type="title"/>
          </p:nvPr>
        </p:nvSpPr>
        <p:spPr>
          <a:xfrm>
            <a:off x="457200" y="230188"/>
            <a:ext cx="7346950" cy="461111"/>
          </a:xfrm>
        </p:spPr>
        <p:txBody>
          <a:bodyPr/>
          <a:lstStyle/>
          <a:p>
            <a:pPr algn="ctr"/>
            <a:r>
              <a:rPr lang="en-US" dirty="0"/>
              <a:t>Preventing Oral Disease in Children</a:t>
            </a:r>
          </a:p>
        </p:txBody>
      </p:sp>
    </p:spTree>
    <p:extLst>
      <p:ext uri="{BB962C8B-B14F-4D97-AF65-F5344CB8AC3E}">
        <p14:creationId xmlns:p14="http://schemas.microsoft.com/office/powerpoint/2010/main" val="3484241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34950" y="230188"/>
            <a:ext cx="7594600" cy="460375"/>
          </a:xfrm>
        </p:spPr>
        <p:txBody>
          <a:bodyPr/>
          <a:lstStyle/>
          <a:p>
            <a:pPr algn="ctr"/>
            <a:r>
              <a:rPr lang="en-US" altLang="en-US" dirty="0"/>
              <a:t> National Children’s Oral Health Data</a:t>
            </a:r>
          </a:p>
        </p:txBody>
      </p:sp>
      <p:sp>
        <p:nvSpPr>
          <p:cNvPr id="16387" name="Content Placeholder 2"/>
          <p:cNvSpPr>
            <a:spLocks noGrp="1"/>
          </p:cNvSpPr>
          <p:nvPr>
            <p:ph idx="1"/>
          </p:nvPr>
        </p:nvSpPr>
        <p:spPr/>
        <p:txBody>
          <a:bodyPr/>
          <a:lstStyle/>
          <a:p>
            <a:pPr algn="ctr"/>
            <a:endParaRPr lang="en-US" altLang="en-US" dirty="0"/>
          </a:p>
          <a:p>
            <a:pPr algn="ctr"/>
            <a:r>
              <a:rPr lang="en-US" altLang="en-US" b="0" cap="none" dirty="0"/>
              <a:t>More time is lost when students miss school because of toothaches. An </a:t>
            </a:r>
            <a:r>
              <a:rPr lang="en-US" altLang="en-US" b="0" cap="none" dirty="0">
                <a:solidFill>
                  <a:srgbClr val="C00000"/>
                </a:solidFill>
              </a:rPr>
              <a:t>estimated 51 million school hours per year </a:t>
            </a:r>
          </a:p>
          <a:p>
            <a:pPr algn="ctr"/>
            <a:r>
              <a:rPr lang="en-US" altLang="en-US" b="0" cap="none" dirty="0"/>
              <a:t>are lost due to dental related illness. </a:t>
            </a:r>
          </a:p>
          <a:p>
            <a:pPr algn="ctr"/>
            <a:endParaRPr lang="en-US" altLang="en-US" dirty="0"/>
          </a:p>
          <a:p>
            <a:pPr algn="ctr"/>
            <a:endParaRPr lang="en-US" altLang="en-US" dirty="0"/>
          </a:p>
          <a:p>
            <a:pPr algn="ctr"/>
            <a:endParaRPr lang="en-US" altLang="en-US" dirty="0"/>
          </a:p>
          <a:p>
            <a:pPr algn="ctr"/>
            <a:r>
              <a:rPr lang="en-US" altLang="en-US" dirty="0"/>
              <a:t>Vs. </a:t>
            </a:r>
          </a:p>
          <a:p>
            <a:pPr algn="ctr"/>
            <a:endParaRPr lang="en-US" altLang="en-US" dirty="0"/>
          </a:p>
          <a:p>
            <a:pPr algn="ctr"/>
            <a:endParaRPr lang="en-US" altLang="en-US" dirty="0"/>
          </a:p>
          <a:p>
            <a:pPr algn="ctr"/>
            <a:r>
              <a:rPr lang="en-US" altLang="en-US" b="0" cap="none" dirty="0"/>
              <a:t>Overall, children with good oral health spend </a:t>
            </a:r>
          </a:p>
          <a:p>
            <a:pPr algn="ctr"/>
            <a:r>
              <a:rPr lang="en-US" altLang="en-US" b="0" cap="none" dirty="0"/>
              <a:t>more time in school learning. </a:t>
            </a:r>
          </a:p>
          <a:p>
            <a:endParaRPr lang="en-US" altLang="en-US" dirty="0"/>
          </a:p>
        </p:txBody>
      </p:sp>
      <p:pic>
        <p:nvPicPr>
          <p:cNvPr id="5" name="Picture 4"/>
          <p:cNvPicPr>
            <a:picLocks noChangeAspect="1"/>
          </p:cNvPicPr>
          <p:nvPr/>
        </p:nvPicPr>
        <p:blipFill>
          <a:blip r:embed="rId3"/>
          <a:stretch>
            <a:fillRect/>
          </a:stretch>
        </p:blipFill>
        <p:spPr>
          <a:xfrm>
            <a:off x="809625" y="2792413"/>
            <a:ext cx="3314700" cy="221138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stretch>
            <a:fillRect/>
          </a:stretch>
        </p:blipFill>
        <p:spPr>
          <a:xfrm>
            <a:off x="5045075" y="2800350"/>
            <a:ext cx="3292475" cy="21955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47948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CFD4F-1C08-4B59-ADD8-2437B9C976F6}"/>
              </a:ext>
            </a:extLst>
          </p:cNvPr>
          <p:cNvSpPr>
            <a:spLocks noGrp="1"/>
          </p:cNvSpPr>
          <p:nvPr>
            <p:ph type="title"/>
          </p:nvPr>
        </p:nvSpPr>
        <p:spPr/>
        <p:txBody>
          <a:bodyPr/>
          <a:lstStyle/>
          <a:p>
            <a:pPr algn="ctr"/>
            <a:r>
              <a:rPr lang="en-US" dirty="0"/>
              <a:t>EPSDT</a:t>
            </a:r>
          </a:p>
        </p:txBody>
      </p:sp>
      <p:graphicFrame>
        <p:nvGraphicFramePr>
          <p:cNvPr id="4" name="Content Placeholder 3">
            <a:extLst>
              <a:ext uri="{FF2B5EF4-FFF2-40B4-BE49-F238E27FC236}">
                <a16:creationId xmlns:a16="http://schemas.microsoft.com/office/drawing/2014/main" id="{E92454F1-09B3-4BFD-80CC-154931E1D279}"/>
              </a:ext>
            </a:extLst>
          </p:cNvPr>
          <p:cNvGraphicFramePr>
            <a:graphicFrameLocks noGrp="1"/>
          </p:cNvGraphicFramePr>
          <p:nvPr>
            <p:ph idx="1"/>
            <p:extLst>
              <p:ext uri="{D42A27DB-BD31-4B8C-83A1-F6EECF244321}">
                <p14:modId xmlns:p14="http://schemas.microsoft.com/office/powerpoint/2010/main" val="2368767695"/>
              </p:ext>
            </p:extLst>
          </p:nvPr>
        </p:nvGraphicFramePr>
        <p:xfrm>
          <a:off x="589660" y="2085173"/>
          <a:ext cx="8041592" cy="3349954"/>
        </p:xfrm>
        <a:graphic>
          <a:graphicData uri="http://schemas.openxmlformats.org/drawingml/2006/table">
            <a:tbl>
              <a:tblPr firstRow="1" firstCol="1" bandRow="1"/>
              <a:tblGrid>
                <a:gridCol w="1786071">
                  <a:extLst>
                    <a:ext uri="{9D8B030D-6E8A-4147-A177-3AD203B41FA5}">
                      <a16:colId xmlns:a16="http://schemas.microsoft.com/office/drawing/2014/main" val="4095189736"/>
                    </a:ext>
                  </a:extLst>
                </a:gridCol>
                <a:gridCol w="999858">
                  <a:extLst>
                    <a:ext uri="{9D8B030D-6E8A-4147-A177-3AD203B41FA5}">
                      <a16:colId xmlns:a16="http://schemas.microsoft.com/office/drawing/2014/main" val="3041259397"/>
                    </a:ext>
                  </a:extLst>
                </a:gridCol>
                <a:gridCol w="1051132">
                  <a:extLst>
                    <a:ext uri="{9D8B030D-6E8A-4147-A177-3AD203B41FA5}">
                      <a16:colId xmlns:a16="http://schemas.microsoft.com/office/drawing/2014/main" val="1012935163"/>
                    </a:ext>
                  </a:extLst>
                </a:gridCol>
                <a:gridCol w="1042587">
                  <a:extLst>
                    <a:ext uri="{9D8B030D-6E8A-4147-A177-3AD203B41FA5}">
                      <a16:colId xmlns:a16="http://schemas.microsoft.com/office/drawing/2014/main" val="3207206527"/>
                    </a:ext>
                  </a:extLst>
                </a:gridCol>
                <a:gridCol w="1059679">
                  <a:extLst>
                    <a:ext uri="{9D8B030D-6E8A-4147-A177-3AD203B41FA5}">
                      <a16:colId xmlns:a16="http://schemas.microsoft.com/office/drawing/2014/main" val="2492701072"/>
                    </a:ext>
                  </a:extLst>
                </a:gridCol>
                <a:gridCol w="1016949">
                  <a:extLst>
                    <a:ext uri="{9D8B030D-6E8A-4147-A177-3AD203B41FA5}">
                      <a16:colId xmlns:a16="http://schemas.microsoft.com/office/drawing/2014/main" val="1062630298"/>
                    </a:ext>
                  </a:extLst>
                </a:gridCol>
                <a:gridCol w="1085316">
                  <a:extLst>
                    <a:ext uri="{9D8B030D-6E8A-4147-A177-3AD203B41FA5}">
                      <a16:colId xmlns:a16="http://schemas.microsoft.com/office/drawing/2014/main" val="4220761305"/>
                    </a:ext>
                  </a:extLst>
                </a:gridCol>
              </a:tblGrid>
              <a:tr h="482901">
                <a:tc gridSpan="7">
                  <a:txBody>
                    <a:bodyPr/>
                    <a:lstStyle/>
                    <a:p>
                      <a:pPr algn="just">
                        <a:spcAft>
                          <a:spcPts val="0"/>
                        </a:spcAft>
                      </a:pPr>
                      <a:r>
                        <a:rPr lang="en-US" sz="900" b="1" dirty="0">
                          <a:solidFill>
                            <a:srgbClr val="000000"/>
                          </a:solidFill>
                          <a:effectLst/>
                          <a:latin typeface="Times New Roman" panose="02020603050405020304" pitchFamily="18" charset="0"/>
                          <a:cs typeface="Times New Roman" panose="02020603050405020304" pitchFamily="18" charset="0"/>
                        </a:rPr>
                        <a:t>Percentage of EPSDT-</a:t>
                      </a:r>
                      <a:r>
                        <a:rPr lang="en-US" sz="900" b="1" dirty="0" err="1">
                          <a:solidFill>
                            <a:srgbClr val="000000"/>
                          </a:solidFill>
                          <a:effectLst/>
                          <a:latin typeface="Times New Roman" panose="02020603050405020304" pitchFamily="18" charset="0"/>
                          <a:cs typeface="Times New Roman" panose="02020603050405020304" pitchFamily="18" charset="0"/>
                        </a:rPr>
                        <a:t>Eligibles</a:t>
                      </a:r>
                      <a:r>
                        <a:rPr lang="en-US" sz="900" b="1" dirty="0">
                          <a:solidFill>
                            <a:srgbClr val="000000"/>
                          </a:solidFill>
                          <a:effectLst/>
                          <a:latin typeface="Times New Roman" panose="02020603050405020304" pitchFamily="18" charset="0"/>
                          <a:cs typeface="Times New Roman" panose="02020603050405020304" pitchFamily="18" charset="0"/>
                        </a:rPr>
                        <a:t> Receiving Preventive Dental Services by Age and Fiscal Year (FY)</a:t>
                      </a:r>
                      <a:endParaRPr lang="en-US" sz="1100" dirty="0">
                        <a:effectLst/>
                        <a:latin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79504204"/>
                  </a:ext>
                </a:extLst>
              </a:tr>
              <a:tr h="482901">
                <a:tc>
                  <a:txBody>
                    <a:bodyPr/>
                    <a:lstStyle/>
                    <a:p>
                      <a:pPr marL="0" marR="0" algn="just">
                        <a:spcBef>
                          <a:spcPts val="0"/>
                        </a:spcBef>
                        <a:spcAft>
                          <a:spcPts val="0"/>
                        </a:spcAft>
                      </a:pPr>
                      <a:r>
                        <a:rPr lang="en-US" sz="1200" b="1">
                          <a:effectLst/>
                          <a:latin typeface="+mn-lt"/>
                          <a:ea typeface="Calibri" panose="020F0502020204030204" pitchFamily="34" charset="0"/>
                          <a:cs typeface="Times New Roman" panose="02020603050405020304" pitchFamily="18" charset="0"/>
                        </a:rPr>
                        <a:t>Age</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b="1">
                          <a:effectLst/>
                          <a:latin typeface="+mn-lt"/>
                          <a:ea typeface="Calibri" panose="020F0502020204030204" pitchFamily="34" charset="0"/>
                          <a:cs typeface="Times New Roman" panose="02020603050405020304" pitchFamily="18" charset="0"/>
                        </a:rPr>
                        <a:t>FY 2012</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b="1">
                          <a:effectLst/>
                          <a:latin typeface="+mn-lt"/>
                          <a:ea typeface="Calibri" panose="020F0502020204030204" pitchFamily="34" charset="0"/>
                          <a:cs typeface="Times New Roman" panose="02020603050405020304" pitchFamily="18" charset="0"/>
                        </a:rPr>
                        <a:t>FY 2013</a:t>
                      </a:r>
                      <a:endParaRPr lang="en-US" sz="12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FY 2014</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FY 2015</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a:latin typeface="+mn-lt"/>
                          <a:cs typeface="Microsoft Uighur" panose="02000000000000000000" pitchFamily="2" charset="-78"/>
                        </a:rPr>
                        <a:t>FY 2016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dirty="0">
                          <a:latin typeface="+mn-lt"/>
                        </a:rPr>
                        <a:t>FY 2017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4225024"/>
                  </a:ext>
                </a:extLst>
              </a:tr>
              <a:tr h="298019">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&lt;1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146693"/>
                  </a:ext>
                </a:extLst>
              </a:tr>
              <a:tr h="298019">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1-2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16.2%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25.3%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2003478"/>
                  </a:ext>
                </a:extLst>
              </a:tr>
              <a:tr h="298019">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3-5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50.8%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52.0%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53.8%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58.6%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5001323"/>
                  </a:ext>
                </a:extLst>
              </a:tr>
              <a:tr h="298019">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6-9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54.3%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55.1%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54.7%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62.3%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3020716"/>
                  </a:ext>
                </a:extLst>
              </a:tr>
              <a:tr h="298019">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10-14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49.0%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51.1%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50.5%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54.5%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177754"/>
                  </a:ext>
                </a:extLst>
              </a:tr>
              <a:tr h="298019">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15-18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39.4%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41.3%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39.6%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5452585"/>
                  </a:ext>
                </a:extLst>
              </a:tr>
              <a:tr h="298019">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19-20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9.4%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9.5%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15.8%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265594"/>
                  </a:ext>
                </a:extLst>
              </a:tr>
              <a:tr h="298019">
                <a:tc>
                  <a:txBody>
                    <a:bodyPr/>
                    <a:lstStyle/>
                    <a:p>
                      <a:pPr marL="0" marR="0" algn="just">
                        <a:spcBef>
                          <a:spcPts val="0"/>
                        </a:spcBef>
                        <a:spcAft>
                          <a:spcPts val="0"/>
                        </a:spcAft>
                      </a:pPr>
                      <a:r>
                        <a:rPr lang="en-US" sz="1200" b="1" dirty="0">
                          <a:effectLst/>
                          <a:latin typeface="+mn-lt"/>
                          <a:ea typeface="Calibri" panose="020F0502020204030204" pitchFamily="34" charset="0"/>
                          <a:cs typeface="Times New Roman" panose="02020603050405020304" pitchFamily="18" charset="0"/>
                        </a:rPr>
                        <a:t>Overall Annual Average</a:t>
                      </a:r>
                      <a:endParaRPr lang="en-US" sz="12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39.5%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a:effectLst/>
                          <a:latin typeface="+mn-lt"/>
                          <a:ea typeface="Calibri" panose="020F0502020204030204" pitchFamily="34" charset="0"/>
                          <a:cs typeface="Times New Roman" panose="02020603050405020304" pitchFamily="18" charset="0"/>
                        </a:rPr>
                        <a:t>40.8%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44.9%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latin typeface="+mn-lt"/>
                        </a:rPr>
                        <a:t>43%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5835333"/>
                  </a:ext>
                </a:extLst>
              </a:tr>
            </a:tbl>
          </a:graphicData>
        </a:graphic>
      </p:graphicFrame>
      <p:sp>
        <p:nvSpPr>
          <p:cNvPr id="5" name="Rectangle 1">
            <a:extLst>
              <a:ext uri="{FF2B5EF4-FFF2-40B4-BE49-F238E27FC236}">
                <a16:creationId xmlns:a16="http://schemas.microsoft.com/office/drawing/2014/main" id="{7F063ACC-BAA1-4676-973C-EECBF4C0755E}"/>
              </a:ext>
            </a:extLst>
          </p:cNvPr>
          <p:cNvSpPr>
            <a:spLocks noChangeArrowheads="1"/>
          </p:cNvSpPr>
          <p:nvPr/>
        </p:nvSpPr>
        <p:spPr bwMode="auto">
          <a:xfrm>
            <a:off x="-652652" y="59472"/>
            <a:ext cx="979665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Source: West Virginia CMS-416: Annual Report </a:t>
            </a:r>
            <a:r>
              <a:rPr kumimoji="0" lang="en-US" altLang="en-US" sz="900" b="0" i="0" u="none" strike="noStrike" cap="none" normalizeH="0" baseline="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900" b="0"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FY 2012 through FY 2015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6309EE4C-A3FC-4683-92FB-E657DC742185}"/>
              </a:ext>
            </a:extLst>
          </p:cNvPr>
          <p:cNvSpPr/>
          <p:nvPr/>
        </p:nvSpPr>
        <p:spPr>
          <a:xfrm>
            <a:off x="-85458" y="5623134"/>
            <a:ext cx="8955993" cy="923330"/>
          </a:xfrm>
          <a:prstGeom prst="rect">
            <a:avLst/>
          </a:prstGeom>
        </p:spPr>
        <p:txBody>
          <a:bodyPr wrap="square">
            <a:spAutoFit/>
          </a:bodyPr>
          <a:lstStyle/>
          <a:p>
            <a:pPr marL="0" marR="0" algn="just">
              <a:spcBef>
                <a:spcPts val="0"/>
              </a:spcBef>
              <a:spcAft>
                <a:spcPts val="0"/>
              </a:spcAft>
            </a:pPr>
            <a:endParaRPr lang="en-US" sz="9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9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9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900" dirty="0">
                <a:latin typeface="Times New Roman" panose="02020603050405020304" pitchFamily="18" charset="0"/>
                <a:ea typeface="Calibri" panose="020F0502020204030204" pitchFamily="34" charset="0"/>
                <a:cs typeface="Times New Roman" panose="02020603050405020304" pitchFamily="18" charset="0"/>
              </a:rPr>
              <a:t>											</a:t>
            </a:r>
          </a:p>
          <a:p>
            <a:pPr marL="0" marR="0" algn="just">
              <a:spcBef>
                <a:spcPts val="0"/>
              </a:spcBef>
              <a:spcAft>
                <a:spcPts val="0"/>
              </a:spcAft>
            </a:pPr>
            <a:endParaRPr lang="en-US" sz="900"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900" dirty="0">
                <a:latin typeface="Times New Roman" panose="02020603050405020304" pitchFamily="18" charset="0"/>
                <a:ea typeface="Calibri" panose="020F0502020204030204" pitchFamily="34" charset="0"/>
                <a:cs typeface="Times New Roman" panose="02020603050405020304" pitchFamily="18" charset="0"/>
              </a:rPr>
              <a:t>											      Source: West Virginia CMS-416: Annual Report – FY 2012 through FY 2017</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754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1DEA7-6D4E-4C99-A7AE-C75A323B82DE}"/>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AE959B4E-7097-4562-8D98-E7052B8044DC}"/>
              </a:ext>
            </a:extLst>
          </p:cNvPr>
          <p:cNvPicPr>
            <a:picLocks noGrp="1" noChangeAspect="1"/>
          </p:cNvPicPr>
          <p:nvPr>
            <p:ph idx="1"/>
          </p:nvPr>
        </p:nvPicPr>
        <p:blipFill>
          <a:blip r:embed="rId3"/>
          <a:stretch>
            <a:fillRect/>
          </a:stretch>
        </p:blipFill>
        <p:spPr>
          <a:xfrm>
            <a:off x="457200" y="1775707"/>
            <a:ext cx="8128891" cy="4078162"/>
          </a:xfrm>
          <a:prstGeom prst="rect">
            <a:avLst/>
          </a:prstGeom>
        </p:spPr>
      </p:pic>
      <p:sp>
        <p:nvSpPr>
          <p:cNvPr id="5" name="TextBox 4">
            <a:extLst>
              <a:ext uri="{FF2B5EF4-FFF2-40B4-BE49-F238E27FC236}">
                <a16:creationId xmlns:a16="http://schemas.microsoft.com/office/drawing/2014/main" id="{8819A766-CDE6-4F93-9596-ECA1BC661553}"/>
              </a:ext>
            </a:extLst>
          </p:cNvPr>
          <p:cNvSpPr txBox="1"/>
          <p:nvPr/>
        </p:nvSpPr>
        <p:spPr>
          <a:xfrm>
            <a:off x="3948157" y="5853869"/>
            <a:ext cx="4811282" cy="253916"/>
          </a:xfrm>
          <a:prstGeom prst="rect">
            <a:avLst/>
          </a:prstGeom>
          <a:noFill/>
        </p:spPr>
        <p:txBody>
          <a:bodyPr wrap="square" rtlCol="0">
            <a:spAutoFit/>
          </a:bodyPr>
          <a:lstStyle/>
          <a:p>
            <a:r>
              <a:rPr lang="en-US" sz="1050" dirty="0">
                <a:latin typeface="Times New Roman" panose="02020603050405020304" pitchFamily="18" charset="0"/>
                <a:ea typeface="Calibri" panose="020F0502020204030204" pitchFamily="34" charset="0"/>
              </a:rPr>
              <a:t>                                                Source: 2018 OMCFH Title V Block Grant Application</a:t>
            </a:r>
            <a:endParaRPr lang="en-US" sz="1050" dirty="0"/>
          </a:p>
        </p:txBody>
      </p:sp>
      <p:sp>
        <p:nvSpPr>
          <p:cNvPr id="6" name="TextBox 5">
            <a:extLst>
              <a:ext uri="{FF2B5EF4-FFF2-40B4-BE49-F238E27FC236}">
                <a16:creationId xmlns:a16="http://schemas.microsoft.com/office/drawing/2014/main" id="{97591DA4-6CFA-4B65-99C3-F1B9853BB9B5}"/>
              </a:ext>
            </a:extLst>
          </p:cNvPr>
          <p:cNvSpPr txBox="1"/>
          <p:nvPr/>
        </p:nvSpPr>
        <p:spPr>
          <a:xfrm>
            <a:off x="752030" y="1281869"/>
            <a:ext cx="6709724" cy="307777"/>
          </a:xfrm>
          <a:prstGeom prst="rect">
            <a:avLst/>
          </a:prstGeom>
          <a:noFill/>
        </p:spPr>
        <p:txBody>
          <a:bodyPr wrap="square" rtlCol="0">
            <a:spAutoFit/>
          </a:bodyPr>
          <a:lstStyle/>
          <a:p>
            <a:pPr marL="0" marR="0" algn="just">
              <a:spcBef>
                <a:spcPts val="0"/>
              </a:spcBef>
              <a:spcAft>
                <a:spcPts val="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West Virginia Substance Abuse Trends – Select Indicators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9591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1550"/>
            <a:ext cx="4581525" cy="5194300"/>
          </a:xfrm>
        </p:spPr>
        <p:txBody>
          <a:bodyPr>
            <a:normAutofit/>
          </a:bodyPr>
          <a:lstStyle/>
          <a:p>
            <a:r>
              <a:rPr lang="en-US" sz="3600" cap="none" dirty="0"/>
              <a:t>CDC </a:t>
            </a:r>
            <a:r>
              <a:rPr lang="en-US" sz="3600" u="sng" cap="none" dirty="0"/>
              <a:t>O</a:t>
            </a:r>
            <a:r>
              <a:rPr lang="en-US" sz="3600" cap="none" dirty="0"/>
              <a:t>ral </a:t>
            </a:r>
            <a:r>
              <a:rPr lang="en-US" sz="3600" u="sng" cap="none" dirty="0"/>
              <a:t>D</a:t>
            </a:r>
            <a:r>
              <a:rPr lang="en-US" sz="3600" cap="none" dirty="0"/>
              <a:t>isease </a:t>
            </a:r>
            <a:r>
              <a:rPr lang="en-US" sz="3600" u="sng" cap="none" dirty="0"/>
              <a:t>P</a:t>
            </a:r>
            <a:r>
              <a:rPr lang="en-US" sz="3600" cap="none" dirty="0"/>
              <a:t>revention </a:t>
            </a:r>
            <a:r>
              <a:rPr lang="en-US" sz="3600" u="sng" cap="none" dirty="0"/>
              <a:t>P</a:t>
            </a:r>
            <a:r>
              <a:rPr lang="en-US" sz="3600" cap="none" dirty="0"/>
              <a:t>roject (ODPP)</a:t>
            </a:r>
          </a:p>
          <a:p>
            <a:endParaRPr lang="en-US" dirty="0"/>
          </a:p>
          <a:p>
            <a:pPr marL="342900" lvl="1" indent="-342900">
              <a:buFont typeface="Arial" panose="020B0604020202020204" pitchFamily="34" charset="0"/>
              <a:buChar char="•"/>
            </a:pPr>
            <a:r>
              <a:rPr lang="en-US" b="0" dirty="0"/>
              <a:t>Goal is to increase the number of </a:t>
            </a:r>
            <a:r>
              <a:rPr lang="en-US" dirty="0"/>
              <a:t>public school students with sealants (evidence-based prevention);</a:t>
            </a:r>
          </a:p>
          <a:p>
            <a:pPr marL="342900" lvl="1" indent="-342900">
              <a:buFont typeface="Arial" panose="020B0604020202020204" pitchFamily="34" charset="0"/>
              <a:buChar char="•"/>
            </a:pPr>
            <a:r>
              <a:rPr lang="en-US" b="0" dirty="0"/>
              <a:t>WVBE Policy 2423 – Health Promotion and Disease Prevention: partnership with WVDE and OHP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075" y="1700210"/>
            <a:ext cx="3324225" cy="3990975"/>
          </a:xfrm>
          <a:prstGeom prst="rect">
            <a:avLst/>
          </a:prstGeom>
        </p:spPr>
      </p:pic>
    </p:spTree>
    <p:extLst>
      <p:ext uri="{BB962C8B-B14F-4D97-AF65-F5344CB8AC3E}">
        <p14:creationId xmlns:p14="http://schemas.microsoft.com/office/powerpoint/2010/main" val="3627561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WV Board of Education Policy 2423</a:t>
            </a:r>
          </a:p>
        </p:txBody>
      </p:sp>
      <p:sp>
        <p:nvSpPr>
          <p:cNvPr id="9" name="Content Placeholder 8"/>
          <p:cNvSpPr>
            <a:spLocks noGrp="1"/>
          </p:cNvSpPr>
          <p:nvPr>
            <p:ph sz="half" idx="4294967295"/>
          </p:nvPr>
        </p:nvSpPr>
        <p:spPr>
          <a:xfrm>
            <a:off x="390525" y="1049338"/>
            <a:ext cx="8362950" cy="4038600"/>
          </a:xfrm>
        </p:spPr>
        <p:txBody>
          <a:bodyPr>
            <a:normAutofit fontScale="55000" lnSpcReduction="20000"/>
          </a:bodyPr>
          <a:lstStyle/>
          <a:p>
            <a:pPr marL="0" indent="0" algn="just">
              <a:buNone/>
            </a:pPr>
            <a:r>
              <a:rPr lang="en-US" b="1" dirty="0"/>
              <a:t>§126-51-5.  Health Promotion through School Screenings/Examinations. </a:t>
            </a:r>
          </a:p>
          <a:p>
            <a:pPr marL="0" indent="0" algn="just">
              <a:buNone/>
            </a:pPr>
            <a:endParaRPr lang="en-US" dirty="0"/>
          </a:p>
          <a:p>
            <a:pPr marL="0" indent="0" algn="just">
              <a:buNone/>
            </a:pPr>
            <a:r>
              <a:rPr lang="en-US" b="1" dirty="0"/>
              <a:t>Section 5.3.  Oral Health</a:t>
            </a:r>
            <a:r>
              <a:rPr lang="en-US" dirty="0"/>
              <a:t>:  New enterers in West Virginia public school Pre-K and Kindergarten and students progressing to grades 2, 7 and 12 </a:t>
            </a:r>
            <a:r>
              <a:rPr lang="en-US" b="1" u="sng" dirty="0"/>
              <a:t>should</a:t>
            </a:r>
            <a:r>
              <a:rPr lang="en-US" dirty="0"/>
              <a:t> have on file within 45 days of entry or prior to the first day of school attendance a record of an </a:t>
            </a:r>
            <a:r>
              <a:rPr lang="en-US" b="1" u="sng" dirty="0"/>
              <a:t>oral health examination</a:t>
            </a:r>
            <a:r>
              <a:rPr lang="en-US" dirty="0"/>
              <a:t>.  The following transition plan will request each new enterer in Pre-K and Kindergarten and grades 2, 7 and 12 to show proof of an oral health examination beginning the school year (SY) 2015/16 all new enterers in Pre-K and Kindergarten; beginning SY 2016/17 all students entering grade 2; beginning SY 2017/18 all students entering grade 7; and beginning SY 2018/19 all students entering grade 12.  All examination forms </a:t>
            </a:r>
            <a:r>
              <a:rPr lang="en-US" b="1" u="sng" dirty="0"/>
              <a:t>shall</a:t>
            </a:r>
            <a:r>
              <a:rPr lang="en-US" dirty="0"/>
              <a:t> be signed and dated by the student’s dentist and completed within the prior 12 calendar months.  If the student does not have proof of an oral health examination during the grade of requirement, the student may be enrolled into the WVDHHR-Oral Health Program (OHP) Oral Disease Prevention Project.  The Oral Health Prevention Project will provide an oral health assessment from a dental provider regardless of the ability to pay if the parent/guardian provides approval/consent for the student to participate.  </a:t>
            </a:r>
          </a:p>
          <a:p>
            <a:pPr algn="just"/>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374" y="4897438"/>
            <a:ext cx="2352676" cy="1568451"/>
          </a:xfrm>
          <a:prstGeom prst="rect">
            <a:avLst/>
          </a:prstGeom>
        </p:spPr>
      </p:pic>
    </p:spTree>
    <p:extLst>
      <p:ext uri="{BB962C8B-B14F-4D97-AF65-F5344CB8AC3E}">
        <p14:creationId xmlns:p14="http://schemas.microsoft.com/office/powerpoint/2010/main" val="2331560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0" indent="0">
              <a:buNone/>
            </a:pPr>
            <a:r>
              <a:rPr lang="en-US" b="1" cap="none" dirty="0">
                <a:solidFill>
                  <a:prstClr val="black"/>
                </a:solidFill>
              </a:rPr>
              <a:t>Dental Examination Phas</a:t>
            </a:r>
            <a:r>
              <a:rPr lang="en-US" cap="none" dirty="0">
                <a:solidFill>
                  <a:prstClr val="black"/>
                </a:solidFill>
              </a:rPr>
              <a:t>e-in Plan:</a:t>
            </a:r>
            <a:endParaRPr lang="en-US" b="1" cap="none" dirty="0">
              <a:solidFill>
                <a:prstClr val="black"/>
              </a:solidFill>
            </a:endParaRPr>
          </a:p>
          <a:p>
            <a:pPr marL="342900" lvl="1" indent="-342900">
              <a:buFont typeface="Arial" panose="020B0604020202020204" pitchFamily="34" charset="0"/>
              <a:buChar char="•"/>
            </a:pPr>
            <a:r>
              <a:rPr lang="en-US" dirty="0">
                <a:solidFill>
                  <a:prstClr val="black"/>
                </a:solidFill>
              </a:rPr>
              <a:t>2014-15:	Communication &amp; tracking development</a:t>
            </a:r>
          </a:p>
          <a:p>
            <a:pPr marL="342900" lvl="1" indent="-342900">
              <a:buFont typeface="Arial" panose="020B0604020202020204" pitchFamily="34" charset="0"/>
              <a:buChar char="•"/>
            </a:pPr>
            <a:r>
              <a:rPr lang="en-US" dirty="0">
                <a:solidFill>
                  <a:prstClr val="black"/>
                </a:solidFill>
              </a:rPr>
              <a:t>2015-16:	</a:t>
            </a:r>
            <a:r>
              <a:rPr lang="en-US" dirty="0">
                <a:solidFill>
                  <a:srgbClr val="FF0000"/>
                </a:solidFill>
              </a:rPr>
              <a:t>Pre-K </a:t>
            </a:r>
            <a:r>
              <a:rPr lang="en-US" dirty="0"/>
              <a:t>and</a:t>
            </a:r>
            <a:r>
              <a:rPr lang="en-US" dirty="0">
                <a:solidFill>
                  <a:srgbClr val="FF0000"/>
                </a:solidFill>
              </a:rPr>
              <a:t> K</a:t>
            </a:r>
          </a:p>
          <a:p>
            <a:pPr marL="342900" lvl="1" indent="-342900">
              <a:buFont typeface="Arial" panose="020B0604020202020204" pitchFamily="34" charset="0"/>
              <a:buChar char="•"/>
            </a:pPr>
            <a:r>
              <a:rPr lang="en-US" dirty="0">
                <a:solidFill>
                  <a:prstClr val="black"/>
                </a:solidFill>
              </a:rPr>
              <a:t>2016-17:	Pre-K , K and </a:t>
            </a:r>
            <a:r>
              <a:rPr lang="en-US" dirty="0">
                <a:solidFill>
                  <a:srgbClr val="FF0000"/>
                </a:solidFill>
              </a:rPr>
              <a:t>grade 2</a:t>
            </a:r>
          </a:p>
          <a:p>
            <a:pPr marL="342900" lvl="1" indent="-342900">
              <a:buFont typeface="Arial" panose="020B0604020202020204" pitchFamily="34" charset="0"/>
              <a:buChar char="•"/>
            </a:pPr>
            <a:r>
              <a:rPr lang="en-US" b="1" dirty="0">
                <a:solidFill>
                  <a:prstClr val="black"/>
                </a:solidFill>
              </a:rPr>
              <a:t>2017-18:</a:t>
            </a:r>
            <a:r>
              <a:rPr lang="en-US" dirty="0">
                <a:solidFill>
                  <a:prstClr val="black"/>
                </a:solidFill>
              </a:rPr>
              <a:t>	Pre-K, K, grades 2 and </a:t>
            </a:r>
            <a:r>
              <a:rPr lang="en-US" dirty="0">
                <a:solidFill>
                  <a:srgbClr val="FF0000"/>
                </a:solidFill>
              </a:rPr>
              <a:t>7</a:t>
            </a:r>
          </a:p>
          <a:p>
            <a:pPr marL="342900" lvl="1" indent="-342900">
              <a:buFont typeface="Arial" panose="020B0604020202020204" pitchFamily="34" charset="0"/>
              <a:buChar char="•"/>
            </a:pPr>
            <a:r>
              <a:rPr lang="en-US" b="1" dirty="0">
                <a:solidFill>
                  <a:prstClr val="black"/>
                </a:solidFill>
              </a:rPr>
              <a:t>2018-19:</a:t>
            </a:r>
            <a:r>
              <a:rPr lang="en-US" dirty="0">
                <a:solidFill>
                  <a:prstClr val="black"/>
                </a:solidFill>
              </a:rPr>
              <a:t>	Pre-K, K and grades 2, 7 and </a:t>
            </a:r>
            <a:r>
              <a:rPr lang="en-US" dirty="0">
                <a:solidFill>
                  <a:srgbClr val="FF0000"/>
                </a:solidFill>
              </a:rPr>
              <a:t>12</a:t>
            </a:r>
          </a:p>
          <a:p>
            <a:pPr marL="0" indent="0">
              <a:buNone/>
            </a:pPr>
            <a:endParaRPr lang="en-US" dirty="0"/>
          </a:p>
        </p:txBody>
      </p:sp>
      <p:sp>
        <p:nvSpPr>
          <p:cNvPr id="4" name="Title 1"/>
          <p:cNvSpPr txBox="1">
            <a:spLocks/>
          </p:cNvSpPr>
          <p:nvPr/>
        </p:nvSpPr>
        <p:spPr bwMode="auto">
          <a:xfrm>
            <a:off x="333375" y="239713"/>
            <a:ext cx="7346950" cy="46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fontScale="97500" lnSpcReduction="10000"/>
          </a:bodyPr>
          <a:lstStyle>
            <a:lvl1pPr algn="l" defTabSz="457200" rtl="0" eaLnBrk="1" fontAlgn="base" hangingPunct="1">
              <a:spcBef>
                <a:spcPct val="0"/>
              </a:spcBef>
              <a:spcAft>
                <a:spcPct val="0"/>
              </a:spcAft>
              <a:defRPr sz="3200" kern="1200" baseline="0">
                <a:solidFill>
                  <a:schemeClr val="bg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WV Board of Education Policy 2423</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3590925"/>
            <a:ext cx="2943225" cy="196215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950" y="4810122"/>
            <a:ext cx="4038600" cy="172522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8299" y="3590925"/>
            <a:ext cx="3457575" cy="21897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7735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normAutofit/>
          </a:bodyPr>
          <a:lstStyle/>
          <a:p>
            <a:pPr marL="0" indent="0">
              <a:buNone/>
            </a:pPr>
            <a:r>
              <a:rPr lang="en-US" sz="2400" b="1" cap="none" dirty="0"/>
              <a:t>§126-51.7.  Quality assurance for school-based services.</a:t>
            </a:r>
          </a:p>
          <a:p>
            <a:pPr marL="0" indent="0">
              <a:buNone/>
            </a:pPr>
            <a:endParaRPr lang="en-US" sz="2400" cap="none" dirty="0"/>
          </a:p>
          <a:p>
            <a:pPr marL="0" indent="0">
              <a:buNone/>
            </a:pPr>
            <a:r>
              <a:rPr lang="en-US" sz="2400" b="1" cap="none" dirty="0"/>
              <a:t>Section 7.1.  </a:t>
            </a:r>
            <a:r>
              <a:rPr lang="en-US" sz="2400" cap="none" dirty="0"/>
              <a:t>All community services performed in the school setting should be regular and on-going services that are </a:t>
            </a:r>
            <a:r>
              <a:rPr lang="en-US" sz="2400" b="1" cap="none" dirty="0">
                <a:solidFill>
                  <a:srgbClr val="00B0F0"/>
                </a:solidFill>
              </a:rPr>
              <a:t>evidence-based or a promising practice and follow best practices and guidelines.</a:t>
            </a:r>
            <a:r>
              <a:rPr lang="en-US" sz="2400" cap="none" dirty="0"/>
              <a:t>  The terms regular and on-going services  as referenced  refer to community services that are provided within the school in an agreed upon manner between the school and community partner(s) which work toward promoting both the academic, health and social service needs of students.</a:t>
            </a:r>
          </a:p>
          <a:p>
            <a:pPr marL="0" indent="0">
              <a:buNone/>
            </a:pPr>
            <a:endParaRPr lang="en-US" sz="2400" cap="none" dirty="0"/>
          </a:p>
          <a:p>
            <a:pPr marL="0" indent="0">
              <a:buNone/>
            </a:pPr>
            <a:r>
              <a:rPr lang="en-US" sz="2400" cap="none" dirty="0"/>
              <a:t>Section 7.1.C.  Oral health services </a:t>
            </a:r>
            <a:r>
              <a:rPr lang="en-US" sz="2400" u="sng" cap="none" dirty="0"/>
              <a:t>shall</a:t>
            </a:r>
            <a:r>
              <a:rPr lang="en-US" sz="2400" cap="none" dirty="0"/>
              <a:t> incorporate the protocols set forth by the WVDHHR-OHP.</a:t>
            </a:r>
          </a:p>
        </p:txBody>
      </p:sp>
      <p:sp>
        <p:nvSpPr>
          <p:cNvPr id="6" name="Title 1"/>
          <p:cNvSpPr txBox="1">
            <a:spLocks/>
          </p:cNvSpPr>
          <p:nvPr/>
        </p:nvSpPr>
        <p:spPr bwMode="auto">
          <a:xfrm>
            <a:off x="333375" y="239713"/>
            <a:ext cx="7346950" cy="46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rmAutofit fontScale="97500" lnSpcReduction="10000"/>
          </a:bodyPr>
          <a:lstStyle>
            <a:lvl1pPr algn="l" defTabSz="457200" rtl="0" eaLnBrk="1" fontAlgn="base" hangingPunct="1">
              <a:spcBef>
                <a:spcPct val="0"/>
              </a:spcBef>
              <a:spcAft>
                <a:spcPct val="0"/>
              </a:spcAft>
              <a:defRPr sz="3200" kern="1200" baseline="0">
                <a:solidFill>
                  <a:schemeClr val="bg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j-ea"/>
                <a:cs typeface="+mj-cs"/>
              </a:rPr>
              <a:t>WV Board of Education Policy 2423</a:t>
            </a:r>
          </a:p>
        </p:txBody>
      </p:sp>
    </p:spTree>
    <p:extLst>
      <p:ext uri="{BB962C8B-B14F-4D97-AF65-F5344CB8AC3E}">
        <p14:creationId xmlns:p14="http://schemas.microsoft.com/office/powerpoint/2010/main" val="2111540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CC01-5A61-4EE1-B28B-82F6AC4C0B44}"/>
              </a:ext>
            </a:extLst>
          </p:cNvPr>
          <p:cNvSpPr>
            <a:spLocks noGrp="1"/>
          </p:cNvSpPr>
          <p:nvPr>
            <p:ph type="title"/>
          </p:nvPr>
        </p:nvSpPr>
        <p:spPr>
          <a:xfrm>
            <a:off x="457200" y="230188"/>
            <a:ext cx="7346950" cy="461111"/>
          </a:xfrm>
        </p:spPr>
        <p:txBody>
          <a:bodyPr/>
          <a:lstStyle/>
          <a:p>
            <a:pPr algn="ctr"/>
            <a:r>
              <a:rPr lang="en-US" dirty="0"/>
              <a:t>WV Oral Health Survey 2017-2018</a:t>
            </a:r>
          </a:p>
        </p:txBody>
      </p:sp>
      <p:sp>
        <p:nvSpPr>
          <p:cNvPr id="3" name="Content Placeholder 2">
            <a:extLst>
              <a:ext uri="{FF2B5EF4-FFF2-40B4-BE49-F238E27FC236}">
                <a16:creationId xmlns:a16="http://schemas.microsoft.com/office/drawing/2014/main" id="{98BDFDCF-416D-4FAB-96E1-079588B8D73C}"/>
              </a:ext>
            </a:extLst>
          </p:cNvPr>
          <p:cNvSpPr>
            <a:spLocks noGrp="1"/>
          </p:cNvSpPr>
          <p:nvPr>
            <p:ph idx="1"/>
          </p:nvPr>
        </p:nvSpPr>
        <p:spPr>
          <a:xfrm>
            <a:off x="457200" y="971549"/>
            <a:ext cx="4707228" cy="5442129"/>
          </a:xfrm>
        </p:spPr>
        <p:txBody>
          <a:bodyPr/>
          <a:lstStyle/>
          <a:p>
            <a:endParaRPr lang="en-US" b="0" cap="none" dirty="0"/>
          </a:p>
          <a:p>
            <a:pPr marL="342900" indent="-342900">
              <a:buFont typeface="Arial" panose="020B0604020202020204" pitchFamily="34" charset="0"/>
              <a:buChar char="•"/>
            </a:pPr>
            <a:r>
              <a:rPr lang="en-US" b="0" cap="none" dirty="0"/>
              <a:t>37 Schools</a:t>
            </a:r>
          </a:p>
          <a:p>
            <a:pPr marL="342900" indent="-342900">
              <a:buFont typeface="Arial" panose="020B0604020202020204" pitchFamily="34" charset="0"/>
              <a:buChar char="•"/>
            </a:pPr>
            <a:endParaRPr lang="en-US" b="0" cap="none" dirty="0"/>
          </a:p>
          <a:p>
            <a:pPr marL="342900" indent="-342900">
              <a:buFont typeface="Arial" panose="020B0604020202020204" pitchFamily="34" charset="0"/>
              <a:buChar char="•"/>
            </a:pPr>
            <a:r>
              <a:rPr lang="en-US" b="0" cap="none" dirty="0"/>
              <a:t>Third Grade </a:t>
            </a:r>
          </a:p>
          <a:p>
            <a:pPr marL="342900" indent="-342900">
              <a:buFont typeface="Arial" panose="020B0604020202020204" pitchFamily="34" charset="0"/>
              <a:buChar char="•"/>
            </a:pPr>
            <a:endParaRPr lang="en-US" b="0" cap="none" dirty="0"/>
          </a:p>
          <a:p>
            <a:pPr marL="342900" indent="-342900">
              <a:buFont typeface="Arial" panose="020B0604020202020204" pitchFamily="34" charset="0"/>
              <a:buChar char="•"/>
            </a:pPr>
            <a:r>
              <a:rPr lang="en-US" b="0" cap="none" dirty="0"/>
              <a:t>1,192 students received a dental screening</a:t>
            </a:r>
          </a:p>
          <a:p>
            <a:pPr marL="342900" indent="-342900">
              <a:buFont typeface="Arial" panose="020B0604020202020204" pitchFamily="34" charset="0"/>
              <a:buChar char="•"/>
            </a:pPr>
            <a:endParaRPr lang="en-US" b="0" cap="none" dirty="0"/>
          </a:p>
          <a:p>
            <a:pPr marL="342900" indent="-342900">
              <a:buFont typeface="Arial" panose="020B0604020202020204" pitchFamily="34" charset="0"/>
              <a:buChar char="•"/>
            </a:pPr>
            <a:r>
              <a:rPr lang="en-US" b="0" cap="none" dirty="0"/>
              <a:t>48% response rate</a:t>
            </a:r>
          </a:p>
          <a:p>
            <a:r>
              <a:rPr lang="en-US" b="0" cap="none" dirty="0"/>
              <a:t> (1,192 of the 2,495 3</a:t>
            </a:r>
            <a:r>
              <a:rPr lang="en-US" b="0" cap="none" baseline="30000" dirty="0"/>
              <a:t>rd</a:t>
            </a:r>
            <a:r>
              <a:rPr lang="en-US" b="0" cap="none" dirty="0"/>
              <a:t> grade enrolled in the participating schools)</a:t>
            </a:r>
          </a:p>
        </p:txBody>
      </p:sp>
      <p:pic>
        <p:nvPicPr>
          <p:cNvPr id="1026" name="Picture 2" descr="Image result for third grade child">
            <a:extLst>
              <a:ext uri="{FF2B5EF4-FFF2-40B4-BE49-F238E27FC236}">
                <a16:creationId xmlns:a16="http://schemas.microsoft.com/office/drawing/2014/main" id="{C4751CB4-69F2-4A99-89CF-2247B1299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366" y="1363819"/>
            <a:ext cx="3728434" cy="32854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639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History of Oral Health Program in WV</a:t>
            </a:r>
          </a:p>
        </p:txBody>
      </p:sp>
      <p:sp>
        <p:nvSpPr>
          <p:cNvPr id="3" name="Content Placeholder 2"/>
          <p:cNvSpPr>
            <a:spLocks noGrp="1"/>
          </p:cNvSpPr>
          <p:nvPr>
            <p:ph idx="1"/>
          </p:nvPr>
        </p:nvSpPr>
        <p:spPr/>
        <p:txBody>
          <a:bodyPr/>
          <a:lstStyle/>
          <a:p>
            <a:r>
              <a:rPr lang="en-US" cap="none" dirty="0"/>
              <a:t>2012 –	First federal award – HRSA Dental Workforce (2012-2015)</a:t>
            </a:r>
          </a:p>
          <a:p>
            <a:r>
              <a:rPr lang="en-US" cap="none" dirty="0"/>
              <a:t>2013 –	Federal awards:</a:t>
            </a:r>
          </a:p>
          <a:p>
            <a:r>
              <a:rPr lang="en-US" cap="none" dirty="0"/>
              <a:t>		CDC Oral Disease Prevention Project (2013-2018)</a:t>
            </a:r>
          </a:p>
          <a:p>
            <a:r>
              <a:rPr lang="en-US" cap="none" dirty="0"/>
              <a:t>		HRSA PIOHQI Project (2013-2017)</a:t>
            </a:r>
          </a:p>
          <a:p>
            <a:r>
              <a:rPr lang="en-US" cap="none" dirty="0"/>
              <a:t>2014 –	First WV Oral Health Coalition Coordinator</a:t>
            </a:r>
          </a:p>
          <a:p>
            <a:r>
              <a:rPr lang="en-US" cap="none" dirty="0"/>
              <a:t>		First Burden of Oral Disease</a:t>
            </a:r>
          </a:p>
          <a:p>
            <a:r>
              <a:rPr lang="en-US" cap="none" dirty="0"/>
              <a:t>2015 – 	Federal Award: HRSA Dental Workforce (2015-2018)</a:t>
            </a:r>
          </a:p>
          <a:p>
            <a:r>
              <a:rPr lang="en-US" cap="none" dirty="0"/>
              <a:t>		Second State Plan (2016-2020)</a:t>
            </a:r>
          </a:p>
          <a:p>
            <a:r>
              <a:rPr lang="en-US" cap="none" dirty="0"/>
              <a:t>2016 – 	WV Oral Health Coalition established as 501(c)3</a:t>
            </a:r>
          </a:p>
          <a:p>
            <a:r>
              <a:rPr lang="en-US" cap="none" dirty="0"/>
              <a:t>		Potential federal award: CDC/Chronic Disease 						Collaborative (2016-2018)</a:t>
            </a:r>
          </a:p>
          <a:p>
            <a:endParaRPr lang="en-US" dirty="0"/>
          </a:p>
        </p:txBody>
      </p:sp>
    </p:spTree>
    <p:extLst>
      <p:ext uri="{BB962C8B-B14F-4D97-AF65-F5344CB8AC3E}">
        <p14:creationId xmlns:p14="http://schemas.microsoft.com/office/powerpoint/2010/main" val="34960305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66ED8-FCE6-43A1-86D5-52A752632356}"/>
              </a:ext>
            </a:extLst>
          </p:cNvPr>
          <p:cNvSpPr>
            <a:spLocks noGrp="1"/>
          </p:cNvSpPr>
          <p:nvPr>
            <p:ph type="title"/>
          </p:nvPr>
        </p:nvSpPr>
        <p:spPr/>
        <p:txBody>
          <a:bodyPr/>
          <a:lstStyle/>
          <a:p>
            <a:pPr algn="ctr"/>
            <a:r>
              <a:rPr lang="en-US" dirty="0"/>
              <a:t>Results</a:t>
            </a:r>
          </a:p>
        </p:txBody>
      </p:sp>
      <p:sp>
        <p:nvSpPr>
          <p:cNvPr id="3" name="Content Placeholder 2">
            <a:extLst>
              <a:ext uri="{FF2B5EF4-FFF2-40B4-BE49-F238E27FC236}">
                <a16:creationId xmlns:a16="http://schemas.microsoft.com/office/drawing/2014/main" id="{6361ECE0-7AF0-4160-ABE6-6D5306BBBBD7}"/>
              </a:ext>
            </a:extLst>
          </p:cNvPr>
          <p:cNvSpPr>
            <a:spLocks noGrp="1"/>
          </p:cNvSpPr>
          <p:nvPr>
            <p:ph idx="1"/>
          </p:nvPr>
        </p:nvSpPr>
        <p:spPr/>
        <p:txBody>
          <a:bodyPr>
            <a:normAutofit/>
          </a:bodyPr>
          <a:lstStyle/>
          <a:p>
            <a:pPr>
              <a:spcBef>
                <a:spcPts val="0"/>
              </a:spcBef>
              <a:spcAft>
                <a:spcPts val="0"/>
              </a:spcAft>
            </a:pPr>
            <a:r>
              <a:rPr lang="en-US" dirty="0">
                <a:solidFill>
                  <a:srgbClr val="1F497D"/>
                </a:solidFill>
                <a:latin typeface="Calibri" panose="020F0502020204030204" pitchFamily="34" charset="0"/>
                <a:ea typeface="Times New Roman" panose="02020603050405020304" pitchFamily="18" charset="0"/>
                <a:cs typeface="Arial" panose="020B0604020202020204" pitchFamily="34" charset="0"/>
              </a:rPr>
              <a:t>Related Healthy People 2020 Objective</a:t>
            </a:r>
            <a:endParaRPr lang="en-US" dirty="0">
              <a:latin typeface="Arial" panose="020B0604020202020204" pitchFamily="34" charset="0"/>
              <a:ea typeface="Calibri" panose="020F0502020204030204" pitchFamily="34" charset="0"/>
            </a:endParaRPr>
          </a:p>
          <a:p>
            <a:pPr algn="just">
              <a:spcBef>
                <a:spcPts val="0"/>
              </a:spcBef>
              <a:spcAft>
                <a:spcPts val="0"/>
              </a:spcAft>
            </a:pPr>
            <a:r>
              <a:rPr lang="en-US" b="0" cap="none" dirty="0">
                <a:solidFill>
                  <a:srgbClr val="000000"/>
                </a:solidFill>
                <a:latin typeface="Calibri" panose="020F0502020204030204" pitchFamily="34" charset="0"/>
                <a:ea typeface="Times New Roman" panose="02020603050405020304" pitchFamily="18" charset="0"/>
                <a:cs typeface="Arial" panose="020B0604020202020204" pitchFamily="34" charset="0"/>
              </a:rPr>
              <a:t>OH-1.2:  Reduce the proportion of children aged 6-9 years who have dental caries experience in their primary or permanent teeth </a:t>
            </a:r>
            <a:endParaRPr lang="en-US" b="0" cap="none" dirty="0">
              <a:latin typeface="Arial" panose="020B060402020202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b="0" cap="none" dirty="0">
                <a:solidFill>
                  <a:srgbClr val="000000"/>
                </a:solidFill>
                <a:latin typeface="Calibri" panose="020F0502020204030204" pitchFamily="34" charset="0"/>
                <a:ea typeface="Times New Roman" panose="02020603050405020304" pitchFamily="18" charset="0"/>
                <a:cs typeface="Arial" panose="020B0604020202020204" pitchFamily="34" charset="0"/>
              </a:rPr>
              <a:t>Baseline:</a:t>
            </a:r>
            <a:r>
              <a:rPr lang="en-US" b="0" cap="none" dirty="0">
                <a:latin typeface="Calibri" panose="020F0502020204030204" pitchFamily="34" charset="0"/>
                <a:ea typeface="Calibri" panose="020F0502020204030204" pitchFamily="34" charset="0"/>
                <a:cs typeface="Arial" panose="020B0604020202020204" pitchFamily="34" charset="0"/>
              </a:rPr>
              <a:t> 54.4% of children aged 6 to 9 years had dental caries experience in at least one primary or permanent tooth in 1999–2004</a:t>
            </a:r>
            <a:endParaRPr lang="en-US" b="0" cap="none" dirty="0">
              <a:latin typeface="Arial" panose="020B0604020202020204" pitchFamily="34" charset="0"/>
              <a:ea typeface="Calibri" panose="020F0502020204030204" pitchFamily="34" charset="0"/>
            </a:endParaRPr>
          </a:p>
          <a:p>
            <a:endParaRPr lang="en-US" dirty="0"/>
          </a:p>
          <a:p>
            <a:pPr marL="342900" indent="-342900">
              <a:buFont typeface="Arial" panose="020B0604020202020204" pitchFamily="34" charset="0"/>
              <a:buChar char="•"/>
            </a:pPr>
            <a:endParaRPr lang="en-US" dirty="0"/>
          </a:p>
          <a:p>
            <a:pPr algn="ctr"/>
            <a:r>
              <a:rPr lang="en-US" dirty="0"/>
              <a:t>48.3% </a:t>
            </a:r>
            <a:r>
              <a:rPr lang="en-US" cap="none" dirty="0"/>
              <a:t>Decay Experience</a:t>
            </a:r>
          </a:p>
          <a:p>
            <a:endParaRPr lang="en-US" cap="none" dirty="0"/>
          </a:p>
          <a:p>
            <a:endParaRPr lang="en-US" dirty="0"/>
          </a:p>
        </p:txBody>
      </p:sp>
    </p:spTree>
    <p:extLst>
      <p:ext uri="{BB962C8B-B14F-4D97-AF65-F5344CB8AC3E}">
        <p14:creationId xmlns:p14="http://schemas.microsoft.com/office/powerpoint/2010/main" val="1960108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4549-5D12-485C-B9CE-00B4BA54E341}"/>
              </a:ext>
            </a:extLst>
          </p:cNvPr>
          <p:cNvSpPr>
            <a:spLocks noGrp="1"/>
          </p:cNvSpPr>
          <p:nvPr>
            <p:ph type="title"/>
          </p:nvPr>
        </p:nvSpPr>
        <p:spPr/>
        <p:txBody>
          <a:bodyPr/>
          <a:lstStyle/>
          <a:p>
            <a:pPr algn="ctr"/>
            <a:r>
              <a:rPr lang="en-US" dirty="0"/>
              <a:t>Results</a:t>
            </a:r>
          </a:p>
        </p:txBody>
      </p:sp>
      <p:sp>
        <p:nvSpPr>
          <p:cNvPr id="3" name="Content Placeholder 2">
            <a:extLst>
              <a:ext uri="{FF2B5EF4-FFF2-40B4-BE49-F238E27FC236}">
                <a16:creationId xmlns:a16="http://schemas.microsoft.com/office/drawing/2014/main" id="{C3E01A40-5B7D-45BC-ACB8-68EEEE949787}"/>
              </a:ext>
            </a:extLst>
          </p:cNvPr>
          <p:cNvSpPr>
            <a:spLocks noGrp="1"/>
          </p:cNvSpPr>
          <p:nvPr>
            <p:ph idx="1"/>
          </p:nvPr>
        </p:nvSpPr>
        <p:spPr/>
        <p:txBody>
          <a:bodyPr/>
          <a:lstStyle/>
          <a:p>
            <a:pPr>
              <a:spcBef>
                <a:spcPts val="0"/>
              </a:spcBef>
              <a:spcAft>
                <a:spcPts val="0"/>
              </a:spcAft>
            </a:pPr>
            <a:r>
              <a:rPr lang="en-US" dirty="0">
                <a:solidFill>
                  <a:srgbClr val="1F497D"/>
                </a:solidFill>
                <a:latin typeface="Calibri" panose="020F0502020204030204" pitchFamily="34" charset="0"/>
                <a:ea typeface="Times New Roman" panose="02020603050405020304" pitchFamily="18" charset="0"/>
                <a:cs typeface="Arial" panose="020B0604020202020204" pitchFamily="34" charset="0"/>
              </a:rPr>
              <a:t>Related Healthy People 2020 Objective</a:t>
            </a:r>
            <a:endParaRPr lang="en-US" dirty="0">
              <a:latin typeface="Arial" panose="020B0604020202020204" pitchFamily="34" charset="0"/>
              <a:ea typeface="Calibri" panose="020F0502020204030204" pitchFamily="34" charset="0"/>
            </a:endParaRPr>
          </a:p>
          <a:p>
            <a:pPr algn="just">
              <a:spcBef>
                <a:spcPts val="0"/>
              </a:spcBef>
              <a:spcAft>
                <a:spcPts val="0"/>
              </a:spcAft>
            </a:pPr>
            <a:r>
              <a:rPr lang="en-US" b="0" dirty="0">
                <a:solidFill>
                  <a:srgbClr val="000000"/>
                </a:solidFill>
                <a:latin typeface="Calibri" panose="020F0502020204030204" pitchFamily="34" charset="0"/>
                <a:ea typeface="Times New Roman" panose="02020603050405020304" pitchFamily="18" charset="0"/>
                <a:cs typeface="Arial" panose="020B0604020202020204" pitchFamily="34" charset="0"/>
              </a:rPr>
              <a:t>OH-2.2:  </a:t>
            </a:r>
            <a:r>
              <a:rPr lang="en-US" b="0" cap="none" dirty="0">
                <a:solidFill>
                  <a:srgbClr val="000000"/>
                </a:solidFill>
                <a:latin typeface="Calibri" panose="020F0502020204030204" pitchFamily="34" charset="0"/>
                <a:ea typeface="Times New Roman" panose="02020603050405020304" pitchFamily="18" charset="0"/>
                <a:cs typeface="Arial" panose="020B0604020202020204" pitchFamily="34" charset="0"/>
              </a:rPr>
              <a:t>Reduce the proportion of children aged 6-9 years with untreated dental decay </a:t>
            </a:r>
            <a:endParaRPr lang="en-US" b="0" cap="none" dirty="0">
              <a:latin typeface="Arial" panose="020B0604020202020204" pitchFamily="34" charset="0"/>
              <a:ea typeface="Calibri" panose="020F0502020204030204" pitchFamily="34" charset="0"/>
            </a:endParaRPr>
          </a:p>
          <a:p>
            <a:pPr marL="342900" lvl="0" indent="-342900">
              <a:spcBef>
                <a:spcPts val="0"/>
              </a:spcBef>
              <a:spcAft>
                <a:spcPts val="0"/>
              </a:spcAft>
              <a:buFont typeface="Symbol" panose="05050102010706020507" pitchFamily="18" charset="2"/>
              <a:buChar char=""/>
            </a:pPr>
            <a:r>
              <a:rPr lang="en-US" b="0" cap="none" dirty="0">
                <a:solidFill>
                  <a:srgbClr val="000000"/>
                </a:solidFill>
                <a:latin typeface="Calibri" panose="020F0502020204030204" pitchFamily="34" charset="0"/>
                <a:ea typeface="Times New Roman" panose="02020603050405020304" pitchFamily="18" charset="0"/>
                <a:cs typeface="Arial" panose="020B0604020202020204" pitchFamily="34" charset="0"/>
              </a:rPr>
              <a:t>Baseline:</a:t>
            </a:r>
            <a:r>
              <a:rPr lang="en-US" b="0" cap="none" dirty="0">
                <a:latin typeface="Calibri" panose="020F0502020204030204" pitchFamily="34" charset="0"/>
                <a:ea typeface="Calibri" panose="020F0502020204030204" pitchFamily="34" charset="0"/>
                <a:cs typeface="Arial" panose="020B0604020202020204" pitchFamily="34" charset="0"/>
              </a:rPr>
              <a:t> 28.8% of children aged 6 to 9 years had untreated dental decay in at least one primary or permanent tooth in 1999–2004</a:t>
            </a:r>
          </a:p>
          <a:p>
            <a:pPr marL="342900" lvl="0" indent="-342900">
              <a:spcBef>
                <a:spcPts val="0"/>
              </a:spcBef>
              <a:spcAft>
                <a:spcPts val="0"/>
              </a:spcAft>
              <a:buFont typeface="Symbol" panose="05050102010706020507" pitchFamily="18" charset="2"/>
              <a:buChar char=""/>
            </a:pPr>
            <a:endParaRPr lang="en-US" b="0" cap="none" dirty="0">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Symbol" panose="05050102010706020507" pitchFamily="18" charset="2"/>
              <a:buChar char=""/>
            </a:pPr>
            <a:endParaRPr lang="en-US" b="0" cap="none" dirty="0">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Symbol" panose="05050102010706020507" pitchFamily="18" charset="2"/>
              <a:buChar char=""/>
            </a:pPr>
            <a:endParaRPr lang="en-US" b="0" cap="none" dirty="0">
              <a:latin typeface="Arial" panose="020B0604020202020204" pitchFamily="34" charset="0"/>
              <a:ea typeface="Calibri" panose="020F0502020204030204" pitchFamily="34" charset="0"/>
            </a:endParaRPr>
          </a:p>
          <a:p>
            <a:pPr algn="ctr"/>
            <a:r>
              <a:rPr lang="en-US" dirty="0"/>
              <a:t>18.7% </a:t>
            </a:r>
            <a:r>
              <a:rPr lang="en-US" cap="none" dirty="0"/>
              <a:t>Untreated decay</a:t>
            </a:r>
            <a:endParaRPr lang="en-US" dirty="0"/>
          </a:p>
        </p:txBody>
      </p:sp>
    </p:spTree>
    <p:extLst>
      <p:ext uri="{BB962C8B-B14F-4D97-AF65-F5344CB8AC3E}">
        <p14:creationId xmlns:p14="http://schemas.microsoft.com/office/powerpoint/2010/main" val="2487676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3564-D7DD-4997-823D-F64269E9CBB1}"/>
              </a:ext>
            </a:extLst>
          </p:cNvPr>
          <p:cNvSpPr>
            <a:spLocks noGrp="1"/>
          </p:cNvSpPr>
          <p:nvPr>
            <p:ph type="title"/>
          </p:nvPr>
        </p:nvSpPr>
        <p:spPr/>
        <p:txBody>
          <a:bodyPr/>
          <a:lstStyle/>
          <a:p>
            <a:pPr algn="ctr"/>
            <a:r>
              <a:rPr lang="en-US" dirty="0"/>
              <a:t>Results</a:t>
            </a:r>
          </a:p>
        </p:txBody>
      </p:sp>
      <p:sp>
        <p:nvSpPr>
          <p:cNvPr id="3" name="Content Placeholder 2">
            <a:extLst>
              <a:ext uri="{FF2B5EF4-FFF2-40B4-BE49-F238E27FC236}">
                <a16:creationId xmlns:a16="http://schemas.microsoft.com/office/drawing/2014/main" id="{ED53B47B-AE13-498E-9EB8-56F982C9137E}"/>
              </a:ext>
            </a:extLst>
          </p:cNvPr>
          <p:cNvSpPr>
            <a:spLocks noGrp="1"/>
          </p:cNvSpPr>
          <p:nvPr>
            <p:ph idx="1"/>
          </p:nvPr>
        </p:nvSpPr>
        <p:spPr/>
        <p:txBody>
          <a:bodyPr/>
          <a:lstStyle/>
          <a:p>
            <a:pPr>
              <a:spcBef>
                <a:spcPts val="0"/>
              </a:spcBef>
              <a:spcAft>
                <a:spcPts val="0"/>
              </a:spcAft>
            </a:pPr>
            <a:r>
              <a:rPr lang="en-US" dirty="0">
                <a:solidFill>
                  <a:srgbClr val="1F497D"/>
                </a:solidFill>
                <a:latin typeface="Calibri" panose="020F0502020204030204" pitchFamily="34" charset="0"/>
                <a:ea typeface="Times New Roman" panose="02020603050405020304" pitchFamily="18" charset="0"/>
                <a:cs typeface="Arial" panose="020B0604020202020204" pitchFamily="34" charset="0"/>
              </a:rPr>
              <a:t>Related Healthy People 2020 Objective</a:t>
            </a:r>
            <a:endParaRPr lang="en-US" dirty="0">
              <a:latin typeface="Arial" panose="020B0604020202020204" pitchFamily="34" charset="0"/>
              <a:ea typeface="Calibri" panose="020F0502020204030204" pitchFamily="34" charset="0"/>
            </a:endParaRPr>
          </a:p>
          <a:p>
            <a:r>
              <a:rPr lang="en-US" b="0" cap="none" dirty="0"/>
              <a:t>OH-12.2:  Increase the proportion of children aged 6 to 9 years who have received dental sealants on one or more of their permanent first molar teeth</a:t>
            </a:r>
          </a:p>
          <a:p>
            <a:r>
              <a:rPr lang="en-US" b="0" cap="none" dirty="0"/>
              <a:t>•	Baseline: 25.5% of children aged 6 to 9 years received dental sealants on one or more of their first permanent molars in 1999–2004</a:t>
            </a:r>
          </a:p>
          <a:p>
            <a:endParaRPr lang="en-US" b="0" cap="none" dirty="0"/>
          </a:p>
          <a:p>
            <a:endParaRPr lang="en-US" b="0" cap="none" dirty="0"/>
          </a:p>
          <a:p>
            <a:pPr algn="ctr"/>
            <a:r>
              <a:rPr lang="en-US" cap="none" dirty="0"/>
              <a:t>28.3% Dental Sealants</a:t>
            </a:r>
          </a:p>
          <a:p>
            <a:endParaRPr lang="en-US" dirty="0"/>
          </a:p>
        </p:txBody>
      </p:sp>
    </p:spTree>
    <p:extLst>
      <p:ext uri="{BB962C8B-B14F-4D97-AF65-F5344CB8AC3E}">
        <p14:creationId xmlns:p14="http://schemas.microsoft.com/office/powerpoint/2010/main" val="1003678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5A2D-2B7C-4BBD-BECB-972C3A0A5736}"/>
              </a:ext>
            </a:extLst>
          </p:cNvPr>
          <p:cNvSpPr>
            <a:spLocks noGrp="1"/>
          </p:cNvSpPr>
          <p:nvPr>
            <p:ph type="title"/>
          </p:nvPr>
        </p:nvSpPr>
        <p:spPr/>
        <p:txBody>
          <a:bodyPr/>
          <a:lstStyle/>
          <a:p>
            <a:pPr algn="ctr"/>
            <a:r>
              <a:rPr lang="en-US" dirty="0"/>
              <a:t>Results</a:t>
            </a:r>
          </a:p>
        </p:txBody>
      </p:sp>
      <p:sp>
        <p:nvSpPr>
          <p:cNvPr id="3" name="Content Placeholder 2">
            <a:extLst>
              <a:ext uri="{FF2B5EF4-FFF2-40B4-BE49-F238E27FC236}">
                <a16:creationId xmlns:a16="http://schemas.microsoft.com/office/drawing/2014/main" id="{501190E6-3687-4CA7-9DCF-87DB3F38DD53}"/>
              </a:ext>
            </a:extLst>
          </p:cNvPr>
          <p:cNvSpPr>
            <a:spLocks noGrp="1"/>
          </p:cNvSpPr>
          <p:nvPr>
            <p:ph idx="1"/>
          </p:nvPr>
        </p:nvSpPr>
        <p:spPr/>
        <p:txBody>
          <a:bodyPr/>
          <a:lstStyle/>
          <a:p>
            <a:pPr>
              <a:spcBef>
                <a:spcPts val="0"/>
              </a:spcBef>
              <a:spcAft>
                <a:spcPts val="0"/>
              </a:spcAft>
            </a:pPr>
            <a:r>
              <a:rPr lang="en-US" dirty="0">
                <a:solidFill>
                  <a:srgbClr val="1F497D"/>
                </a:solidFill>
                <a:latin typeface="Calibri" panose="020F0502020204030204" pitchFamily="34" charset="0"/>
                <a:ea typeface="Times New Roman" panose="02020603050405020304" pitchFamily="18" charset="0"/>
                <a:cs typeface="Arial" panose="020B0604020202020204" pitchFamily="34" charset="0"/>
              </a:rPr>
              <a:t>Related Healthy People 2020 Objective</a:t>
            </a:r>
            <a:endParaRPr lang="en-US" dirty="0">
              <a:latin typeface="Arial" panose="020B0604020202020204" pitchFamily="34" charset="0"/>
              <a:ea typeface="Calibri" panose="020F0502020204030204" pitchFamily="34" charset="0"/>
            </a:endParaRPr>
          </a:p>
          <a:p>
            <a:pPr marL="342900" lvl="0" indent="-342900">
              <a:spcBef>
                <a:spcPts val="0"/>
              </a:spcBef>
              <a:spcAft>
                <a:spcPts val="0"/>
              </a:spcAft>
              <a:buFont typeface="Symbol" panose="05050102010706020507" pitchFamily="18" charset="2"/>
              <a:buChar char=""/>
            </a:pPr>
            <a:r>
              <a:rPr lang="en-US" b="0" cap="none" dirty="0">
                <a:latin typeface="Calibri" panose="020F0502020204030204" pitchFamily="34" charset="0"/>
                <a:ea typeface="Times New Roman" panose="02020603050405020304" pitchFamily="18" charset="0"/>
                <a:cs typeface="Arial" panose="020B0604020202020204" pitchFamily="34" charset="0"/>
              </a:rPr>
              <a:t>None</a:t>
            </a:r>
          </a:p>
          <a:p>
            <a:pPr marL="342900" lvl="0" indent="-342900">
              <a:spcBef>
                <a:spcPts val="0"/>
              </a:spcBef>
              <a:spcAft>
                <a:spcPts val="0"/>
              </a:spcAft>
              <a:buFont typeface="Symbol" panose="05050102010706020507" pitchFamily="18" charset="2"/>
              <a:buChar char=""/>
            </a:pPr>
            <a:endParaRPr lang="en-US" b="0" cap="none" dirty="0">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Symbol" panose="05050102010706020507" pitchFamily="18" charset="2"/>
              <a:buChar char=""/>
            </a:pPr>
            <a:endParaRPr lang="en-US" b="0" cap="none" dirty="0">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Symbol" panose="05050102010706020507" pitchFamily="18" charset="2"/>
              <a:buChar char=""/>
            </a:pPr>
            <a:endParaRPr lang="en-US" b="0" cap="none" dirty="0">
              <a:latin typeface="Calibri" panose="020F0502020204030204" pitchFamily="34" charset="0"/>
              <a:ea typeface="Calibri" panose="020F0502020204030204" pitchFamily="34" charset="0"/>
              <a:cs typeface="Arial" panose="020B0604020202020204" pitchFamily="34" charset="0"/>
            </a:endParaRPr>
          </a:p>
          <a:p>
            <a:pPr marL="342900" lvl="0" indent="-342900">
              <a:spcBef>
                <a:spcPts val="0"/>
              </a:spcBef>
              <a:spcAft>
                <a:spcPts val="0"/>
              </a:spcAft>
              <a:buFont typeface="Symbol" panose="05050102010706020507" pitchFamily="18" charset="2"/>
              <a:buChar char=""/>
            </a:pPr>
            <a:endParaRPr lang="en-US" b="0" cap="none" dirty="0">
              <a:latin typeface="Calibri" panose="020F0502020204030204" pitchFamily="34" charset="0"/>
              <a:ea typeface="Calibri" panose="020F0502020204030204" pitchFamily="34" charset="0"/>
              <a:cs typeface="Arial" panose="020B0604020202020204" pitchFamily="34" charset="0"/>
            </a:endParaRPr>
          </a:p>
          <a:p>
            <a:pPr lvl="0" algn="ctr">
              <a:spcBef>
                <a:spcPts val="0"/>
              </a:spcBef>
              <a:spcAft>
                <a:spcPts val="0"/>
              </a:spcAft>
            </a:pPr>
            <a:r>
              <a:rPr lang="en-US" cap="none" dirty="0">
                <a:latin typeface="Arial" panose="020B0604020202020204" pitchFamily="34" charset="0"/>
                <a:ea typeface="Calibri" panose="020F0502020204030204" pitchFamily="34" charset="0"/>
              </a:rPr>
              <a:t>18.5% Need Dental Care</a:t>
            </a:r>
          </a:p>
          <a:p>
            <a:pPr lvl="0" algn="ctr">
              <a:spcBef>
                <a:spcPts val="0"/>
              </a:spcBef>
              <a:spcAft>
                <a:spcPts val="0"/>
              </a:spcAft>
            </a:pPr>
            <a:endParaRPr lang="en-US" cap="none" dirty="0">
              <a:latin typeface="Arial" panose="020B0604020202020204" pitchFamily="34" charset="0"/>
              <a:ea typeface="Calibri" panose="020F0502020204030204" pitchFamily="34" charset="0"/>
            </a:endParaRPr>
          </a:p>
          <a:p>
            <a:pPr lvl="0" algn="ctr">
              <a:spcBef>
                <a:spcPts val="0"/>
              </a:spcBef>
              <a:spcAft>
                <a:spcPts val="0"/>
              </a:spcAft>
            </a:pPr>
            <a:r>
              <a:rPr lang="en-US" cap="none" dirty="0">
                <a:latin typeface="Arial" panose="020B0604020202020204" pitchFamily="34" charset="0"/>
                <a:ea typeface="Calibri" panose="020F0502020204030204" pitchFamily="34" charset="0"/>
              </a:rPr>
              <a:t>2% Need Urgent Dental Care</a:t>
            </a:r>
          </a:p>
          <a:p>
            <a:endParaRPr lang="en-US" dirty="0"/>
          </a:p>
        </p:txBody>
      </p:sp>
    </p:spTree>
    <p:extLst>
      <p:ext uri="{BB962C8B-B14F-4D97-AF65-F5344CB8AC3E}">
        <p14:creationId xmlns:p14="http://schemas.microsoft.com/office/powerpoint/2010/main" val="4200476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5762" y="1362075"/>
            <a:ext cx="3295650" cy="895350"/>
          </a:xfrm>
        </p:spPr>
        <p:txBody>
          <a:bodyPr>
            <a:noAutofit/>
          </a:bodyPr>
          <a:lstStyle/>
          <a:p>
            <a:pPr algn="ctr"/>
            <a:r>
              <a:rPr lang="en-US" sz="4400" dirty="0"/>
              <a:t>	</a:t>
            </a:r>
            <a:r>
              <a:rPr lang="en-US" sz="4400" cap="none" dirty="0"/>
              <a:t>Workforce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275" y="1339850"/>
            <a:ext cx="4276725" cy="339136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63" y="2427150"/>
            <a:ext cx="3533774" cy="226279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1412" y="3825875"/>
            <a:ext cx="1743075" cy="26289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85963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Dentists by County</a:t>
            </a:r>
          </a:p>
        </p:txBody>
      </p:sp>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71451" y="971550"/>
            <a:ext cx="6627223" cy="559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797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Dental Hygienists by County</a:t>
            </a:r>
          </a:p>
        </p:txBody>
      </p:sp>
      <p:pic>
        <p:nvPicPr>
          <p:cNvPr id="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9949" y="945689"/>
            <a:ext cx="6557433" cy="5643072"/>
          </a:xfrm>
        </p:spPr>
      </p:pic>
    </p:spTree>
    <p:extLst>
      <p:ext uri="{BB962C8B-B14F-4D97-AF65-F5344CB8AC3E}">
        <p14:creationId xmlns:p14="http://schemas.microsoft.com/office/powerpoint/2010/main" val="2252026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2D8BD-0117-49FC-91A8-5DEA85F82E44}"/>
              </a:ext>
            </a:extLst>
          </p:cNvPr>
          <p:cNvSpPr>
            <a:spLocks noGrp="1"/>
          </p:cNvSpPr>
          <p:nvPr>
            <p:ph type="title"/>
          </p:nvPr>
        </p:nvSpPr>
        <p:spPr/>
        <p:txBody>
          <a:bodyPr/>
          <a:lstStyle/>
          <a:p>
            <a:pPr algn="ctr"/>
            <a:r>
              <a:rPr lang="en-US" dirty="0"/>
              <a:t>Workforce</a:t>
            </a:r>
          </a:p>
        </p:txBody>
      </p:sp>
      <p:sp>
        <p:nvSpPr>
          <p:cNvPr id="3" name="Content Placeholder 2">
            <a:extLst>
              <a:ext uri="{FF2B5EF4-FFF2-40B4-BE49-F238E27FC236}">
                <a16:creationId xmlns:a16="http://schemas.microsoft.com/office/drawing/2014/main" id="{4164C250-AAC3-4AD4-901D-21FBE15F50E3}"/>
              </a:ext>
            </a:extLst>
          </p:cNvPr>
          <p:cNvSpPr>
            <a:spLocks noGrp="1"/>
          </p:cNvSpPr>
          <p:nvPr>
            <p:ph idx="1"/>
          </p:nvPr>
        </p:nvSpPr>
        <p:spPr>
          <a:xfrm>
            <a:off x="457200" y="971550"/>
            <a:ext cx="4539803" cy="5194300"/>
          </a:xfrm>
        </p:spPr>
        <p:txBody>
          <a:bodyPr>
            <a:normAutofit fontScale="92500" lnSpcReduction="20000"/>
          </a:bodyPr>
          <a:lstStyle/>
          <a:p>
            <a:endParaRPr lang="en-US" cap="none" dirty="0"/>
          </a:p>
          <a:p>
            <a:r>
              <a:rPr lang="en-US" cap="none" dirty="0"/>
              <a:t>WVU Dental Graduates: 81.6% of DDS  in WV are WVU graduates</a:t>
            </a:r>
          </a:p>
          <a:p>
            <a:endParaRPr lang="en-US" cap="none" dirty="0"/>
          </a:p>
          <a:p>
            <a:r>
              <a:rPr lang="en-US" cap="none" dirty="0"/>
              <a:t>2019 class: </a:t>
            </a:r>
          </a:p>
          <a:p>
            <a:endParaRPr lang="en-US" cap="none" dirty="0"/>
          </a:p>
          <a:p>
            <a:pPr marL="342900" indent="-342900">
              <a:buFont typeface="Arial" panose="020B0604020202020204" pitchFamily="34" charset="0"/>
              <a:buChar char="•"/>
            </a:pPr>
            <a:r>
              <a:rPr lang="en-US" b="0" cap="none" dirty="0"/>
              <a:t>47 Graduates</a:t>
            </a:r>
          </a:p>
          <a:p>
            <a:pPr marL="342900" indent="-342900">
              <a:buFont typeface="Arial" panose="020B0604020202020204" pitchFamily="34" charset="0"/>
              <a:buChar char="•"/>
            </a:pPr>
            <a:r>
              <a:rPr lang="en-US" b="0" cap="none" dirty="0"/>
              <a:t>16 Associates in practices throughout WV</a:t>
            </a:r>
          </a:p>
          <a:p>
            <a:pPr marL="342900" indent="-342900">
              <a:buFont typeface="Arial" panose="020B0604020202020204" pitchFamily="34" charset="0"/>
              <a:buChar char="•"/>
            </a:pPr>
            <a:r>
              <a:rPr lang="en-US" b="0" cap="none" dirty="0"/>
              <a:t>21 Residency Programs</a:t>
            </a:r>
          </a:p>
          <a:p>
            <a:r>
              <a:rPr lang="en-US" b="0" cap="none" dirty="0"/>
              <a:t>	(18 plan to return to WV</a:t>
            </a:r>
            <a:r>
              <a:rPr lang="en-US" b="0" dirty="0"/>
              <a:t>)</a:t>
            </a:r>
          </a:p>
          <a:p>
            <a:pPr marL="342900" indent="-342900">
              <a:buFont typeface="Arial" panose="020B0604020202020204" pitchFamily="34" charset="0"/>
              <a:buChar char="•"/>
            </a:pPr>
            <a:r>
              <a:rPr lang="en-US" b="0" cap="none" dirty="0"/>
              <a:t> 6 Associates out of state</a:t>
            </a:r>
          </a:p>
          <a:p>
            <a:pPr marL="342900" indent="-342900">
              <a:buFont typeface="Arial" panose="020B0604020202020204" pitchFamily="34" charset="0"/>
              <a:buChar char="•"/>
            </a:pPr>
            <a:r>
              <a:rPr lang="en-US" b="0" cap="none" dirty="0"/>
              <a:t>1 Military</a:t>
            </a:r>
          </a:p>
          <a:p>
            <a:pPr marL="342900" indent="-342900">
              <a:buFont typeface="Arial" panose="020B0604020202020204" pitchFamily="34" charset="0"/>
              <a:buChar char="•"/>
            </a:pPr>
            <a:r>
              <a:rPr lang="en-US" b="0" cap="none" dirty="0"/>
              <a:t>1 Kuwait</a:t>
            </a:r>
          </a:p>
          <a:p>
            <a:pPr marL="342900" indent="-342900">
              <a:buFont typeface="Arial" panose="020B0604020202020204" pitchFamily="34" charset="0"/>
              <a:buChar char="•"/>
            </a:pPr>
            <a:r>
              <a:rPr lang="en-US" b="0" cap="none" dirty="0"/>
              <a:t>1 NHSC</a:t>
            </a:r>
          </a:p>
          <a:p>
            <a:pPr marL="342900" indent="-342900">
              <a:buFont typeface="Arial" panose="020B0604020202020204" pitchFamily="34" charset="0"/>
              <a:buChar char="•"/>
            </a:pPr>
            <a:r>
              <a:rPr lang="en-US" b="0" cap="none" dirty="0"/>
              <a:t>1 Undecided</a:t>
            </a:r>
          </a:p>
        </p:txBody>
      </p:sp>
      <p:pic>
        <p:nvPicPr>
          <p:cNvPr id="5" name="Picture 4">
            <a:extLst>
              <a:ext uri="{FF2B5EF4-FFF2-40B4-BE49-F238E27FC236}">
                <a16:creationId xmlns:a16="http://schemas.microsoft.com/office/drawing/2014/main" id="{4B81CC09-DA69-4FF1-A84A-72527AA589A8}"/>
              </a:ext>
            </a:extLst>
          </p:cNvPr>
          <p:cNvPicPr>
            <a:picLocks noChangeAspect="1"/>
          </p:cNvPicPr>
          <p:nvPr/>
        </p:nvPicPr>
        <p:blipFill>
          <a:blip r:embed="rId3"/>
          <a:stretch>
            <a:fillRect/>
          </a:stretch>
        </p:blipFill>
        <p:spPr>
          <a:xfrm>
            <a:off x="5525037" y="2099860"/>
            <a:ext cx="2768957" cy="27683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59692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BB25-395E-4480-9B6D-DA5D344F47CF}"/>
              </a:ext>
            </a:extLst>
          </p:cNvPr>
          <p:cNvSpPr>
            <a:spLocks noGrp="1"/>
          </p:cNvSpPr>
          <p:nvPr>
            <p:ph type="title"/>
          </p:nvPr>
        </p:nvSpPr>
        <p:spPr/>
        <p:txBody>
          <a:bodyPr/>
          <a:lstStyle/>
          <a:p>
            <a:pPr algn="ctr"/>
            <a:r>
              <a:rPr lang="en-US" dirty="0"/>
              <a:t>Pediatric Dentists</a:t>
            </a:r>
          </a:p>
        </p:txBody>
      </p:sp>
      <p:sp>
        <p:nvSpPr>
          <p:cNvPr id="3" name="Content Placeholder 2">
            <a:extLst>
              <a:ext uri="{FF2B5EF4-FFF2-40B4-BE49-F238E27FC236}">
                <a16:creationId xmlns:a16="http://schemas.microsoft.com/office/drawing/2014/main" id="{2A8CD2DD-EB3C-43C7-BD8B-F5135159C251}"/>
              </a:ext>
            </a:extLst>
          </p:cNvPr>
          <p:cNvSpPr>
            <a:spLocks noGrp="1"/>
          </p:cNvSpPr>
          <p:nvPr>
            <p:ph idx="1"/>
          </p:nvPr>
        </p:nvSpPr>
        <p:spPr>
          <a:xfrm>
            <a:off x="457200" y="971550"/>
            <a:ext cx="3998890" cy="5194300"/>
          </a:xfrm>
        </p:spPr>
        <p:txBody>
          <a:bodyPr/>
          <a:lstStyle/>
          <a:p>
            <a:pPr marL="342900" indent="-342900">
              <a:buFont typeface="Arial" panose="020B0604020202020204" pitchFamily="34" charset="0"/>
              <a:buChar char="•"/>
            </a:pPr>
            <a:endParaRPr lang="en-US" cap="none" dirty="0"/>
          </a:p>
          <a:p>
            <a:pPr marL="342900" indent="-342900">
              <a:buFont typeface="Arial" panose="020B0604020202020204" pitchFamily="34" charset="0"/>
              <a:buChar char="•"/>
            </a:pPr>
            <a:endParaRPr lang="en-US" cap="none" dirty="0"/>
          </a:p>
          <a:p>
            <a:pPr marL="342900" indent="-342900">
              <a:buFont typeface="Arial" panose="020B0604020202020204" pitchFamily="34" charset="0"/>
              <a:buChar char="•"/>
            </a:pPr>
            <a:r>
              <a:rPr lang="en-US" b="0" cap="none" dirty="0"/>
              <a:t>17 Board-certified pediatric dentists in WV</a:t>
            </a:r>
          </a:p>
          <a:p>
            <a:pPr marL="342900" indent="-342900">
              <a:buFont typeface="Arial" panose="020B0604020202020204" pitchFamily="34" charset="0"/>
              <a:buChar char="•"/>
            </a:pPr>
            <a:endParaRPr lang="en-US" b="0" cap="none" dirty="0"/>
          </a:p>
          <a:p>
            <a:pPr marL="342900" indent="-342900">
              <a:buFont typeface="Arial" panose="020B0604020202020204" pitchFamily="34" charset="0"/>
              <a:buChar char="•"/>
            </a:pPr>
            <a:r>
              <a:rPr lang="en-US" b="0" cap="none" dirty="0"/>
              <a:t>15 Currently practicing in WV</a:t>
            </a:r>
          </a:p>
          <a:p>
            <a:pPr marL="342900" indent="-342900">
              <a:buFont typeface="Arial" panose="020B0604020202020204" pitchFamily="34" charset="0"/>
              <a:buChar char="•"/>
            </a:pPr>
            <a:endParaRPr lang="en-US" b="0" cap="none" dirty="0"/>
          </a:p>
          <a:p>
            <a:pPr marL="342900" indent="-342900">
              <a:buFont typeface="Arial" panose="020B0604020202020204" pitchFamily="34" charset="0"/>
              <a:buChar char="•"/>
            </a:pPr>
            <a:r>
              <a:rPr lang="en-US" b="0" cap="none" dirty="0"/>
              <a:t>WVU is initiating a pediatric residency program</a:t>
            </a:r>
          </a:p>
        </p:txBody>
      </p:sp>
      <p:pic>
        <p:nvPicPr>
          <p:cNvPr id="5" name="Picture 4">
            <a:extLst>
              <a:ext uri="{FF2B5EF4-FFF2-40B4-BE49-F238E27FC236}">
                <a16:creationId xmlns:a16="http://schemas.microsoft.com/office/drawing/2014/main" id="{BB50C561-0FAA-4865-BD26-47C73B31BC96}"/>
              </a:ext>
            </a:extLst>
          </p:cNvPr>
          <p:cNvPicPr>
            <a:picLocks noChangeAspect="1"/>
          </p:cNvPicPr>
          <p:nvPr/>
        </p:nvPicPr>
        <p:blipFill>
          <a:blip r:embed="rId3"/>
          <a:stretch>
            <a:fillRect/>
          </a:stretch>
        </p:blipFill>
        <p:spPr>
          <a:xfrm>
            <a:off x="4687912" y="971550"/>
            <a:ext cx="4114800" cy="1066800"/>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C19AC4FE-4508-4A78-9404-F35171CFC579}"/>
              </a:ext>
            </a:extLst>
          </p:cNvPr>
          <p:cNvPicPr>
            <a:picLocks noChangeAspect="1"/>
          </p:cNvPicPr>
          <p:nvPr/>
        </p:nvPicPr>
        <p:blipFill>
          <a:blip r:embed="rId4"/>
          <a:stretch>
            <a:fillRect/>
          </a:stretch>
        </p:blipFill>
        <p:spPr>
          <a:xfrm>
            <a:off x="3743661" y="2164004"/>
            <a:ext cx="5201324" cy="4388503"/>
          </a:xfrm>
          <a:prstGeom prst="rect">
            <a:avLst/>
          </a:prstGeom>
        </p:spPr>
      </p:pic>
    </p:spTree>
    <p:extLst>
      <p:ext uri="{BB962C8B-B14F-4D97-AF65-F5344CB8AC3E}">
        <p14:creationId xmlns:p14="http://schemas.microsoft.com/office/powerpoint/2010/main" val="3415317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cap="none" dirty="0"/>
          </a:p>
          <a:p>
            <a:pPr marL="342900" indent="-342900">
              <a:buFont typeface="Arial" panose="020B0604020202020204" pitchFamily="34" charset="0"/>
              <a:buChar char="•"/>
            </a:pPr>
            <a:r>
              <a:rPr lang="en-US" cap="none" dirty="0"/>
              <a:t>Grants and/or low-interest loans for improving access in dental health professional shortage areas (</a:t>
            </a:r>
            <a:r>
              <a:rPr lang="en-US" cap="none" dirty="0" err="1"/>
              <a:t>dHPSAs</a:t>
            </a:r>
            <a:r>
              <a:rPr lang="en-US" cap="none" dirty="0"/>
              <a:t>)</a:t>
            </a:r>
          </a:p>
          <a:p>
            <a:pPr marL="342900" indent="-342900">
              <a:buFont typeface="Arial" panose="020B0604020202020204" pitchFamily="34" charset="0"/>
              <a:buChar char="•"/>
            </a:pPr>
            <a:r>
              <a:rPr lang="en-US" cap="none" dirty="0"/>
              <a:t>Dental loan reimbursement</a:t>
            </a:r>
          </a:p>
          <a:p>
            <a:pPr marL="571500" lvl="2" indent="-342900">
              <a:buFont typeface="Arial" panose="020B0604020202020204" pitchFamily="34" charset="0"/>
              <a:buChar char="•"/>
            </a:pPr>
            <a:r>
              <a:rPr lang="en-US" dirty="0"/>
              <a:t>Division of Rural Health and Recruitment</a:t>
            </a:r>
            <a:endParaRPr lang="en-US" cap="none" dirty="0"/>
          </a:p>
          <a:p>
            <a:pPr marL="571500" lvl="2" indent="-342900">
              <a:buFont typeface="Arial" panose="020B0604020202020204" pitchFamily="34" charset="0"/>
              <a:buChar char="•"/>
            </a:pPr>
            <a:r>
              <a:rPr lang="en-US" cap="none" dirty="0"/>
              <a:t>Higher Education Policy Commission</a:t>
            </a:r>
          </a:p>
          <a:p>
            <a:pPr marL="342900" indent="-342900">
              <a:buFont typeface="Arial" panose="020B0604020202020204" pitchFamily="34" charset="0"/>
              <a:buChar char="•"/>
            </a:pPr>
            <a:r>
              <a:rPr lang="en-US" cap="none" dirty="0"/>
              <a:t>Medical &amp; Dental Collaboration</a:t>
            </a:r>
          </a:p>
          <a:p>
            <a:pPr marL="571500" lvl="2" indent="-342900">
              <a:buFont typeface="Arial" panose="020B0604020202020204" pitchFamily="34" charset="0"/>
              <a:buChar char="•"/>
            </a:pPr>
            <a:r>
              <a:rPr lang="en-US" cap="none" dirty="0"/>
              <a:t>Fluoride varnish</a:t>
            </a:r>
          </a:p>
          <a:p>
            <a:pPr marL="571500" lvl="2" indent="-342900">
              <a:buFont typeface="Arial" panose="020B0604020202020204" pitchFamily="34" charset="0"/>
              <a:buChar char="•"/>
            </a:pPr>
            <a:r>
              <a:rPr lang="en-US" cap="none" dirty="0"/>
              <a:t>Hygienists in non-traditional settings (i.e. OB/GYN sites)</a:t>
            </a:r>
          </a:p>
          <a:p>
            <a:pPr marL="342900" indent="-342900">
              <a:buFont typeface="Arial" panose="020B0604020202020204" pitchFamily="34" charset="0"/>
              <a:buChar char="•"/>
            </a:pPr>
            <a:r>
              <a:rPr lang="en-US" cap="none" dirty="0"/>
              <a:t>Technical Assistance (TA) Team</a:t>
            </a:r>
          </a:p>
        </p:txBody>
      </p:sp>
      <p:sp>
        <p:nvSpPr>
          <p:cNvPr id="2" name="TextBox 1"/>
          <p:cNvSpPr txBox="1"/>
          <p:nvPr/>
        </p:nvSpPr>
        <p:spPr>
          <a:xfrm>
            <a:off x="257175" y="228600"/>
            <a:ext cx="7515225"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Arial" charset="0"/>
              </a:rPr>
              <a:t>HRSA Dental Workforce Grant (2015-2018)</a:t>
            </a:r>
          </a:p>
        </p:txBody>
      </p:sp>
    </p:spTree>
    <p:extLst>
      <p:ext uri="{BB962C8B-B14F-4D97-AF65-F5344CB8AC3E}">
        <p14:creationId xmlns:p14="http://schemas.microsoft.com/office/powerpoint/2010/main" val="2899526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Most Prevalent Dental Issues in WV</a:t>
            </a:r>
          </a:p>
        </p:txBody>
      </p:sp>
      <p:sp>
        <p:nvSpPr>
          <p:cNvPr id="3" name="Content Placeholder 2"/>
          <p:cNvSpPr>
            <a:spLocks noGrp="1"/>
          </p:cNvSpPr>
          <p:nvPr>
            <p:ph idx="1"/>
          </p:nvPr>
        </p:nvSpPr>
        <p:spPr>
          <a:xfrm>
            <a:off x="457200" y="971550"/>
            <a:ext cx="8229600" cy="5627658"/>
          </a:xfrm>
        </p:spPr>
        <p:txBody>
          <a:bodyPr>
            <a:normAutofit/>
          </a:bodyPr>
          <a:lstStyle/>
          <a:p>
            <a:r>
              <a:rPr lang="en-US" cap="none" dirty="0"/>
              <a:t>Oral disease experience in children:</a:t>
            </a:r>
          </a:p>
          <a:p>
            <a:pPr marL="457200" lvl="1" indent="-457200">
              <a:buFont typeface="Arial" panose="020B0604020202020204" pitchFamily="34" charset="0"/>
              <a:buChar char="•"/>
            </a:pPr>
            <a:r>
              <a:rPr lang="en-US" sz="1800" dirty="0"/>
              <a:t>More than 1 in 2 children (56%) enter school with a history of caries (cavity) experience.</a:t>
            </a:r>
          </a:p>
          <a:p>
            <a:pPr marL="457200" lvl="1" indent="-457200">
              <a:buFont typeface="Arial" panose="020B0604020202020204" pitchFamily="34" charset="0"/>
              <a:buChar char="•"/>
            </a:pPr>
            <a:r>
              <a:rPr lang="en-US" sz="1800" dirty="0"/>
              <a:t>One in five children (21%) have active, untreated decay upon school entry.</a:t>
            </a:r>
            <a:endParaRPr lang="en-US" sz="1800" cap="none" dirty="0"/>
          </a:p>
          <a:p>
            <a:r>
              <a:rPr lang="en-US" cap="none" dirty="0"/>
              <a:t>Recruitment and retention of dental workforce:</a:t>
            </a:r>
          </a:p>
          <a:p>
            <a:pPr marL="285750" lvl="1" indent="-285750">
              <a:buFont typeface="Arial" panose="020B0604020202020204" pitchFamily="34" charset="0"/>
              <a:buChar char="•"/>
            </a:pPr>
            <a:r>
              <a:rPr lang="en-US" sz="1800" b="0" cap="none" dirty="0"/>
              <a:t>  Over 1 in 3 dentists (37%) plan to retire in the next 10 years.</a:t>
            </a:r>
          </a:p>
          <a:p>
            <a:pPr marL="285750" lvl="1" indent="-285750">
              <a:buFont typeface="Arial" panose="020B0604020202020204" pitchFamily="34" charset="0"/>
              <a:buChar char="•"/>
            </a:pPr>
            <a:r>
              <a:rPr lang="en-US" sz="1800" dirty="0"/>
              <a:t>  In 2011, WV retained only 6 members of the graduating class from WVU.</a:t>
            </a:r>
            <a:endParaRPr lang="en-US" sz="1800" b="0" cap="none" dirty="0"/>
          </a:p>
          <a:p>
            <a:r>
              <a:rPr lang="en-US" cap="none" dirty="0"/>
              <a:t>Lack of adult dental coverage:</a:t>
            </a:r>
          </a:p>
          <a:p>
            <a:pPr marL="342900" lvl="1" indent="-342900">
              <a:buFont typeface="Arial" panose="020B0604020202020204" pitchFamily="34" charset="0"/>
              <a:buChar char="•"/>
            </a:pPr>
            <a:r>
              <a:rPr lang="en-US" sz="1800" b="0" cap="none" dirty="0"/>
              <a:t>  Overutilization of emergency rooms for dental-related pain.</a:t>
            </a:r>
          </a:p>
          <a:p>
            <a:pPr marL="342900" indent="-342900">
              <a:buFont typeface="Arial" panose="020B0604020202020204" pitchFamily="34" charset="0"/>
              <a:buChar char="•"/>
            </a:pPr>
            <a:r>
              <a:rPr lang="en-US" sz="1800" b="0" cap="none" dirty="0"/>
              <a:t>  Use of pain killers for dental pain can lead to prescription substance abuse issues.</a:t>
            </a:r>
          </a:p>
          <a:p>
            <a:pPr marL="342900" lvl="1" indent="-342900">
              <a:buFont typeface="Arial" panose="020B0604020202020204" pitchFamily="34" charset="0"/>
              <a:buChar char="•"/>
            </a:pPr>
            <a:r>
              <a:rPr lang="en-US" sz="1800" b="0" cap="none" dirty="0"/>
              <a:t>  </a:t>
            </a:r>
            <a:r>
              <a:rPr lang="en-US" sz="1800" dirty="0"/>
              <a:t>B</a:t>
            </a:r>
            <a:r>
              <a:rPr lang="en-US" sz="1800" b="0" cap="none" dirty="0"/>
              <a:t>urden on the healthcare system:</a:t>
            </a:r>
          </a:p>
          <a:p>
            <a:pPr marL="800100" lvl="3" indent="-342900">
              <a:buFont typeface="Arial" panose="020B0604020202020204" pitchFamily="34" charset="0"/>
              <a:buChar char="•"/>
            </a:pPr>
            <a:r>
              <a:rPr lang="en-US" sz="1800" dirty="0"/>
              <a:t>Free clinics</a:t>
            </a:r>
          </a:p>
          <a:p>
            <a:pPr marL="800100" lvl="3" indent="-342900">
              <a:buFont typeface="Arial" panose="020B0604020202020204" pitchFamily="34" charset="0"/>
              <a:buChar char="•"/>
            </a:pPr>
            <a:r>
              <a:rPr lang="en-US" sz="1800" dirty="0"/>
              <a:t>West Virginia University School of Dentistry </a:t>
            </a:r>
          </a:p>
          <a:p>
            <a:pPr marL="800100" lvl="3" indent="-342900">
              <a:buFont typeface="Arial" panose="020B0604020202020204" pitchFamily="34" charset="0"/>
              <a:buChar char="•"/>
            </a:pPr>
            <a:r>
              <a:rPr lang="en-US" sz="1800" dirty="0"/>
              <a:t>Federally-qualified health centers (FQHCs)</a:t>
            </a:r>
          </a:p>
          <a:p>
            <a:pPr marL="342900" indent="-342900">
              <a:buFont typeface="Arial" panose="020B0604020202020204" pitchFamily="34" charset="0"/>
              <a:buChar char="•"/>
            </a:pPr>
            <a:r>
              <a:rPr lang="en-US" sz="1800" b="0" cap="none" dirty="0"/>
              <a:t> Dental care lacking for patients needing chronic disease management.</a:t>
            </a:r>
          </a:p>
        </p:txBody>
      </p:sp>
    </p:spTree>
    <p:extLst>
      <p:ext uri="{BB962C8B-B14F-4D97-AF65-F5344CB8AC3E}">
        <p14:creationId xmlns:p14="http://schemas.microsoft.com/office/powerpoint/2010/main" val="2597297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rPr>
              <a:t>Grant Overview</a:t>
            </a:r>
            <a:endParaRPr lang="en-US" dirty="0"/>
          </a:p>
        </p:txBody>
      </p:sp>
      <p:sp>
        <p:nvSpPr>
          <p:cNvPr id="3" name="Content Placeholder 2"/>
          <p:cNvSpPr>
            <a:spLocks noGrp="1"/>
          </p:cNvSpPr>
          <p:nvPr>
            <p:ph idx="1"/>
          </p:nvPr>
        </p:nvSpPr>
        <p:spPr/>
        <p:txBody>
          <a:bodyPr/>
          <a:lstStyle/>
          <a:p>
            <a:pPr marL="457200" lvl="0" indent="-457200" defTabSz="914400" fontAlgn="auto">
              <a:spcAft>
                <a:spcPts val="0"/>
              </a:spcAft>
              <a:buClr>
                <a:schemeClr val="tx1"/>
              </a:buClr>
              <a:buSzPct val="85000"/>
              <a:buFont typeface="Arial" panose="020B0604020202020204" pitchFamily="34" charset="0"/>
              <a:buChar char="•"/>
            </a:pPr>
            <a:r>
              <a:rPr lang="en-US" sz="2700" cap="none" dirty="0">
                <a:solidFill>
                  <a:prstClr val="black"/>
                </a:solidFill>
              </a:rPr>
              <a:t>WV OHP received HRSA funding through a competitive grant process</a:t>
            </a:r>
          </a:p>
          <a:p>
            <a:pPr marL="457200" lvl="0" indent="-457200" defTabSz="914400" fontAlgn="auto">
              <a:spcAft>
                <a:spcPts val="0"/>
              </a:spcAft>
              <a:buClr>
                <a:schemeClr val="tx1"/>
              </a:buClr>
              <a:buSzPct val="85000"/>
              <a:buFont typeface="Arial" panose="020B0604020202020204" pitchFamily="34" charset="0"/>
              <a:buChar char="•"/>
            </a:pPr>
            <a:r>
              <a:rPr lang="en-US" sz="2700" cap="none" dirty="0">
                <a:solidFill>
                  <a:prstClr val="black"/>
                </a:solidFill>
              </a:rPr>
              <a:t>Awarded approximately 1.5 million dollars</a:t>
            </a:r>
          </a:p>
          <a:p>
            <a:pPr marL="457200" lvl="0" indent="-457200" defTabSz="914400" fontAlgn="auto">
              <a:spcAft>
                <a:spcPts val="0"/>
              </a:spcAft>
              <a:buClr>
                <a:schemeClr val="tx1"/>
              </a:buClr>
              <a:buSzPct val="85000"/>
              <a:buFont typeface="Arial" panose="020B0604020202020204" pitchFamily="34" charset="0"/>
              <a:buChar char="•"/>
            </a:pPr>
            <a:r>
              <a:rPr lang="en-US" sz="2700" cap="none" dirty="0">
                <a:solidFill>
                  <a:prstClr val="black"/>
                </a:solidFill>
              </a:rPr>
              <a:t>3 year project</a:t>
            </a:r>
          </a:p>
          <a:p>
            <a:pPr marL="457200" lvl="0" indent="-457200" defTabSz="914400" fontAlgn="auto">
              <a:spcAft>
                <a:spcPts val="0"/>
              </a:spcAft>
              <a:buClr>
                <a:schemeClr val="tx1"/>
              </a:buClr>
              <a:buSzPct val="85000"/>
              <a:buFont typeface="Arial" panose="020B0604020202020204" pitchFamily="34" charset="0"/>
              <a:buChar char="•"/>
            </a:pPr>
            <a:r>
              <a:rPr lang="en-US" sz="2700" cap="none" dirty="0">
                <a:solidFill>
                  <a:prstClr val="black"/>
                </a:solidFill>
              </a:rPr>
              <a:t>A portion of the funding was used to address dental graduate retention in effort to improve access to care in Dental Health Professional Shortage Areas (DHPSA)</a:t>
            </a:r>
          </a:p>
          <a:p>
            <a:pPr marL="457200" lvl="0" indent="-457200" defTabSz="914400" fontAlgn="auto">
              <a:spcAft>
                <a:spcPts val="0"/>
              </a:spcAft>
              <a:buClr>
                <a:schemeClr val="tx1"/>
              </a:buClr>
              <a:buSzPct val="85000"/>
              <a:buFont typeface="Arial" panose="020B0604020202020204" pitchFamily="34" charset="0"/>
              <a:buChar char="•"/>
            </a:pPr>
            <a:r>
              <a:rPr lang="en-US" sz="2700" cap="none" dirty="0">
                <a:solidFill>
                  <a:prstClr val="black"/>
                </a:solidFill>
              </a:rPr>
              <a:t>Funding was also used to provide technical support for dentists located in isolated areas via a technical assistance team</a:t>
            </a:r>
          </a:p>
          <a:p>
            <a:endParaRPr lang="en-US" dirty="0"/>
          </a:p>
        </p:txBody>
      </p:sp>
    </p:spTree>
    <p:extLst>
      <p:ext uri="{BB962C8B-B14F-4D97-AF65-F5344CB8AC3E}">
        <p14:creationId xmlns:p14="http://schemas.microsoft.com/office/powerpoint/2010/main" val="24477301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HRSA Dental Workforce</a:t>
            </a:r>
          </a:p>
        </p:txBody>
      </p:sp>
      <p:sp>
        <p:nvSpPr>
          <p:cNvPr id="3" name="Content Placeholder 2"/>
          <p:cNvSpPr>
            <a:spLocks noGrp="1"/>
          </p:cNvSpPr>
          <p:nvPr>
            <p:ph idx="1"/>
          </p:nvPr>
        </p:nvSpPr>
        <p:spPr/>
        <p:txBody>
          <a:bodyPr>
            <a:normAutofit/>
          </a:bodyPr>
          <a:lstStyle/>
          <a:p>
            <a:pPr marL="457200" lvl="0" indent="-457200" algn="just" defTabSz="914400" fontAlgn="auto">
              <a:spcAft>
                <a:spcPts val="0"/>
              </a:spcAft>
              <a:buClr>
                <a:schemeClr val="tx1"/>
              </a:buClr>
              <a:buSzPct val="85000"/>
              <a:buFont typeface="Arial" panose="020B0604020202020204" pitchFamily="34" charset="0"/>
              <a:buChar char="•"/>
            </a:pPr>
            <a:r>
              <a:rPr lang="en-US" sz="2800" cap="none" dirty="0">
                <a:solidFill>
                  <a:prstClr val="black"/>
                </a:solidFill>
              </a:rPr>
              <a:t>Awards ranging from $8,000 to $40,000 depending on specific need</a:t>
            </a:r>
          </a:p>
          <a:p>
            <a:pPr marL="457200" lvl="0" indent="-457200" algn="just" defTabSz="914400" fontAlgn="auto">
              <a:spcAft>
                <a:spcPts val="0"/>
              </a:spcAft>
              <a:buClr>
                <a:schemeClr val="tx1"/>
              </a:buClr>
              <a:buSzPct val="85000"/>
              <a:buFont typeface="Arial" panose="020B0604020202020204" pitchFamily="34" charset="0"/>
              <a:buChar char="•"/>
            </a:pPr>
            <a:r>
              <a:rPr lang="en-US" sz="2800" cap="none" dirty="0">
                <a:solidFill>
                  <a:prstClr val="black"/>
                </a:solidFill>
              </a:rPr>
              <a:t>The grant was awarded to expand services through equipment purchases/upgrades</a:t>
            </a:r>
          </a:p>
          <a:p>
            <a:pPr marL="457200" lvl="0" indent="-457200" algn="just" defTabSz="914400" fontAlgn="auto">
              <a:spcAft>
                <a:spcPts val="0"/>
              </a:spcAft>
              <a:buClr>
                <a:schemeClr val="tx1"/>
              </a:buClr>
              <a:buSzPct val="85000"/>
              <a:buFont typeface="Arial" panose="020B0604020202020204" pitchFamily="34" charset="0"/>
              <a:buChar char="•"/>
            </a:pPr>
            <a:r>
              <a:rPr lang="en-US" sz="2800" cap="none" dirty="0">
                <a:solidFill>
                  <a:prstClr val="black"/>
                </a:solidFill>
              </a:rPr>
              <a:t>Applicant must accept Medicaid and/or CHIPs and be located in a DHPSA</a:t>
            </a:r>
          </a:p>
          <a:p>
            <a:pPr marL="457200" lvl="0" indent="-457200" algn="just" defTabSz="914400" fontAlgn="auto">
              <a:spcAft>
                <a:spcPts val="0"/>
              </a:spcAft>
              <a:buClr>
                <a:schemeClr val="tx1"/>
              </a:buClr>
              <a:buSzPct val="85000"/>
              <a:buFont typeface="Arial" panose="020B0604020202020204" pitchFamily="34" charset="0"/>
              <a:buChar char="•"/>
            </a:pPr>
            <a:r>
              <a:rPr lang="en-US" sz="2800" cap="none" dirty="0">
                <a:solidFill>
                  <a:prstClr val="black"/>
                </a:solidFill>
              </a:rPr>
              <a:t>A total of 25 grants were awarded during the grant period</a:t>
            </a:r>
          </a:p>
          <a:p>
            <a:pPr lvl="0" algn="just" defTabSz="914400" fontAlgn="auto">
              <a:spcAft>
                <a:spcPts val="0"/>
              </a:spcAft>
              <a:buClr>
                <a:schemeClr val="tx1"/>
              </a:buClr>
              <a:buSzPct val="85000"/>
            </a:pPr>
            <a:endParaRPr lang="en-US" sz="2800" cap="none" dirty="0">
              <a:solidFill>
                <a:prstClr val="black"/>
              </a:solidFill>
            </a:endParaRPr>
          </a:p>
          <a:p>
            <a:pPr marL="457200" lvl="0" indent="-457200" algn="just" defTabSz="914400" fontAlgn="auto">
              <a:spcAft>
                <a:spcPts val="0"/>
              </a:spcAft>
              <a:buClr>
                <a:schemeClr val="tx1"/>
              </a:buClr>
              <a:buSzPct val="85000"/>
              <a:buFont typeface="Arial" panose="020B0604020202020204" pitchFamily="34" charset="0"/>
              <a:buChar char="•"/>
            </a:pPr>
            <a:endParaRPr lang="en-US" sz="2800" cap="none" dirty="0">
              <a:solidFill>
                <a:prstClr val="black"/>
              </a:solidFill>
            </a:endParaRPr>
          </a:p>
          <a:p>
            <a:pPr marL="457200" lvl="0" indent="-457200" algn="just" defTabSz="914400" fontAlgn="auto">
              <a:spcAft>
                <a:spcPts val="0"/>
              </a:spcAft>
              <a:buClr>
                <a:schemeClr val="tx1"/>
              </a:buClr>
              <a:buSzPct val="85000"/>
              <a:buFont typeface="Arial" panose="020B0604020202020204" pitchFamily="34" charset="0"/>
              <a:buChar char="•"/>
            </a:pPr>
            <a:endParaRPr lang="en-US" sz="2800" cap="none" dirty="0">
              <a:solidFill>
                <a:prstClr val="black"/>
              </a:solidFill>
            </a:endParaRPr>
          </a:p>
        </p:txBody>
      </p:sp>
    </p:spTree>
    <p:extLst>
      <p:ext uri="{BB962C8B-B14F-4D97-AF65-F5344CB8AC3E}">
        <p14:creationId xmlns:p14="http://schemas.microsoft.com/office/powerpoint/2010/main" val="3229863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Partnership</a:t>
            </a:r>
          </a:p>
        </p:txBody>
      </p:sp>
      <p:sp>
        <p:nvSpPr>
          <p:cNvPr id="3" name="Content Placeholder 2"/>
          <p:cNvSpPr>
            <a:spLocks noGrp="1"/>
          </p:cNvSpPr>
          <p:nvPr>
            <p:ph idx="1"/>
          </p:nvPr>
        </p:nvSpPr>
        <p:spPr/>
        <p:txBody>
          <a:bodyPr/>
          <a:lstStyle/>
          <a:p>
            <a:pPr marL="457200" lvl="0" indent="-457200" defTabSz="914400" fontAlgn="auto">
              <a:spcAft>
                <a:spcPts val="0"/>
              </a:spcAft>
              <a:buClr>
                <a:prstClr val="black"/>
              </a:buClr>
              <a:buSzPct val="85000"/>
              <a:buFont typeface="Arial" panose="020B0604020202020204" pitchFamily="34" charset="0"/>
              <a:buChar char="•"/>
            </a:pPr>
            <a:r>
              <a:rPr lang="en-US" sz="2700" b="0" cap="none" dirty="0">
                <a:solidFill>
                  <a:prstClr val="black"/>
                </a:solidFill>
                <a:effectLst>
                  <a:outerShdw blurRad="38100" dist="38100" dir="2700000" algn="tl">
                    <a:srgbClr val="000000">
                      <a:alpha val="43137"/>
                    </a:srgbClr>
                  </a:outerShdw>
                </a:effectLst>
              </a:rPr>
              <a:t>The OHP partnered with the Center for Rural Health Development</a:t>
            </a:r>
          </a:p>
          <a:p>
            <a:pPr marL="457200" lvl="0" indent="-457200" defTabSz="914400" fontAlgn="auto">
              <a:spcAft>
                <a:spcPts val="0"/>
              </a:spcAft>
              <a:buClr>
                <a:prstClr val="black"/>
              </a:buClr>
              <a:buSzPct val="85000"/>
              <a:buFont typeface="Arial" panose="020B0604020202020204" pitchFamily="34" charset="0"/>
              <a:buChar char="•"/>
            </a:pPr>
            <a:r>
              <a:rPr lang="en-US" sz="2700" b="0" cap="none" dirty="0">
                <a:solidFill>
                  <a:prstClr val="black"/>
                </a:solidFill>
                <a:effectLst>
                  <a:outerShdw blurRad="38100" dist="38100" dir="2700000" algn="tl">
                    <a:srgbClr val="000000">
                      <a:alpha val="43137"/>
                    </a:srgbClr>
                  </a:outerShdw>
                </a:effectLst>
              </a:rPr>
              <a:t>Low interest loans available</a:t>
            </a:r>
          </a:p>
          <a:p>
            <a:pPr marL="457200" lvl="0" indent="-457200" defTabSz="914400" fontAlgn="auto">
              <a:spcAft>
                <a:spcPts val="0"/>
              </a:spcAft>
              <a:buClr>
                <a:prstClr val="black"/>
              </a:buClr>
              <a:buSzPct val="85000"/>
              <a:buFont typeface="Arial" panose="020B0604020202020204" pitchFamily="34" charset="0"/>
              <a:buChar char="•"/>
            </a:pPr>
            <a:endParaRPr lang="en-US" sz="2700" b="0" cap="none" dirty="0">
              <a:solidFill>
                <a:prstClr val="black"/>
              </a:solidFill>
              <a:effectLst>
                <a:outerShdw blurRad="38100" dist="38100" dir="2700000" algn="tl">
                  <a:srgbClr val="000000">
                    <a:alpha val="43137"/>
                  </a:srgbClr>
                </a:outerShdw>
              </a:effectLst>
            </a:endParaRP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6" y="2958987"/>
            <a:ext cx="1904999" cy="161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838575" y="2476500"/>
            <a:ext cx="5048250" cy="4065693"/>
          </a:xfrm>
          <a:prstGeom prst="rect">
            <a:avLst/>
          </a:prstGeom>
          <a:noFill/>
        </p:spPr>
      </p:pic>
    </p:spTree>
    <p:extLst>
      <p:ext uri="{BB962C8B-B14F-4D97-AF65-F5344CB8AC3E}">
        <p14:creationId xmlns:p14="http://schemas.microsoft.com/office/powerpoint/2010/main" val="368801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rPr>
              <a:t>The Supplementary Application Process</a:t>
            </a:r>
            <a:endParaRPr lang="en-US" dirty="0"/>
          </a:p>
        </p:txBody>
      </p:sp>
      <p:sp>
        <p:nvSpPr>
          <p:cNvPr id="3" name="Content Placeholder 2"/>
          <p:cNvSpPr>
            <a:spLocks noGrp="1"/>
          </p:cNvSpPr>
          <p:nvPr>
            <p:ph idx="1"/>
          </p:nvPr>
        </p:nvSpPr>
        <p:spPr/>
        <p:txBody>
          <a:bodyPr/>
          <a:lstStyle/>
          <a:p>
            <a:pPr marL="457200" lvl="0" indent="-457200" defTabSz="914400" fontAlgn="auto">
              <a:spcAft>
                <a:spcPts val="0"/>
              </a:spcAft>
              <a:buClr>
                <a:schemeClr val="tx1"/>
              </a:buClr>
              <a:buSzPct val="85000"/>
              <a:buFont typeface="Arial" panose="020B0604020202020204" pitchFamily="34" charset="0"/>
              <a:buChar char="•"/>
            </a:pPr>
            <a:r>
              <a:rPr lang="en-US" sz="2700" b="0" cap="none" dirty="0">
                <a:solidFill>
                  <a:prstClr val="black"/>
                </a:solidFill>
                <a:effectLst>
                  <a:outerShdw blurRad="38100" dist="38100" dir="2700000" algn="tl">
                    <a:srgbClr val="000000">
                      <a:alpha val="43137"/>
                    </a:srgbClr>
                  </a:outerShdw>
                </a:effectLst>
              </a:rPr>
              <a:t>The WV State Loan Repayment Program (</a:t>
            </a:r>
            <a:r>
              <a:rPr lang="en-US" sz="2700" b="0" cap="none" dirty="0">
                <a:solidFill>
                  <a:srgbClr val="FF0000"/>
                </a:solidFill>
                <a:effectLst>
                  <a:outerShdw blurRad="38100" dist="38100" dir="2700000" algn="tl">
                    <a:srgbClr val="000000">
                      <a:alpha val="43137"/>
                    </a:srgbClr>
                  </a:outerShdw>
                </a:effectLst>
              </a:rPr>
              <a:t>SLRP</a:t>
            </a:r>
            <a:r>
              <a:rPr lang="en-US" sz="2700" b="0" cap="none" dirty="0">
                <a:solidFill>
                  <a:prstClr val="black"/>
                </a:solidFill>
                <a:effectLst>
                  <a:outerShdw blurRad="38100" dist="38100" dir="2700000" algn="tl">
                    <a:srgbClr val="000000">
                      <a:alpha val="43137"/>
                    </a:srgbClr>
                  </a:outerShdw>
                </a:effectLst>
              </a:rPr>
              <a:t>)</a:t>
            </a:r>
          </a:p>
          <a:p>
            <a:pPr marL="457200" lvl="0" indent="-457200" defTabSz="914400" fontAlgn="auto">
              <a:spcAft>
                <a:spcPts val="0"/>
              </a:spcAft>
              <a:buClr>
                <a:schemeClr val="tx1"/>
              </a:buClr>
              <a:buSzPct val="85000"/>
              <a:buFont typeface="Arial" panose="020B0604020202020204" pitchFamily="34" charset="0"/>
              <a:buChar char="•"/>
            </a:pPr>
            <a:r>
              <a:rPr lang="en-US" sz="2700" b="0" cap="none" dirty="0">
                <a:solidFill>
                  <a:prstClr val="black"/>
                </a:solidFill>
                <a:effectLst>
                  <a:outerShdw blurRad="38100" dist="38100" dir="2700000" algn="tl">
                    <a:srgbClr val="000000">
                      <a:alpha val="43137"/>
                    </a:srgbClr>
                  </a:outerShdw>
                </a:effectLst>
              </a:rPr>
              <a:t>Key Points:</a:t>
            </a:r>
          </a:p>
          <a:p>
            <a:pPr marL="731520" lvl="1" indent="-457200" defTabSz="914400" fontAlgn="auto">
              <a:spcAft>
                <a:spcPts val="0"/>
              </a:spcAft>
              <a:buClr>
                <a:schemeClr val="tx1"/>
              </a:buClr>
              <a:buSzPct val="70000"/>
              <a:buFont typeface="Courier New" panose="02070309020205020404" pitchFamily="49" charset="0"/>
              <a:buChar char="o"/>
            </a:pPr>
            <a:r>
              <a:rPr lang="en-US" sz="2800" b="1" dirty="0"/>
              <a:t>Available to dentists, primary care physicians, nurse practitioners, nurse midwives, physician assistants</a:t>
            </a:r>
          </a:p>
          <a:p>
            <a:pPr marL="731520" lvl="1" indent="-457200" defTabSz="914400" fontAlgn="auto">
              <a:spcAft>
                <a:spcPts val="0"/>
              </a:spcAft>
              <a:buClr>
                <a:schemeClr val="tx1"/>
              </a:buClr>
              <a:buSzPct val="70000"/>
              <a:buFont typeface="Courier New" panose="02070309020205020404" pitchFamily="49" charset="0"/>
              <a:buChar char="o"/>
            </a:pPr>
            <a:r>
              <a:rPr lang="en-US" sz="2800" b="1" dirty="0"/>
              <a:t>Requires obligated services in the HPSA </a:t>
            </a:r>
            <a:r>
              <a:rPr lang="en-US" sz="2800" b="1" i="1" dirty="0"/>
              <a:t>in WV for a non-profit employer </a:t>
            </a:r>
            <a:endParaRPr lang="en-US" sz="2800" b="1" dirty="0"/>
          </a:p>
          <a:p>
            <a:pPr marL="731520" lvl="1" indent="-457200" defTabSz="914400" fontAlgn="auto">
              <a:spcAft>
                <a:spcPts val="0"/>
              </a:spcAft>
              <a:buClr>
                <a:schemeClr val="tx1"/>
              </a:buClr>
              <a:buSzPct val="70000"/>
              <a:buFont typeface="Courier New" panose="02070309020205020404" pitchFamily="49" charset="0"/>
              <a:buChar char="o"/>
            </a:pPr>
            <a:r>
              <a:rPr lang="en-US" sz="2800" b="1" dirty="0"/>
              <a:t>SLRP will pay for tuition expenses, reasonable training expenses, and living expenses</a:t>
            </a:r>
          </a:p>
          <a:p>
            <a:pPr marL="731520" lvl="1" indent="-457200" defTabSz="914400" fontAlgn="auto">
              <a:spcAft>
                <a:spcPts val="0"/>
              </a:spcAft>
              <a:buClr>
                <a:schemeClr val="tx1"/>
              </a:buClr>
              <a:buSzPct val="70000"/>
              <a:buFont typeface="Courier New" panose="02070309020205020404" pitchFamily="49" charset="0"/>
              <a:buChar char="o"/>
            </a:pPr>
            <a:r>
              <a:rPr lang="en-US" sz="2800" b="1" dirty="0"/>
              <a:t>US citizens who are licensed to practice in WV can apply</a:t>
            </a:r>
          </a:p>
          <a:p>
            <a:endParaRPr lang="en-US" dirty="0"/>
          </a:p>
        </p:txBody>
      </p:sp>
    </p:spTree>
    <p:extLst>
      <p:ext uri="{BB962C8B-B14F-4D97-AF65-F5344CB8AC3E}">
        <p14:creationId xmlns:p14="http://schemas.microsoft.com/office/powerpoint/2010/main" val="95691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rPr>
              <a:t>State Loan Repayment Program (SLRP)</a:t>
            </a:r>
            <a:endParaRPr lang="en-US" dirty="0"/>
          </a:p>
        </p:txBody>
      </p:sp>
      <p:sp>
        <p:nvSpPr>
          <p:cNvPr id="3" name="Content Placeholder 2"/>
          <p:cNvSpPr>
            <a:spLocks noGrp="1"/>
          </p:cNvSpPr>
          <p:nvPr>
            <p:ph idx="1"/>
          </p:nvPr>
        </p:nvSpPr>
        <p:spPr/>
        <p:txBody>
          <a:bodyPr>
            <a:normAutofit/>
          </a:bodyPr>
          <a:lstStyle/>
          <a:p>
            <a:pPr marL="457200" lvl="0" indent="-457200" defTabSz="914400" fontAlgn="auto">
              <a:spcAft>
                <a:spcPts val="0"/>
              </a:spcAft>
              <a:buClr>
                <a:schemeClr val="tx1"/>
              </a:buClr>
              <a:buSzPct val="85000"/>
              <a:buFont typeface="Arial" panose="020B0604020202020204" pitchFamily="34" charset="0"/>
              <a:buChar char="•"/>
            </a:pPr>
            <a:r>
              <a:rPr lang="en-US" sz="2700" b="0" cap="none" dirty="0">
                <a:solidFill>
                  <a:prstClr val="black"/>
                </a:solidFill>
                <a:effectLst>
                  <a:outerShdw blurRad="38100" dist="38100" dir="2700000" algn="tl">
                    <a:srgbClr val="000000">
                      <a:alpha val="43137"/>
                    </a:srgbClr>
                  </a:outerShdw>
                </a:effectLst>
              </a:rPr>
              <a:t>Criteria:</a:t>
            </a:r>
          </a:p>
          <a:p>
            <a:pPr marL="731520" lvl="1" indent="-457200" defTabSz="914400" fontAlgn="auto">
              <a:spcAft>
                <a:spcPts val="0"/>
              </a:spcAft>
              <a:buClr>
                <a:schemeClr val="tx1"/>
              </a:buClr>
              <a:buSzPct val="70000"/>
              <a:buFont typeface="Courier New" panose="02070309020205020404" pitchFamily="49" charset="0"/>
              <a:buChar char="o"/>
            </a:pPr>
            <a:r>
              <a:rPr lang="en-US" sz="2800" dirty="0">
                <a:effectLst>
                  <a:outerShdw blurRad="38100" dist="38100" dir="2700000" algn="tl">
                    <a:srgbClr val="000000">
                      <a:alpha val="43137"/>
                    </a:srgbClr>
                  </a:outerShdw>
                </a:effectLst>
              </a:rPr>
              <a:t>Must practice full-time general clinical dentistry</a:t>
            </a:r>
          </a:p>
          <a:p>
            <a:pPr marL="731520" lvl="1" indent="-457200" defTabSz="914400" fontAlgn="auto">
              <a:spcAft>
                <a:spcPts val="0"/>
              </a:spcAft>
              <a:buClr>
                <a:schemeClr val="tx1"/>
              </a:buClr>
              <a:buSzPct val="70000"/>
              <a:buFont typeface="Courier New" panose="02070309020205020404" pitchFamily="49" charset="0"/>
              <a:buChar char="o"/>
            </a:pPr>
            <a:r>
              <a:rPr lang="en-US" sz="2800" dirty="0">
                <a:effectLst>
                  <a:outerShdw blurRad="38100" dist="38100" dir="2700000" algn="tl">
                    <a:srgbClr val="000000">
                      <a:alpha val="43137"/>
                    </a:srgbClr>
                  </a:outerShdw>
                </a:effectLst>
              </a:rPr>
              <a:t>Must practice 40 hours per week, 45 weeks per year</a:t>
            </a:r>
          </a:p>
          <a:p>
            <a:pPr marL="731520" lvl="1" indent="-457200" defTabSz="914400" fontAlgn="auto">
              <a:spcAft>
                <a:spcPts val="0"/>
              </a:spcAft>
              <a:buClr>
                <a:schemeClr val="tx1"/>
              </a:buClr>
              <a:buSzPct val="70000"/>
              <a:buFont typeface="Courier New" panose="02070309020205020404" pitchFamily="49" charset="0"/>
              <a:buChar char="o"/>
            </a:pPr>
            <a:r>
              <a:rPr lang="en-US" sz="2800" dirty="0">
                <a:effectLst>
                  <a:outerShdw blurRad="38100" dist="38100" dir="2700000" algn="tl">
                    <a:srgbClr val="000000">
                      <a:alpha val="43137"/>
                    </a:srgbClr>
                  </a:outerShdw>
                </a:effectLst>
              </a:rPr>
              <a:t>Agree not to discriminate against patients on the basis of their ability to pay for their dental services</a:t>
            </a:r>
          </a:p>
          <a:p>
            <a:pPr marL="731520" lvl="1" indent="-457200" defTabSz="914400" fontAlgn="auto">
              <a:spcAft>
                <a:spcPts val="0"/>
              </a:spcAft>
              <a:buClr>
                <a:schemeClr val="tx1"/>
              </a:buClr>
              <a:buSzPct val="70000"/>
              <a:buFont typeface="Courier New" panose="02070309020205020404" pitchFamily="49" charset="0"/>
              <a:buChar char="o"/>
            </a:pPr>
            <a:r>
              <a:rPr lang="en-US" sz="2800" dirty="0">
                <a:effectLst>
                  <a:outerShdw blurRad="38100" dist="38100" dir="2700000" algn="tl">
                    <a:srgbClr val="000000">
                      <a:alpha val="43137"/>
                    </a:srgbClr>
                  </a:outerShdw>
                </a:effectLst>
              </a:rPr>
              <a:t>Complete a minimum 2-year service obligation</a:t>
            </a:r>
          </a:p>
          <a:p>
            <a:pPr marL="731520" lvl="1" indent="-457200" defTabSz="914400" fontAlgn="auto">
              <a:spcAft>
                <a:spcPts val="0"/>
              </a:spcAft>
              <a:buClr>
                <a:schemeClr val="tx1"/>
              </a:buClr>
              <a:buSzPct val="70000"/>
              <a:buFont typeface="Courier New" panose="02070309020205020404" pitchFamily="49" charset="0"/>
              <a:buChar char="o"/>
            </a:pPr>
            <a:r>
              <a:rPr lang="en-US" sz="2800" dirty="0">
                <a:effectLst>
                  <a:outerShdw blurRad="38100" dist="38100" dir="2700000" algn="tl">
                    <a:srgbClr val="000000">
                      <a:alpha val="43137"/>
                    </a:srgbClr>
                  </a:outerShdw>
                </a:effectLst>
              </a:rPr>
              <a:t>Maximum repayment is $40,000.00 over the 2 year obligation</a:t>
            </a:r>
          </a:p>
          <a:p>
            <a:pPr marL="731520" lvl="1" indent="-457200" defTabSz="914400" fontAlgn="auto">
              <a:spcAft>
                <a:spcPts val="0"/>
              </a:spcAft>
              <a:buClr>
                <a:schemeClr val="tx1"/>
              </a:buClr>
              <a:buSzPct val="70000"/>
              <a:buFont typeface="Courier New" panose="02070309020205020404" pitchFamily="49" charset="0"/>
              <a:buChar char="o"/>
            </a:pPr>
            <a:r>
              <a:rPr lang="en-US" sz="2800" dirty="0">
                <a:solidFill>
                  <a:prstClr val="black"/>
                </a:solidFill>
                <a:effectLst>
                  <a:outerShdw blurRad="38100" dist="38100" dir="2700000" algn="tl">
                    <a:srgbClr val="000000">
                      <a:alpha val="43137"/>
                    </a:srgbClr>
                  </a:outerShdw>
                </a:effectLst>
              </a:rPr>
              <a:t>For more information: </a:t>
            </a:r>
            <a:r>
              <a:rPr lang="en-US" sz="2800" dirty="0">
                <a:solidFill>
                  <a:prstClr val="black"/>
                </a:solidFill>
                <a:effectLst>
                  <a:outerShdw blurRad="38100" dist="38100" dir="2700000" algn="tl">
                    <a:srgbClr val="000000">
                      <a:alpha val="43137"/>
                    </a:srgbClr>
                  </a:outerShdw>
                </a:effectLst>
                <a:hlinkClick r:id="rId2"/>
              </a:rPr>
              <a:t>Brandon.K.Carman@wv.gov</a:t>
            </a:r>
            <a:r>
              <a:rPr lang="en-US" sz="2800" dirty="0">
                <a:solidFill>
                  <a:prstClr val="black"/>
                </a:solidFill>
                <a:effectLst>
                  <a:outerShdw blurRad="38100" dist="38100" dir="2700000" algn="tl">
                    <a:srgbClr val="000000">
                      <a:alpha val="43137"/>
                    </a:srgbClr>
                  </a:outerShdw>
                </a:effectLst>
              </a:rPr>
              <a:t> </a:t>
            </a:r>
            <a:endParaRPr lang="en-US" sz="2800" b="1" dirty="0">
              <a:solidFill>
                <a:prstClr val="black"/>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316577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230188"/>
            <a:ext cx="7146925" cy="461111"/>
          </a:xfrm>
        </p:spPr>
        <p:txBody>
          <a:bodyPr/>
          <a:lstStyle/>
          <a:p>
            <a:pPr algn="ctr"/>
            <a:r>
              <a:rPr lang="en-US" sz="2400" dirty="0">
                <a:effectLst>
                  <a:outerShdw blurRad="38100" dist="38100" dir="2700000" algn="tl">
                    <a:srgbClr val="000000">
                      <a:alpha val="43137"/>
                    </a:srgbClr>
                  </a:outerShdw>
                </a:effectLst>
              </a:rPr>
              <a:t>Recruitment and Retention Community Project (RRCP)</a:t>
            </a:r>
            <a:endParaRPr lang="en-US" sz="2400" dirty="0"/>
          </a:p>
        </p:txBody>
      </p:sp>
      <p:sp>
        <p:nvSpPr>
          <p:cNvPr id="3" name="Content Placeholder 2"/>
          <p:cNvSpPr>
            <a:spLocks noGrp="1"/>
          </p:cNvSpPr>
          <p:nvPr>
            <p:ph idx="1"/>
          </p:nvPr>
        </p:nvSpPr>
        <p:spPr/>
        <p:txBody>
          <a:bodyPr>
            <a:normAutofit lnSpcReduction="10000"/>
          </a:bodyPr>
          <a:lstStyle/>
          <a:p>
            <a:pPr marL="274320" lvl="0" indent="-274320" defTabSz="914400" fontAlgn="auto">
              <a:spcAft>
                <a:spcPts val="0"/>
              </a:spcAft>
              <a:buClr>
                <a:schemeClr val="tx1"/>
              </a:buClr>
              <a:buSzPct val="85000"/>
              <a:buFont typeface="Wingdings 2"/>
              <a:buChar char=""/>
            </a:pPr>
            <a:r>
              <a:rPr lang="en-US" sz="2500" b="0" cap="none" dirty="0">
                <a:solidFill>
                  <a:prstClr val="black"/>
                </a:solidFill>
                <a:effectLst>
                  <a:outerShdw blurRad="38100" dist="38100" dir="2700000" algn="tl">
                    <a:srgbClr val="000000">
                      <a:alpha val="43137"/>
                    </a:srgbClr>
                  </a:outerShdw>
                </a:effectLst>
              </a:rPr>
              <a:t>Purpose:  recruit and retain primary health care providers (general dentists) into underserved communities (DHPSA).</a:t>
            </a:r>
          </a:p>
          <a:p>
            <a:pPr marL="274320" lvl="0" indent="-274320" defTabSz="914400" fontAlgn="auto">
              <a:spcAft>
                <a:spcPts val="0"/>
              </a:spcAft>
              <a:buClr>
                <a:schemeClr val="tx1"/>
              </a:buClr>
              <a:buSzPct val="85000"/>
              <a:buFont typeface="Wingdings 2"/>
              <a:buChar char=""/>
            </a:pPr>
            <a:r>
              <a:rPr lang="en-US" sz="2500" b="0" cap="none" dirty="0">
                <a:solidFill>
                  <a:prstClr val="black"/>
                </a:solidFill>
                <a:effectLst>
                  <a:outerShdw blurRad="38100" dist="38100" dir="2700000" algn="tl">
                    <a:srgbClr val="000000">
                      <a:alpha val="43137"/>
                    </a:srgbClr>
                  </a:outerShdw>
                </a:effectLst>
              </a:rPr>
              <a:t>Support can span a maximum of 4 years </a:t>
            </a:r>
          </a:p>
          <a:p>
            <a:pPr marL="274320" lvl="0" indent="-274320" defTabSz="914400" fontAlgn="auto">
              <a:spcAft>
                <a:spcPts val="0"/>
              </a:spcAft>
              <a:buClr>
                <a:schemeClr val="tx1"/>
              </a:buClr>
              <a:buSzPct val="85000"/>
              <a:buFont typeface="Wingdings 2"/>
              <a:buChar char=""/>
            </a:pPr>
            <a:r>
              <a:rPr lang="en-US" sz="2500" b="0" cap="none" dirty="0">
                <a:solidFill>
                  <a:prstClr val="black"/>
                </a:solidFill>
                <a:effectLst>
                  <a:outerShdw blurRad="38100" dist="38100" dir="2700000" algn="tl">
                    <a:srgbClr val="000000">
                      <a:alpha val="43137"/>
                    </a:srgbClr>
                  </a:outerShdw>
                </a:effectLst>
              </a:rPr>
              <a:t>Requirements:</a:t>
            </a:r>
          </a:p>
          <a:p>
            <a:pPr marL="548640" lvl="1" indent="-274320" defTabSz="914400" fontAlgn="auto">
              <a:spcAft>
                <a:spcPts val="0"/>
              </a:spcAft>
              <a:buClr>
                <a:schemeClr val="tx1"/>
              </a:buClr>
              <a:buSzPct val="70000"/>
              <a:buFont typeface="Wingdings"/>
              <a:buChar char=""/>
            </a:pPr>
            <a:r>
              <a:rPr lang="en-US" dirty="0">
                <a:solidFill>
                  <a:prstClr val="black"/>
                </a:solidFill>
                <a:effectLst>
                  <a:outerShdw blurRad="38100" dist="38100" dir="2700000" algn="tl">
                    <a:srgbClr val="000000">
                      <a:alpha val="43137"/>
                    </a:srgbClr>
                  </a:outerShdw>
                </a:effectLst>
              </a:rPr>
              <a:t>Be located in a DHPSA</a:t>
            </a:r>
          </a:p>
          <a:p>
            <a:pPr marL="548640" lvl="1" indent="-274320" defTabSz="914400" fontAlgn="auto">
              <a:spcAft>
                <a:spcPts val="0"/>
              </a:spcAft>
              <a:buClr>
                <a:schemeClr val="tx1"/>
              </a:buClr>
              <a:buSzPct val="70000"/>
              <a:buFont typeface="Wingdings"/>
              <a:buChar char=""/>
            </a:pPr>
            <a:r>
              <a:rPr lang="en-US" dirty="0">
                <a:solidFill>
                  <a:prstClr val="black"/>
                </a:solidFill>
                <a:effectLst>
                  <a:outerShdw blurRad="38100" dist="38100" dir="2700000" algn="tl">
                    <a:srgbClr val="000000">
                      <a:alpha val="43137"/>
                    </a:srgbClr>
                  </a:outerShdw>
                </a:effectLst>
              </a:rPr>
              <a:t>Provide full continuum of care, 40 hours per week, 45 weeks per year</a:t>
            </a:r>
          </a:p>
          <a:p>
            <a:pPr marL="548640" lvl="1" indent="-274320" defTabSz="914400" fontAlgn="auto">
              <a:spcAft>
                <a:spcPts val="0"/>
              </a:spcAft>
              <a:buClr>
                <a:schemeClr val="tx1"/>
              </a:buClr>
              <a:buSzPct val="70000"/>
              <a:buFont typeface="Wingdings"/>
              <a:buChar char=""/>
            </a:pPr>
            <a:r>
              <a:rPr lang="en-US" dirty="0">
                <a:solidFill>
                  <a:prstClr val="black"/>
                </a:solidFill>
                <a:effectLst>
                  <a:outerShdw blurRad="38100" dist="38100" dir="2700000" algn="tl">
                    <a:srgbClr val="000000">
                      <a:alpha val="43137"/>
                    </a:srgbClr>
                  </a:outerShdw>
                </a:effectLst>
              </a:rPr>
              <a:t>Have an open policy to provide care regardless of a person’s ability to pay</a:t>
            </a:r>
          </a:p>
          <a:p>
            <a:pPr marL="548640" lvl="1" indent="-274320" defTabSz="914400" fontAlgn="auto">
              <a:spcAft>
                <a:spcPts val="0"/>
              </a:spcAft>
              <a:buClr>
                <a:schemeClr val="tx1"/>
              </a:buClr>
              <a:buSzPct val="70000"/>
              <a:buFont typeface="Wingdings"/>
              <a:buChar char=""/>
            </a:pPr>
            <a:r>
              <a:rPr lang="en-US" dirty="0">
                <a:solidFill>
                  <a:prstClr val="black"/>
                </a:solidFill>
                <a:effectLst>
                  <a:outerShdw blurRad="38100" dist="38100" dir="2700000" algn="tl">
                    <a:srgbClr val="000000">
                      <a:alpha val="43137"/>
                    </a:srgbClr>
                  </a:outerShdw>
                </a:effectLst>
              </a:rPr>
              <a:t>Be able to provide 50 percent matching dollars from sponsoring community organization</a:t>
            </a:r>
          </a:p>
          <a:p>
            <a:pPr marL="548640" lvl="1" indent="-274320" defTabSz="914400" fontAlgn="auto">
              <a:spcAft>
                <a:spcPts val="0"/>
              </a:spcAft>
              <a:buClr>
                <a:schemeClr val="tx1"/>
              </a:buClr>
              <a:buSzPct val="70000"/>
              <a:buFont typeface="Wingdings"/>
              <a:buChar char=""/>
            </a:pPr>
            <a:r>
              <a:rPr lang="en-US" dirty="0">
                <a:solidFill>
                  <a:prstClr val="black"/>
                </a:solidFill>
                <a:effectLst>
                  <a:outerShdw blurRad="38100" dist="38100" dir="2700000" algn="tl">
                    <a:srgbClr val="000000">
                      <a:alpha val="43137"/>
                    </a:srgbClr>
                  </a:outerShdw>
                </a:effectLst>
              </a:rPr>
              <a:t>Grant is for $20,000 per year, for a total of $80,000.</a:t>
            </a:r>
          </a:p>
          <a:p>
            <a:pPr marL="548640" lvl="1" indent="-274320" defTabSz="914400" fontAlgn="auto">
              <a:spcAft>
                <a:spcPts val="0"/>
              </a:spcAft>
              <a:buClr>
                <a:schemeClr val="tx1"/>
              </a:buClr>
              <a:buSzPct val="70000"/>
              <a:buFont typeface="Wingdings"/>
              <a:buChar char=""/>
            </a:pPr>
            <a:r>
              <a:rPr lang="en-US" dirty="0">
                <a:solidFill>
                  <a:prstClr val="black"/>
                </a:solidFill>
                <a:effectLst>
                  <a:outerShdw blurRad="38100" dist="38100" dir="2700000" algn="tl">
                    <a:srgbClr val="000000">
                      <a:alpha val="43137"/>
                    </a:srgbClr>
                  </a:outerShdw>
                </a:effectLst>
              </a:rPr>
              <a:t>For more information: </a:t>
            </a:r>
            <a:r>
              <a:rPr lang="en-US" dirty="0">
                <a:solidFill>
                  <a:prstClr val="black"/>
                </a:solidFill>
                <a:effectLst>
                  <a:outerShdw blurRad="38100" dist="38100" dir="2700000" algn="tl">
                    <a:srgbClr val="000000">
                      <a:alpha val="43137"/>
                    </a:srgbClr>
                  </a:outerShdw>
                </a:effectLst>
                <a:hlinkClick r:id="rId2"/>
              </a:rPr>
              <a:t>Brandon.K.Carman@wv.gov</a:t>
            </a:r>
            <a:r>
              <a:rPr lang="en-US" dirty="0">
                <a:solidFill>
                  <a:prstClr val="black"/>
                </a:solidFill>
                <a:effectLst>
                  <a:outerShdw blurRad="38100" dist="38100" dir="2700000" algn="tl">
                    <a:srgbClr val="000000">
                      <a:alpha val="43137"/>
                    </a:srgbClr>
                  </a:outerShdw>
                </a:effectLst>
              </a:rPr>
              <a:t>  </a:t>
            </a:r>
            <a:endParaRPr lang="en-US" b="1" dirty="0">
              <a:solidFill>
                <a:prstClr val="black"/>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3496182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1037" y="819150"/>
            <a:ext cx="4286769" cy="1009650"/>
          </a:xfrm>
        </p:spPr>
        <p:txBody>
          <a:bodyPr>
            <a:normAutofit lnSpcReduction="10000"/>
          </a:bodyPr>
          <a:lstStyle/>
          <a:p>
            <a:pPr algn="ctr"/>
            <a:endParaRPr lang="en-US" dirty="0"/>
          </a:p>
          <a:p>
            <a:pPr algn="ctr"/>
            <a:r>
              <a:rPr lang="en-US" sz="4000" cap="none" dirty="0"/>
              <a:t>Adults</a:t>
            </a:r>
            <a:r>
              <a:rPr lang="en-US" sz="3600" cap="none" dirty="0"/>
              <a:t> &amp; </a:t>
            </a:r>
            <a:r>
              <a:rPr lang="en-US" sz="4000" cap="none" dirty="0"/>
              <a:t>Seniors</a:t>
            </a:r>
            <a:endParaRPr lang="en-US" sz="3600" cap="non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E151EB-E6A8-4231-B492-42D6AD8C315C}" type="slidenum">
              <a:rPr kumimoji="0" lang="en-US"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886" y="1323975"/>
            <a:ext cx="1876425" cy="2438400"/>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4254059"/>
            <a:ext cx="3839094" cy="1927225"/>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25" y="4079728"/>
            <a:ext cx="3155925" cy="2101556"/>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822" y="2124782"/>
            <a:ext cx="2743200" cy="17321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0683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cap="none" dirty="0"/>
              <a:t>BCF and BPH Pre-employment (Dental and Vision) Project</a:t>
            </a:r>
          </a:p>
          <a:p>
            <a:pPr marL="457200" indent="-457200">
              <a:buFont typeface="Arial" panose="020B0604020202020204" pitchFamily="34" charset="0"/>
              <a:buChar char="•"/>
            </a:pPr>
            <a:r>
              <a:rPr lang="en-US" b="0" cap="none" dirty="0"/>
              <a:t>This project began in 2000 and provides dental and vision services for adults transitioning from “welfare to work” who are receiving Temporary Assistance for Needy Families (TANF) benefits from the WV DHHR;</a:t>
            </a:r>
          </a:p>
          <a:p>
            <a:pPr marL="457200" indent="-457200">
              <a:buFont typeface="Arial" panose="020B0604020202020204" pitchFamily="34" charset="0"/>
              <a:buChar char="•"/>
            </a:pPr>
            <a:r>
              <a:rPr lang="en-US" b="0" cap="none" dirty="0"/>
              <a:t>Funded by the Bureau for Children and Families through Temporary Assistance for Needy Families (TANF);</a:t>
            </a:r>
          </a:p>
          <a:p>
            <a:pPr marL="457200" indent="-457200">
              <a:buFont typeface="Arial" panose="020B0604020202020204" pitchFamily="34" charset="0"/>
              <a:buChar char="•"/>
            </a:pPr>
            <a:r>
              <a:rPr lang="en-US" b="0" cap="none" dirty="0"/>
              <a:t>Administered by the Bureau for Public Health Oral Health Program;</a:t>
            </a:r>
          </a:p>
          <a:p>
            <a:pPr marL="457200" indent="-457200">
              <a:buFont typeface="Arial" panose="020B0604020202020204" pitchFamily="34" charset="0"/>
              <a:buChar char="•"/>
            </a:pPr>
            <a:r>
              <a:rPr lang="en-US" b="0" cap="none" dirty="0"/>
              <a:t>Lifetime limit for dental services: $3,300/client;</a:t>
            </a:r>
          </a:p>
          <a:p>
            <a:pPr marL="457200" indent="-457200">
              <a:buFont typeface="Arial" panose="020B0604020202020204" pitchFamily="34" charset="0"/>
              <a:buChar char="•"/>
            </a:pPr>
            <a:r>
              <a:rPr lang="en-US" b="0" cap="none" dirty="0"/>
              <a:t>Serves approximately 2,500 people per year.</a:t>
            </a:r>
          </a:p>
          <a:p>
            <a:pPr marL="342900" indent="-342900">
              <a:buFont typeface="Wingdings" panose="05000000000000000000" pitchFamily="2" charset="2"/>
              <a:buChar char="§"/>
            </a:pPr>
            <a:endParaRPr lang="en-US" sz="2000" dirty="0"/>
          </a:p>
        </p:txBody>
      </p:sp>
      <p:sp>
        <p:nvSpPr>
          <p:cNvPr id="5" name="Title 1"/>
          <p:cNvSpPr>
            <a:spLocks noGrp="1"/>
          </p:cNvSpPr>
          <p:nvPr>
            <p:ph type="title"/>
          </p:nvPr>
        </p:nvSpPr>
        <p:spPr>
          <a:xfrm>
            <a:off x="457200" y="230188"/>
            <a:ext cx="7346950" cy="461111"/>
          </a:xfrm>
        </p:spPr>
        <p:txBody>
          <a:bodyPr/>
          <a:lstStyle/>
          <a:p>
            <a:r>
              <a:rPr lang="en-US" dirty="0"/>
              <a:t>Addressing Lack of Adult Dental Coverage</a:t>
            </a:r>
          </a:p>
        </p:txBody>
      </p:sp>
    </p:spTree>
    <p:extLst>
      <p:ext uri="{BB962C8B-B14F-4D97-AF65-F5344CB8AC3E}">
        <p14:creationId xmlns:p14="http://schemas.microsoft.com/office/powerpoint/2010/main" val="2187762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Lack of Adult Dental Coverage</a:t>
            </a:r>
          </a:p>
        </p:txBody>
      </p:sp>
      <p:sp>
        <p:nvSpPr>
          <p:cNvPr id="3" name="Content Placeholder 2"/>
          <p:cNvSpPr>
            <a:spLocks noGrp="1"/>
          </p:cNvSpPr>
          <p:nvPr>
            <p:ph idx="1"/>
          </p:nvPr>
        </p:nvSpPr>
        <p:spPr/>
        <p:txBody>
          <a:bodyPr/>
          <a:lstStyle/>
          <a:p>
            <a:pPr lvl="0"/>
            <a:r>
              <a:rPr lang="en-US" cap="none" dirty="0">
                <a:solidFill>
                  <a:prstClr val="black"/>
                </a:solidFill>
              </a:rPr>
              <a:t>BPH Donated Denture Project</a:t>
            </a:r>
          </a:p>
          <a:p>
            <a:pPr marL="342900" lvl="0" indent="-342900">
              <a:buFont typeface="Arial" panose="020B0604020202020204" pitchFamily="34" charset="0"/>
              <a:buChar char="•"/>
            </a:pPr>
            <a:r>
              <a:rPr lang="en-US" b="0" cap="none" dirty="0">
                <a:solidFill>
                  <a:prstClr val="black"/>
                </a:solidFill>
              </a:rPr>
              <a:t>State-funded project that provides dentures to residents under age 65 receiving SSI or those over 65 meeting income guidelines (133% of FPL);</a:t>
            </a:r>
          </a:p>
          <a:p>
            <a:pPr marL="342900" lvl="0" indent="-342900">
              <a:buFont typeface="Arial" panose="020B0604020202020204" pitchFamily="34" charset="0"/>
              <a:buChar char="•"/>
            </a:pPr>
            <a:r>
              <a:rPr lang="en-US" b="0" cap="none" dirty="0">
                <a:solidFill>
                  <a:prstClr val="black"/>
                </a:solidFill>
              </a:rPr>
              <a:t>Clients must be “denture-ready” – no other services provided;</a:t>
            </a:r>
          </a:p>
          <a:p>
            <a:pPr marL="342900" lvl="0" indent="-342900">
              <a:buFont typeface="Arial" panose="020B0604020202020204" pitchFamily="34" charset="0"/>
              <a:buChar char="•"/>
            </a:pPr>
            <a:r>
              <a:rPr lang="en-US" b="0" cap="none" dirty="0">
                <a:solidFill>
                  <a:prstClr val="black"/>
                </a:solidFill>
              </a:rPr>
              <a:t>Client may receive a complete set or partial set of dentures;</a:t>
            </a:r>
          </a:p>
          <a:p>
            <a:pPr marL="342900" lvl="0" indent="-342900">
              <a:buFont typeface="Arial" panose="020B0604020202020204" pitchFamily="34" charset="0"/>
              <a:buChar char="•"/>
            </a:pPr>
            <a:r>
              <a:rPr lang="en-US" b="0" cap="none" dirty="0">
                <a:solidFill>
                  <a:prstClr val="black"/>
                </a:solidFill>
              </a:rPr>
              <a:t>Served more than 400 people in both 2014 &amp; 2015.</a:t>
            </a:r>
          </a:p>
          <a:p>
            <a:endParaRPr lang="en-US" dirty="0"/>
          </a:p>
        </p:txBody>
      </p:sp>
    </p:spTree>
    <p:extLst>
      <p:ext uri="{BB962C8B-B14F-4D97-AF65-F5344CB8AC3E}">
        <p14:creationId xmlns:p14="http://schemas.microsoft.com/office/powerpoint/2010/main" val="1459888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1112" y="1323975"/>
            <a:ext cx="6581775" cy="1200150"/>
          </a:xfrm>
        </p:spPr>
        <p:txBody>
          <a:bodyPr>
            <a:noAutofit/>
          </a:bodyPr>
          <a:lstStyle/>
          <a:p>
            <a:pPr algn="ctr"/>
            <a:r>
              <a:rPr lang="en-US" sz="4000" cap="none" dirty="0"/>
              <a:t>Oral Health Surveillance &amp; Evaluation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3067050"/>
            <a:ext cx="8572500" cy="2667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0235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19662" y="1171573"/>
            <a:ext cx="3552825" cy="981076"/>
          </a:xfrm>
        </p:spPr>
        <p:txBody>
          <a:bodyPr>
            <a:normAutofit fontScale="92500" lnSpcReduction="10000"/>
          </a:bodyPr>
          <a:lstStyle/>
          <a:p>
            <a:pPr algn="ctr"/>
            <a:r>
              <a:rPr lang="en-US" sz="3600" cap="none" dirty="0"/>
              <a:t>Perinatal &amp; Children’s Initiatives</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962025"/>
            <a:ext cx="4129088" cy="3238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62" y="4124209"/>
            <a:ext cx="3529013" cy="234160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300" y="2629496"/>
            <a:ext cx="2476500" cy="369946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3334" y="2350199"/>
            <a:ext cx="2857500" cy="22193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2400" y="4479227"/>
            <a:ext cx="2733675" cy="1877123"/>
          </a:xfrm>
          <a:prstGeom prst="rect">
            <a:avLst/>
          </a:prstGeom>
        </p:spPr>
      </p:pic>
    </p:spTree>
    <p:extLst>
      <p:ext uri="{BB962C8B-B14F-4D97-AF65-F5344CB8AC3E}">
        <p14:creationId xmlns:p14="http://schemas.microsoft.com/office/powerpoint/2010/main" val="2898696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Oral Health Surveillance and Evaluation</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8149" y="843986"/>
            <a:ext cx="4474852" cy="2682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025" y="3526458"/>
            <a:ext cx="4229100" cy="27330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2844284"/>
            <a:ext cx="3486150" cy="120032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Arial" charset="0"/>
              </a:rPr>
              <a:t>What our partners hear …</a:t>
            </a:r>
          </a:p>
        </p:txBody>
      </p:sp>
    </p:spTree>
    <p:extLst>
      <p:ext uri="{BB962C8B-B14F-4D97-AF65-F5344CB8AC3E}">
        <p14:creationId xmlns:p14="http://schemas.microsoft.com/office/powerpoint/2010/main" val="19191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799" y="3356864"/>
            <a:ext cx="5800725" cy="322014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158" y="1119621"/>
            <a:ext cx="2992517" cy="2028825"/>
          </a:xfrm>
          <a:prstGeom prst="rect">
            <a:avLst/>
          </a:prstGeom>
        </p:spPr>
      </p:pic>
      <p:sp>
        <p:nvSpPr>
          <p:cNvPr id="10" name="Title 1"/>
          <p:cNvSpPr>
            <a:spLocks noGrp="1"/>
          </p:cNvSpPr>
          <p:nvPr>
            <p:ph type="title"/>
          </p:nvPr>
        </p:nvSpPr>
        <p:spPr/>
        <p:txBody>
          <a:bodyPr>
            <a:normAutofit fontScale="90000"/>
          </a:bodyPr>
          <a:lstStyle/>
          <a:p>
            <a:pPr algn="ctr"/>
            <a:r>
              <a:rPr lang="en-US" dirty="0"/>
              <a:t>Oral Health Surveillance and Evaluation</a:t>
            </a:r>
          </a:p>
        </p:txBody>
      </p:sp>
      <p:sp>
        <p:nvSpPr>
          <p:cNvPr id="7" name="TextBox 6"/>
          <p:cNvSpPr txBox="1"/>
          <p:nvPr/>
        </p:nvSpPr>
        <p:spPr>
          <a:xfrm>
            <a:off x="600075" y="1500270"/>
            <a:ext cx="4705350" cy="120032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Arial" charset="0"/>
              </a:rPr>
              <a:t>What we want you to know …</a:t>
            </a:r>
          </a:p>
        </p:txBody>
      </p:sp>
    </p:spTree>
    <p:extLst>
      <p:ext uri="{BB962C8B-B14F-4D97-AF65-F5344CB8AC3E}">
        <p14:creationId xmlns:p14="http://schemas.microsoft.com/office/powerpoint/2010/main" val="338576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Importance of OH Measurement System</a:t>
            </a:r>
          </a:p>
        </p:txBody>
      </p:sp>
      <p:sp>
        <p:nvSpPr>
          <p:cNvPr id="3" name="Content Placeholder 2"/>
          <p:cNvSpPr>
            <a:spLocks noGrp="1"/>
          </p:cNvSpPr>
          <p:nvPr>
            <p:ph idx="1"/>
          </p:nvPr>
        </p:nvSpPr>
        <p:spPr/>
        <p:txBody>
          <a:bodyPr/>
          <a:lstStyle/>
          <a:p>
            <a:r>
              <a:rPr lang="en-US" dirty="0"/>
              <a:t>Data provides!</a:t>
            </a:r>
          </a:p>
          <a:p>
            <a:pPr marL="0" indent="0">
              <a:buNone/>
            </a:pPr>
            <a:endParaRPr lang="en-US" dirty="0"/>
          </a:p>
          <a:p>
            <a:pPr lvl="1"/>
            <a:r>
              <a:rPr lang="en-US" dirty="0"/>
              <a:t>Accountability</a:t>
            </a:r>
          </a:p>
          <a:p>
            <a:pPr lvl="2">
              <a:buFont typeface="Arial" panose="020B0604020202020204" pitchFamily="34" charset="0"/>
              <a:buChar char="•"/>
            </a:pPr>
            <a:r>
              <a:rPr lang="en-US" dirty="0"/>
              <a:t>WV has the ability to establish baselines for objectives and </a:t>
            </a:r>
            <a:r>
              <a:rPr lang="en-US" b="1" dirty="0"/>
              <a:t>monitor </a:t>
            </a:r>
            <a:r>
              <a:rPr lang="en-US" dirty="0"/>
              <a:t>and</a:t>
            </a:r>
            <a:r>
              <a:rPr lang="en-US" b="1" dirty="0"/>
              <a:t> evaluate </a:t>
            </a:r>
            <a:r>
              <a:rPr lang="en-US" dirty="0"/>
              <a:t>progress for current and future goals to improve oral health</a:t>
            </a:r>
          </a:p>
          <a:p>
            <a:pPr marL="731520" lvl="2" indent="0">
              <a:buNone/>
            </a:pPr>
            <a:endParaRPr lang="en-US" dirty="0"/>
          </a:p>
          <a:p>
            <a:pPr lvl="1"/>
            <a:r>
              <a:rPr lang="en-US" dirty="0"/>
              <a:t>Sustainability</a:t>
            </a:r>
          </a:p>
          <a:p>
            <a:pPr lvl="2">
              <a:buFont typeface="Arial" panose="020B0604020202020204" pitchFamily="34" charset="0"/>
              <a:buChar char="•"/>
            </a:pPr>
            <a:r>
              <a:rPr lang="en-US" dirty="0"/>
              <a:t>WV now has funding from </a:t>
            </a:r>
            <a:r>
              <a:rPr lang="en-US" b="1" dirty="0"/>
              <a:t>various entities </a:t>
            </a:r>
            <a:r>
              <a:rPr lang="en-US" dirty="0"/>
              <a:t>because we have data to show need and evaluate progress</a:t>
            </a:r>
          </a:p>
          <a:p>
            <a:pPr lvl="2"/>
            <a:endParaRPr lang="en-US" dirty="0"/>
          </a:p>
          <a:p>
            <a:pPr lvl="1"/>
            <a:endParaRPr lang="en-US" dirty="0"/>
          </a:p>
        </p:txBody>
      </p:sp>
    </p:spTree>
    <p:extLst>
      <p:ext uri="{BB962C8B-B14F-4D97-AF65-F5344CB8AC3E}">
        <p14:creationId xmlns:p14="http://schemas.microsoft.com/office/powerpoint/2010/main" val="2035159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Importance of OH Measurement System</a:t>
            </a:r>
          </a:p>
        </p:txBody>
      </p:sp>
      <p:sp>
        <p:nvSpPr>
          <p:cNvPr id="3" name="Content Placeholder 2"/>
          <p:cNvSpPr>
            <a:spLocks noGrp="1"/>
          </p:cNvSpPr>
          <p:nvPr>
            <p:ph idx="1"/>
          </p:nvPr>
        </p:nvSpPr>
        <p:spPr/>
        <p:txBody>
          <a:bodyPr>
            <a:normAutofit/>
          </a:bodyPr>
          <a:lstStyle/>
          <a:p>
            <a:r>
              <a:rPr lang="en-US" dirty="0"/>
              <a:t>Data drives!</a:t>
            </a:r>
          </a:p>
          <a:p>
            <a:pPr marL="0" indent="0">
              <a:buNone/>
            </a:pPr>
            <a:endParaRPr lang="en-US" dirty="0"/>
          </a:p>
          <a:p>
            <a:pPr lvl="1"/>
            <a:r>
              <a:rPr lang="en-US" dirty="0"/>
              <a:t>Policy</a:t>
            </a:r>
          </a:p>
          <a:p>
            <a:pPr lvl="2"/>
            <a:r>
              <a:rPr lang="en-US" dirty="0"/>
              <a:t>WV has been able to advance state policy because data </a:t>
            </a:r>
            <a:r>
              <a:rPr lang="en-US" b="1" dirty="0"/>
              <a:t>informs decisions</a:t>
            </a:r>
          </a:p>
          <a:p>
            <a:pPr lvl="3"/>
            <a:r>
              <a:rPr lang="en-US" dirty="0"/>
              <a:t>Workforce data = Expanded scope of practice for public health hygienists</a:t>
            </a:r>
          </a:p>
          <a:p>
            <a:pPr lvl="3"/>
            <a:r>
              <a:rPr lang="en-US" dirty="0"/>
              <a:t>Workforce data = Higher Education Policy Commission designated loan repayment for dentists (effective 7/2014)</a:t>
            </a:r>
          </a:p>
          <a:p>
            <a:pPr lvl="3"/>
            <a:r>
              <a:rPr lang="en-US" dirty="0"/>
              <a:t>Children’s data = West Virginia Board of Education recommendation for dental examinations for comprehensive approach to student health (WVBE Policy 2423; effective 7/2014)</a:t>
            </a:r>
          </a:p>
        </p:txBody>
      </p:sp>
    </p:spTree>
    <p:extLst>
      <p:ext uri="{BB962C8B-B14F-4D97-AF65-F5344CB8AC3E}">
        <p14:creationId xmlns:p14="http://schemas.microsoft.com/office/powerpoint/2010/main" val="856289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Current OH Data in WV</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11574" y="936820"/>
            <a:ext cx="6975758" cy="5616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50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State Oral Health Plan 2.0 (2015-2020)</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4325" y="1654956"/>
            <a:ext cx="2905125" cy="375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19450" y="1029613"/>
            <a:ext cx="5314950" cy="5355312"/>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Access to care: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Improve access to standardized, comprehensive, continuous oral health services and eliminate disparities for all West Virginians. </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Education: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Promote educational opportunities and experiences for the public, health professionals, and policy-makers to increase knowledge of oral health and its correlation to overall health. </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Prevention: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Provide sustainable maintenance of oral wellness through coordinated, integrated and comprehensive services.</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Surveillance and Evaluation: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Enhance the utilization of the existing statewide surveillance system to measure key indicators of oral health and expand the system to address other data gaps.  </a:t>
            </a: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Infrastructure and Strategic Partnerships: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Solicit, develop, and nurture relationships with other organizations and associations to enhance oral health information and knowledge, as well as to capitalize on unique strengths and resources. </a:t>
            </a:r>
          </a:p>
        </p:txBody>
      </p:sp>
    </p:spTree>
    <p:extLst>
      <p:ext uri="{BB962C8B-B14F-4D97-AF65-F5344CB8AC3E}">
        <p14:creationId xmlns:p14="http://schemas.microsoft.com/office/powerpoint/2010/main" val="348759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Resources</a:t>
            </a:r>
          </a:p>
        </p:txBody>
      </p:sp>
      <p:sp>
        <p:nvSpPr>
          <p:cNvPr id="3" name="Content Placeholder 2"/>
          <p:cNvSpPr>
            <a:spLocks noGrp="1"/>
          </p:cNvSpPr>
          <p:nvPr>
            <p:ph idx="1"/>
          </p:nvPr>
        </p:nvSpPr>
        <p:spPr/>
        <p:txBody>
          <a:bodyPr/>
          <a:lstStyle/>
          <a:p>
            <a:r>
              <a:rPr lang="en-US" cap="none" dirty="0" err="1"/>
              <a:t>ReThink</a:t>
            </a:r>
            <a:r>
              <a:rPr lang="en-US" cap="none" dirty="0"/>
              <a:t> Your Drink</a:t>
            </a:r>
          </a:p>
          <a:p>
            <a:r>
              <a:rPr lang="en-US" b="0" cap="none" dirty="0">
                <a:hlinkClick r:id="rId3"/>
              </a:rPr>
              <a:t>www.rethinkyourdrinkwv.org</a:t>
            </a:r>
            <a:r>
              <a:rPr lang="en-US" b="0" cap="none" dirty="0"/>
              <a:t> </a:t>
            </a:r>
          </a:p>
          <a:p>
            <a:endParaRPr lang="en-US" b="0" dirty="0"/>
          </a:p>
          <a:p>
            <a:r>
              <a:rPr lang="en-US" cap="none" dirty="0"/>
              <a:t>Children’s Oral Health Resources</a:t>
            </a:r>
          </a:p>
          <a:p>
            <a:r>
              <a:rPr lang="en-US" b="0" cap="none" dirty="0">
                <a:hlinkClick r:id="rId4"/>
              </a:rPr>
              <a:t>http://www.cabellfrn.org/home/dental/</a:t>
            </a:r>
            <a:endParaRPr lang="en-US" b="0" cap="none" dirty="0"/>
          </a:p>
          <a:p>
            <a:endParaRPr lang="en-US" b="0" dirty="0"/>
          </a:p>
          <a:p>
            <a:endParaRPr lang="en-US" b="0" dirty="0"/>
          </a:p>
          <a:p>
            <a:r>
              <a:rPr lang="en-US" cap="none" dirty="0"/>
              <a:t>AAP Recommends No Fruit Juice For Children Under 1 Year</a:t>
            </a:r>
          </a:p>
          <a:p>
            <a:r>
              <a:rPr lang="en-US" b="0" cap="none" dirty="0">
                <a:hlinkClick r:id="rId5"/>
              </a:rPr>
              <a:t>https://www.aap.org/en-us/about-the-aap/aap-press-room/pages/american-academy-of-pediatrics-recommends-no-fruit-juice-for-children-under-1-year.aspx</a:t>
            </a:r>
            <a:endParaRPr lang="en-US" b="0" cap="none" dirty="0"/>
          </a:p>
          <a:p>
            <a:endParaRPr lang="en-US" cap="none" dirty="0"/>
          </a:p>
          <a:p>
            <a:endParaRPr lang="en-US" dirty="0"/>
          </a:p>
        </p:txBody>
      </p:sp>
      <p:pic>
        <p:nvPicPr>
          <p:cNvPr id="5" name="Picture 4">
            <a:extLst>
              <a:ext uri="{FF2B5EF4-FFF2-40B4-BE49-F238E27FC236}">
                <a16:creationId xmlns:a16="http://schemas.microsoft.com/office/drawing/2014/main" id="{6AE41D6B-AE63-4D4E-8E02-0DAA09E9063D}"/>
              </a:ext>
            </a:extLst>
          </p:cNvPr>
          <p:cNvPicPr>
            <a:picLocks noChangeAspect="1"/>
          </p:cNvPicPr>
          <p:nvPr/>
        </p:nvPicPr>
        <p:blipFill>
          <a:blip r:embed="rId6"/>
          <a:stretch>
            <a:fillRect/>
          </a:stretch>
        </p:blipFill>
        <p:spPr>
          <a:xfrm>
            <a:off x="5879126" y="971550"/>
            <a:ext cx="2730762" cy="2726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544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6BA2-6508-40E4-B8B2-2370D67452E9}"/>
              </a:ext>
            </a:extLst>
          </p:cNvPr>
          <p:cNvSpPr>
            <a:spLocks noGrp="1"/>
          </p:cNvSpPr>
          <p:nvPr>
            <p:ph type="title"/>
          </p:nvPr>
        </p:nvSpPr>
        <p:spPr/>
        <p:txBody>
          <a:bodyPr/>
          <a:lstStyle/>
          <a:p>
            <a:pPr algn="ctr"/>
            <a:endParaRPr lang="en-US" dirty="0"/>
          </a:p>
        </p:txBody>
      </p:sp>
      <p:pic>
        <p:nvPicPr>
          <p:cNvPr id="5" name="Content Placeholder 4">
            <a:extLst>
              <a:ext uri="{FF2B5EF4-FFF2-40B4-BE49-F238E27FC236}">
                <a16:creationId xmlns:a16="http://schemas.microsoft.com/office/drawing/2014/main" id="{4ECB6FAA-2A9E-431E-A5E1-CC51E2C36709}"/>
              </a:ext>
            </a:extLst>
          </p:cNvPr>
          <p:cNvPicPr>
            <a:picLocks noGrp="1" noChangeAspect="1"/>
          </p:cNvPicPr>
          <p:nvPr>
            <p:ph idx="1"/>
          </p:nvPr>
        </p:nvPicPr>
        <p:blipFill>
          <a:blip r:embed="rId2"/>
          <a:stretch>
            <a:fillRect/>
          </a:stretch>
        </p:blipFill>
        <p:spPr>
          <a:xfrm>
            <a:off x="763073" y="1864908"/>
            <a:ext cx="7617854" cy="3711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55236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en-US" sz="4000" dirty="0"/>
              <a:t>Thank you!</a:t>
            </a:r>
          </a:p>
          <a:p>
            <a:pPr algn="ctr"/>
            <a:r>
              <a:rPr lang="en-US" cap="none" dirty="0"/>
              <a:t>For more information, contact:</a:t>
            </a:r>
          </a:p>
          <a:p>
            <a:pPr algn="ctr"/>
            <a:endParaRPr lang="en-US" cap="none" dirty="0"/>
          </a:p>
          <a:p>
            <a:pPr algn="ctr"/>
            <a:endParaRPr lang="en-US" cap="none" dirty="0"/>
          </a:p>
          <a:p>
            <a:pPr algn="ctr"/>
            <a:endParaRPr lang="en-US" cap="none" dirty="0"/>
          </a:p>
          <a:p>
            <a:r>
              <a:rPr lang="en-US" sz="2000" cap="none" dirty="0"/>
              <a:t>               </a:t>
            </a:r>
          </a:p>
          <a:p>
            <a:pPr algn="ctr"/>
            <a:r>
              <a:rPr lang="en-US" sz="2000" cap="none" dirty="0"/>
              <a:t>	 </a:t>
            </a:r>
          </a:p>
          <a:p>
            <a:pPr algn="ctr"/>
            <a:endParaRPr lang="en-US" sz="2000" cap="none" dirty="0"/>
          </a:p>
          <a:p>
            <a:pPr algn="ctr"/>
            <a:r>
              <a:rPr lang="en-US" cap="none" dirty="0"/>
              <a:t>Dr. Jason Roush, State Dental Director</a:t>
            </a:r>
          </a:p>
          <a:p>
            <a:pPr algn="ctr"/>
            <a:r>
              <a:rPr lang="en-US" cap="none" dirty="0">
                <a:hlinkClick r:id="rId3"/>
              </a:rPr>
              <a:t>Jason.M.Roush@wv.gov</a:t>
            </a:r>
            <a:endParaRPr lang="en-US" cap="none" dirty="0"/>
          </a:p>
          <a:p>
            <a:pPr algn="ctr"/>
            <a:r>
              <a:rPr lang="en-US" cap="none" dirty="0">
                <a:hlinkClick r:id="rId4"/>
              </a:rPr>
              <a:t>www.dhhr.wv.gov/oralhealth</a:t>
            </a:r>
            <a:r>
              <a:rPr lang="en-US" cap="none" dirty="0"/>
              <a:t> </a:t>
            </a:r>
          </a:p>
          <a:p>
            <a:pPr lvl="0" algn="ctr"/>
            <a:endParaRPr lang="en-US" cap="none" dirty="0">
              <a:solidFill>
                <a:prstClr val="black"/>
              </a:solidFill>
            </a:endParaRPr>
          </a:p>
          <a:p>
            <a:pPr algn="ctr"/>
            <a:endParaRPr lang="en-US" cap="none" dirty="0"/>
          </a:p>
          <a:p>
            <a:pPr algn="ctr"/>
            <a:endParaRPr lang="en-US" cap="none" dirty="0"/>
          </a:p>
          <a:p>
            <a:pPr algn="ctr"/>
            <a:endParaRPr lang="en-US" cap="none" dirty="0"/>
          </a:p>
          <a:p>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917" y="2357969"/>
            <a:ext cx="2798165" cy="1528229"/>
          </a:xfrm>
          <a:prstGeom prst="rect">
            <a:avLst/>
          </a:prstGeom>
        </p:spPr>
      </p:pic>
    </p:spTree>
    <p:extLst>
      <p:ext uri="{BB962C8B-B14F-4D97-AF65-F5344CB8AC3E}">
        <p14:creationId xmlns:p14="http://schemas.microsoft.com/office/powerpoint/2010/main" val="28426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71550"/>
            <a:ext cx="4794250" cy="5194300"/>
          </a:xfrm>
        </p:spPr>
        <p:txBody>
          <a:bodyPr>
            <a:normAutofit fontScale="92500" lnSpcReduction="20000"/>
          </a:bodyPr>
          <a:lstStyle/>
          <a:p>
            <a:pPr algn="ctr"/>
            <a:r>
              <a:rPr lang="en-US" sz="3600" cap="none" dirty="0"/>
              <a:t>HRSA </a:t>
            </a:r>
            <a:r>
              <a:rPr lang="en-US" sz="3600" u="sng" cap="none" dirty="0"/>
              <a:t>P</a:t>
            </a:r>
            <a:r>
              <a:rPr lang="en-US" sz="3600" cap="none" dirty="0"/>
              <a:t>erinatal &amp; </a:t>
            </a:r>
            <a:r>
              <a:rPr lang="en-US" sz="3600" u="sng" cap="none" dirty="0"/>
              <a:t>I</a:t>
            </a:r>
            <a:r>
              <a:rPr lang="en-US" sz="3600" cap="none" dirty="0"/>
              <a:t>nfant </a:t>
            </a:r>
            <a:r>
              <a:rPr lang="en-US" sz="3600" u="sng" cap="none" dirty="0"/>
              <a:t>O</a:t>
            </a:r>
            <a:r>
              <a:rPr lang="en-US" sz="3600" cap="none" dirty="0"/>
              <a:t>ral </a:t>
            </a:r>
            <a:r>
              <a:rPr lang="en-US" sz="3600" u="sng" cap="none" dirty="0"/>
              <a:t>H</a:t>
            </a:r>
            <a:r>
              <a:rPr lang="en-US" sz="3600" cap="none" dirty="0"/>
              <a:t>ealth </a:t>
            </a:r>
            <a:r>
              <a:rPr lang="en-US" sz="3600" u="sng" cap="none" dirty="0"/>
              <a:t>Q</a:t>
            </a:r>
            <a:r>
              <a:rPr lang="en-US" sz="3600" cap="none" dirty="0"/>
              <a:t>uality </a:t>
            </a:r>
            <a:r>
              <a:rPr lang="en-US" sz="3600" u="sng" cap="none" dirty="0"/>
              <a:t>I</a:t>
            </a:r>
            <a:r>
              <a:rPr lang="en-US" sz="3600" cap="none" dirty="0"/>
              <a:t>mprovement (PIOHQI)</a:t>
            </a:r>
          </a:p>
          <a:p>
            <a:pPr algn="ctr"/>
            <a:r>
              <a:rPr lang="en-US" sz="3600" cap="none" dirty="0"/>
              <a:t>Pilot Project</a:t>
            </a:r>
          </a:p>
          <a:p>
            <a:endParaRPr lang="en-US" dirty="0"/>
          </a:p>
          <a:p>
            <a:pPr marL="342900" indent="-342900">
              <a:buFont typeface="Arial" panose="020B0604020202020204" pitchFamily="34" charset="0"/>
              <a:buChar char="•"/>
            </a:pPr>
            <a:r>
              <a:rPr lang="en-US" cap="none" dirty="0"/>
              <a:t>WV is one of three states initially awarded in 2013 (currently over 15 states participating)</a:t>
            </a:r>
          </a:p>
          <a:p>
            <a:pPr marL="342900" indent="-342900">
              <a:buFont typeface="Arial" panose="020B0604020202020204" pitchFamily="34" charset="0"/>
              <a:buChar char="•"/>
            </a:pPr>
            <a:r>
              <a:rPr lang="en-US" cap="none" dirty="0"/>
              <a:t>Completed first ever Perinatal Basic Screening Survey (BSS) in 2014</a:t>
            </a:r>
          </a:p>
          <a:p>
            <a:pPr marL="342900" indent="-342900">
              <a:buFont typeface="Arial" panose="020B0604020202020204" pitchFamily="34" charset="0"/>
              <a:buChar char="•"/>
            </a:pPr>
            <a:r>
              <a:rPr lang="en-US" cap="none" dirty="0"/>
              <a:t>Project goals</a:t>
            </a:r>
          </a:p>
          <a:p>
            <a:pPr marL="571500" lvl="2" indent="-342900">
              <a:buFont typeface="Arial" panose="020B0604020202020204" pitchFamily="34" charset="0"/>
              <a:buChar char="•"/>
            </a:pPr>
            <a:r>
              <a:rPr lang="en-US" dirty="0"/>
              <a:t>Make oral health part of routine prenatal care</a:t>
            </a:r>
          </a:p>
          <a:p>
            <a:pPr marL="571500" lvl="2" indent="-342900">
              <a:buFont typeface="Arial" panose="020B0604020202020204" pitchFamily="34" charset="0"/>
              <a:buChar char="•"/>
            </a:pPr>
            <a:r>
              <a:rPr lang="en-US" dirty="0"/>
              <a:t>Age 1 dental visits</a:t>
            </a:r>
          </a:p>
          <a:p>
            <a:pPr marL="571500" lvl="2" indent="-342900">
              <a:buFont typeface="Arial" panose="020B0604020202020204" pitchFamily="34" charset="0"/>
              <a:buChar char="•"/>
            </a:pPr>
            <a:r>
              <a:rPr lang="en-US" dirty="0"/>
              <a:t>Establish dental home</a:t>
            </a:r>
          </a:p>
          <a:p>
            <a:pPr lvl="2" indent="0">
              <a:buNone/>
            </a:pPr>
            <a:endParaRPr lang="en-US" dirty="0"/>
          </a:p>
        </p:txBody>
      </p:sp>
      <p:sp>
        <p:nvSpPr>
          <p:cNvPr id="5" name="Rounded Rectangle 4"/>
          <p:cNvSpPr/>
          <p:nvPr/>
        </p:nvSpPr>
        <p:spPr>
          <a:xfrm>
            <a:off x="5054600" y="4149725"/>
            <a:ext cx="3435350" cy="17145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“Pregnant women with gum disease have only a 1 in 7 chance of giving birth to a healthy child of normal size.”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-American Academy of Oral Systemic Health</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339" b="3711"/>
          <a:stretch/>
        </p:blipFill>
        <p:spPr>
          <a:xfrm>
            <a:off x="5508625" y="971550"/>
            <a:ext cx="2527300" cy="3019425"/>
          </a:xfrm>
          <a:prstGeom prst="rect">
            <a:avLst/>
          </a:prstGeom>
          <a:ln>
            <a:noFill/>
          </a:ln>
          <a:effectLst>
            <a:softEdge rad="112500"/>
          </a:effectLst>
        </p:spPr>
      </p:pic>
    </p:spTree>
    <p:extLst>
      <p:ext uri="{BB962C8B-B14F-4D97-AF65-F5344CB8AC3E}">
        <p14:creationId xmlns:p14="http://schemas.microsoft.com/office/powerpoint/2010/main" val="4170896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CE00F-A176-4506-8F94-F61E581958B3}"/>
              </a:ext>
            </a:extLst>
          </p:cNvPr>
          <p:cNvSpPr>
            <a:spLocks noGrp="1"/>
          </p:cNvSpPr>
          <p:nvPr>
            <p:ph type="title"/>
          </p:nvPr>
        </p:nvSpPr>
        <p:spPr/>
        <p:txBody>
          <a:bodyPr/>
          <a:lstStyle/>
          <a:p>
            <a:r>
              <a:rPr lang="en-US" dirty="0"/>
              <a:t>What is OHP doing for perinatal oral health?</a:t>
            </a:r>
          </a:p>
        </p:txBody>
      </p:sp>
      <p:sp>
        <p:nvSpPr>
          <p:cNvPr id="3" name="Content Placeholder 2">
            <a:extLst>
              <a:ext uri="{FF2B5EF4-FFF2-40B4-BE49-F238E27FC236}">
                <a16:creationId xmlns:a16="http://schemas.microsoft.com/office/drawing/2014/main" id="{601A401A-5379-4D7E-AEC8-13C74E04C662}"/>
              </a:ext>
            </a:extLst>
          </p:cNvPr>
          <p:cNvSpPr>
            <a:spLocks noGrp="1"/>
          </p:cNvSpPr>
          <p:nvPr>
            <p:ph idx="1"/>
          </p:nvPr>
        </p:nvSpPr>
        <p:spPr>
          <a:xfrm>
            <a:off x="457200" y="2334430"/>
            <a:ext cx="8229600" cy="3831419"/>
          </a:xfrm>
        </p:spPr>
        <p:txBody>
          <a:bodyPr>
            <a:normAutofit lnSpcReduction="10000"/>
          </a:bodyPr>
          <a:lstStyle/>
          <a:p>
            <a:pPr marL="0" indent="0">
              <a:buNone/>
            </a:pPr>
            <a:r>
              <a:rPr lang="en-US" b="0" cap="none" dirty="0"/>
              <a:t>History</a:t>
            </a:r>
          </a:p>
          <a:p>
            <a:pPr marL="342900" indent="-342900">
              <a:buFont typeface="Arial" panose="020B0604020202020204" pitchFamily="34" charset="0"/>
              <a:buChar char="•"/>
            </a:pPr>
            <a:r>
              <a:rPr lang="en-US" sz="2000" b="0" cap="none" dirty="0"/>
              <a:t>Emergency-only benefit for Medicaid-eligible adults in WV (age 21 and above)</a:t>
            </a:r>
          </a:p>
          <a:p>
            <a:pPr marL="342900" indent="-342900">
              <a:buFont typeface="Arial" panose="020B0604020202020204" pitchFamily="34" charset="0"/>
              <a:buChar char="•"/>
            </a:pPr>
            <a:r>
              <a:rPr lang="en-US" sz="2000" b="0" cap="none" dirty="0"/>
              <a:t>WV has 4 managed care organizations (MCOs) </a:t>
            </a:r>
          </a:p>
          <a:p>
            <a:pPr marL="342900" indent="-342900">
              <a:buFont typeface="Arial" panose="020B0604020202020204" pitchFamily="34" charset="0"/>
              <a:buChar char="•"/>
            </a:pPr>
            <a:r>
              <a:rPr lang="en-US" sz="2000" b="0" cap="none" dirty="0"/>
              <a:t>MCOs provide value adds (incentives) to eligible members, but they are not the same across the board</a:t>
            </a:r>
          </a:p>
          <a:p>
            <a:pPr marL="342900" indent="-342900">
              <a:buFont typeface="Arial" panose="020B0604020202020204" pitchFamily="34" charset="0"/>
              <a:buChar char="•"/>
            </a:pPr>
            <a:r>
              <a:rPr lang="en-US" sz="2000" b="0" cap="none" dirty="0"/>
              <a:t>MCOs providing dental service value add for pregnant members</a:t>
            </a:r>
          </a:p>
          <a:p>
            <a:pPr lvl="1"/>
            <a:endParaRPr lang="en-US" sz="1100" dirty="0"/>
          </a:p>
          <a:p>
            <a:pPr marL="0" indent="0" algn="ctr">
              <a:buNone/>
            </a:pPr>
            <a:r>
              <a:rPr lang="en-US" u="sng" dirty="0"/>
              <a:t>Pilot Question</a:t>
            </a:r>
          </a:p>
          <a:p>
            <a:pPr marL="274320" lvl="1" indent="0">
              <a:buNone/>
            </a:pPr>
            <a:r>
              <a:rPr lang="en-US" i="1" dirty="0"/>
              <a:t>Would OB/GYN providers promote and eligible pregnant members utilize dental value adds if incentivized to do so?  </a:t>
            </a:r>
          </a:p>
        </p:txBody>
      </p:sp>
      <p:pic>
        <p:nvPicPr>
          <p:cNvPr id="7" name="Picture 6" descr="A close up of a logo&#10;&#10;Description generated with very high confidence">
            <a:extLst>
              <a:ext uri="{FF2B5EF4-FFF2-40B4-BE49-F238E27FC236}">
                <a16:creationId xmlns:a16="http://schemas.microsoft.com/office/drawing/2014/main" id="{7401C8BC-42F7-4E8D-94C8-320928F063C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10507" y="845089"/>
            <a:ext cx="2568369" cy="1335552"/>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538D3304-03B0-4131-9ED4-48C00EB3514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151670" y="1456784"/>
            <a:ext cx="1741995" cy="406466"/>
          </a:xfrm>
          <a:prstGeom prst="rect">
            <a:avLst/>
          </a:prstGeom>
        </p:spPr>
      </p:pic>
      <p:pic>
        <p:nvPicPr>
          <p:cNvPr id="11" name="Graphic 10">
            <a:extLst>
              <a:ext uri="{FF2B5EF4-FFF2-40B4-BE49-F238E27FC236}">
                <a16:creationId xmlns:a16="http://schemas.microsoft.com/office/drawing/2014/main" id="{525353ED-CA67-4B6C-9404-29D4FAA1E517}"/>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9587" y="1172323"/>
            <a:ext cx="1436526" cy="568922"/>
          </a:xfrm>
          <a:prstGeom prst="rect">
            <a:avLst/>
          </a:prstGeom>
        </p:spPr>
      </p:pic>
      <p:pic>
        <p:nvPicPr>
          <p:cNvPr id="13" name="Picture 12" descr="A picture containing text&#10;&#10;Description generated with high confidence">
            <a:extLst>
              <a:ext uri="{FF2B5EF4-FFF2-40B4-BE49-F238E27FC236}">
                <a16:creationId xmlns:a16="http://schemas.microsoft.com/office/drawing/2014/main" id="{BB54FD44-23D7-4DE4-962C-9D1FC7C6233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361837" y="845089"/>
            <a:ext cx="1331042" cy="394876"/>
          </a:xfrm>
          <a:prstGeom prst="rect">
            <a:avLst/>
          </a:prstGeom>
        </p:spPr>
      </p:pic>
    </p:spTree>
    <p:extLst>
      <p:ext uri="{BB962C8B-B14F-4D97-AF65-F5344CB8AC3E}">
        <p14:creationId xmlns:p14="http://schemas.microsoft.com/office/powerpoint/2010/main" val="4213186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B812-207B-48EC-80F3-CC63FE3B558F}"/>
              </a:ext>
            </a:extLst>
          </p:cNvPr>
          <p:cNvSpPr>
            <a:spLocks noGrp="1"/>
          </p:cNvSpPr>
          <p:nvPr>
            <p:ph type="title"/>
          </p:nvPr>
        </p:nvSpPr>
        <p:spPr/>
        <p:txBody>
          <a:bodyPr/>
          <a:lstStyle/>
          <a:p>
            <a:pPr algn="ctr"/>
            <a:r>
              <a:rPr lang="en-US" dirty="0"/>
              <a:t>How It Turned Out</a:t>
            </a:r>
          </a:p>
        </p:txBody>
      </p:sp>
      <p:sp>
        <p:nvSpPr>
          <p:cNvPr id="3" name="Content Placeholder 2">
            <a:extLst>
              <a:ext uri="{FF2B5EF4-FFF2-40B4-BE49-F238E27FC236}">
                <a16:creationId xmlns:a16="http://schemas.microsoft.com/office/drawing/2014/main" id="{4D981638-B65E-40B3-A9CE-DCE248FB0A41}"/>
              </a:ext>
            </a:extLst>
          </p:cNvPr>
          <p:cNvSpPr>
            <a:spLocks noGrp="1"/>
          </p:cNvSpPr>
          <p:nvPr>
            <p:ph idx="1"/>
          </p:nvPr>
        </p:nvSpPr>
        <p:spPr/>
        <p:txBody>
          <a:bodyPr>
            <a:normAutofit/>
          </a:bodyPr>
          <a:lstStyle/>
          <a:p>
            <a:r>
              <a:rPr lang="en-US" sz="2000" b="0" cap="none" dirty="0"/>
              <a:t>Contracting with MCOs to incentivize value add for OB/GYN providers and eligible-pregnant members</a:t>
            </a:r>
          </a:p>
          <a:p>
            <a:endParaRPr lang="en-US" b="0" cap="none" dirty="0"/>
          </a:p>
          <a:p>
            <a:endParaRPr lang="en-US" b="0" cap="none" dirty="0"/>
          </a:p>
          <a:p>
            <a:endParaRPr lang="en-US" b="0" cap="none" dirty="0"/>
          </a:p>
          <a:p>
            <a:endParaRPr lang="en-US" b="0" cap="none" dirty="0"/>
          </a:p>
          <a:p>
            <a:endParaRPr lang="en-US" b="0" cap="none" dirty="0"/>
          </a:p>
          <a:p>
            <a:endParaRPr lang="en-US" b="0" cap="none" dirty="0"/>
          </a:p>
          <a:p>
            <a:endParaRPr lang="en-US" sz="2000" b="0" cap="none" dirty="0"/>
          </a:p>
          <a:p>
            <a:r>
              <a:rPr lang="en-US" sz="2000" b="0" cap="none" dirty="0"/>
              <a:t>MCOs were to provide quarterly updates to project on utilization of eligible members</a:t>
            </a:r>
          </a:p>
          <a:p>
            <a:r>
              <a:rPr lang="en-US" sz="2000" b="0" cap="none" dirty="0"/>
              <a:t>Project end date- September 2018 (PIOHQI)</a:t>
            </a:r>
          </a:p>
          <a:p>
            <a:endParaRPr lang="en-US" dirty="0"/>
          </a:p>
        </p:txBody>
      </p:sp>
      <p:graphicFrame>
        <p:nvGraphicFramePr>
          <p:cNvPr id="4" name="Table 3">
            <a:extLst>
              <a:ext uri="{FF2B5EF4-FFF2-40B4-BE49-F238E27FC236}">
                <a16:creationId xmlns:a16="http://schemas.microsoft.com/office/drawing/2014/main" id="{A9B126FB-6945-47B6-B067-241F1958C961}"/>
              </a:ext>
            </a:extLst>
          </p:cNvPr>
          <p:cNvGraphicFramePr>
            <a:graphicFrameLocks noGrp="1"/>
          </p:cNvGraphicFramePr>
          <p:nvPr/>
        </p:nvGraphicFramePr>
        <p:xfrm>
          <a:off x="716526" y="2219430"/>
          <a:ext cx="7594190" cy="1920240"/>
        </p:xfrm>
        <a:graphic>
          <a:graphicData uri="http://schemas.openxmlformats.org/drawingml/2006/table">
            <a:tbl>
              <a:tblPr firstRow="1" bandRow="1">
                <a:tableStyleId>{5C22544A-7EE6-4342-B048-85BDC9FD1C3A}</a:tableStyleId>
              </a:tblPr>
              <a:tblGrid>
                <a:gridCol w="2670150">
                  <a:extLst>
                    <a:ext uri="{9D8B030D-6E8A-4147-A177-3AD203B41FA5}">
                      <a16:colId xmlns:a16="http://schemas.microsoft.com/office/drawing/2014/main" val="3864567461"/>
                    </a:ext>
                  </a:extLst>
                </a:gridCol>
                <a:gridCol w="1897097">
                  <a:extLst>
                    <a:ext uri="{9D8B030D-6E8A-4147-A177-3AD203B41FA5}">
                      <a16:colId xmlns:a16="http://schemas.microsoft.com/office/drawing/2014/main" val="1806567946"/>
                    </a:ext>
                  </a:extLst>
                </a:gridCol>
                <a:gridCol w="3026943">
                  <a:extLst>
                    <a:ext uri="{9D8B030D-6E8A-4147-A177-3AD203B41FA5}">
                      <a16:colId xmlns:a16="http://schemas.microsoft.com/office/drawing/2014/main" val="315525336"/>
                    </a:ext>
                  </a:extLst>
                </a:gridCol>
              </a:tblGrid>
              <a:tr h="221390">
                <a:tc>
                  <a:txBody>
                    <a:bodyPr/>
                    <a:lstStyle/>
                    <a:p>
                      <a:r>
                        <a:rPr lang="en-US" dirty="0"/>
                        <a:t>Target population</a:t>
                      </a:r>
                    </a:p>
                  </a:txBody>
                  <a:tcPr anchor="ctr"/>
                </a:tc>
                <a:tc>
                  <a:txBody>
                    <a:bodyPr/>
                    <a:lstStyle/>
                    <a:p>
                      <a:pPr algn="ctr"/>
                      <a:r>
                        <a:rPr lang="en-US" dirty="0"/>
                        <a:t>Potential Impact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Incentive</a:t>
                      </a:r>
                    </a:p>
                  </a:txBody>
                  <a:tcPr anchor="ctr"/>
                </a:tc>
                <a:extLst>
                  <a:ext uri="{0D108BD9-81ED-4DB2-BD59-A6C34878D82A}">
                    <a16:rowId xmlns:a16="http://schemas.microsoft.com/office/drawing/2014/main" val="1898521329"/>
                  </a:ext>
                </a:extLst>
              </a:tr>
              <a:tr h="370840">
                <a:tc>
                  <a:txBody>
                    <a:bodyPr/>
                    <a:lstStyle/>
                    <a:p>
                      <a:r>
                        <a:rPr lang="en-US" dirty="0"/>
                        <a:t>OB/GYN Providers</a:t>
                      </a:r>
                    </a:p>
                  </a:txBody>
                  <a:tcPr anchor="ctr"/>
                </a:tc>
                <a:tc>
                  <a:txBody>
                    <a:bodyPr/>
                    <a:lstStyle/>
                    <a:p>
                      <a:pPr algn="ctr"/>
                      <a:r>
                        <a:rPr lang="en-US" dirty="0"/>
                        <a:t>214 (2016 WV)</a:t>
                      </a:r>
                    </a:p>
                    <a:p>
                      <a:pPr algn="ctr"/>
                      <a:r>
                        <a:rPr lang="en-US" dirty="0"/>
                        <a:t>Pilot target =</a:t>
                      </a:r>
                    </a:p>
                    <a:p>
                      <a:pPr algn="ctr"/>
                      <a:r>
                        <a:rPr lang="en-US" dirty="0"/>
                        <a:t>40 max</a:t>
                      </a:r>
                    </a:p>
                  </a:txBody>
                  <a:tcPr anchor="ctr"/>
                </a:tc>
                <a:tc>
                  <a:txBody>
                    <a:bodyPr/>
                    <a:lstStyle/>
                    <a:p>
                      <a:pPr algn="ctr"/>
                      <a:r>
                        <a:rPr lang="en-US" dirty="0"/>
                        <a:t>$25/member with completed dental visit</a:t>
                      </a:r>
                    </a:p>
                  </a:txBody>
                  <a:tcPr anchor="ctr"/>
                </a:tc>
                <a:extLst>
                  <a:ext uri="{0D108BD9-81ED-4DB2-BD59-A6C34878D82A}">
                    <a16:rowId xmlns:a16="http://schemas.microsoft.com/office/drawing/2014/main" val="435605910"/>
                  </a:ext>
                </a:extLst>
              </a:tr>
              <a:tr h="370840">
                <a:tc>
                  <a:txBody>
                    <a:bodyPr/>
                    <a:lstStyle/>
                    <a:p>
                      <a:r>
                        <a:rPr lang="en-US" dirty="0"/>
                        <a:t>Eligible pregnant members</a:t>
                      </a:r>
                    </a:p>
                  </a:txBody>
                  <a:tcPr anchor="ctr"/>
                </a:tc>
                <a:tc>
                  <a:txBody>
                    <a:bodyPr/>
                    <a:lstStyle/>
                    <a:p>
                      <a:pPr algn="ctr"/>
                      <a:r>
                        <a:rPr lang="en-US" dirty="0"/>
                        <a:t>≈6,000 annually</a:t>
                      </a:r>
                    </a:p>
                  </a:txBody>
                  <a:tcPr anchor="ctr"/>
                </a:tc>
                <a:tc>
                  <a:txBody>
                    <a:bodyPr/>
                    <a:lstStyle/>
                    <a:p>
                      <a:pPr algn="ctr"/>
                      <a:r>
                        <a:rPr lang="en-US" dirty="0"/>
                        <a:t>$25/visit (up to 2 through 60 days postpartum)</a:t>
                      </a:r>
                    </a:p>
                  </a:txBody>
                  <a:tcPr/>
                </a:tc>
                <a:extLst>
                  <a:ext uri="{0D108BD9-81ED-4DB2-BD59-A6C34878D82A}">
                    <a16:rowId xmlns:a16="http://schemas.microsoft.com/office/drawing/2014/main" val="1867171795"/>
                  </a:ext>
                </a:extLst>
              </a:tr>
            </a:tbl>
          </a:graphicData>
        </a:graphic>
      </p:graphicFrame>
    </p:spTree>
    <p:extLst>
      <p:ext uri="{BB962C8B-B14F-4D97-AF65-F5344CB8AC3E}">
        <p14:creationId xmlns:p14="http://schemas.microsoft.com/office/powerpoint/2010/main" val="516155055"/>
      </p:ext>
    </p:extLst>
  </p:cSld>
  <p:clrMapOvr>
    <a:masterClrMapping/>
  </p:clrMapOvr>
</p:sld>
</file>

<file path=ppt/theme/theme1.xml><?xml version="1.0" encoding="utf-8"?>
<a:theme xmlns:a="http://schemas.openxmlformats.org/drawingml/2006/main" name="DHHR_PPT Template_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HHR_PPT_Template_011414">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HHR_PPT_Template_011414">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DHHR_PPT Template_MASTER</Template>
  <TotalTime>4674</TotalTime>
  <Words>5540</Words>
  <Application>Microsoft Macintosh PowerPoint</Application>
  <PresentationFormat>On-screen Show (4:3)</PresentationFormat>
  <Paragraphs>647</Paragraphs>
  <Slides>68</Slides>
  <Notes>44</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68</vt:i4>
      </vt:variant>
    </vt:vector>
  </HeadingPairs>
  <TitlesOfParts>
    <vt:vector size="83" baseType="lpstr">
      <vt:lpstr>MS PGothic</vt:lpstr>
      <vt:lpstr>Adobe Garamond Pro</vt:lpstr>
      <vt:lpstr>Antique Olive CompactPS</vt:lpstr>
      <vt:lpstr>Arial</vt:lpstr>
      <vt:lpstr>Calibri</vt:lpstr>
      <vt:lpstr>Courier New</vt:lpstr>
      <vt:lpstr>Microsoft Uighur</vt:lpstr>
      <vt:lpstr>Symbol</vt:lpstr>
      <vt:lpstr>Times New Roman</vt:lpstr>
      <vt:lpstr>Tw Cen MT</vt:lpstr>
      <vt:lpstr>Wingdings</vt:lpstr>
      <vt:lpstr>Wingdings 2</vt:lpstr>
      <vt:lpstr>DHHR_PPT Template_MASTER</vt:lpstr>
      <vt:lpstr>DHHR_PPT_Template_011414</vt:lpstr>
      <vt:lpstr>1_DHHR_PPT_Template_011414</vt:lpstr>
      <vt:lpstr>PowerPoint Presentation</vt:lpstr>
      <vt:lpstr>Objectives</vt:lpstr>
      <vt:lpstr>History of Oral Health Program in WV</vt:lpstr>
      <vt:lpstr>History of Oral Health Program in WV</vt:lpstr>
      <vt:lpstr>Most Prevalent Dental Issues in WV</vt:lpstr>
      <vt:lpstr>PowerPoint Presentation</vt:lpstr>
      <vt:lpstr>PowerPoint Presentation</vt:lpstr>
      <vt:lpstr>What is OHP doing for perinatal oral health?</vt:lpstr>
      <vt:lpstr>How It Turned Out</vt:lpstr>
      <vt:lpstr>Guidance for Prenatal Care Health Professionals </vt:lpstr>
      <vt:lpstr>PowerPoint Presentation</vt:lpstr>
      <vt:lpstr>Early Childhood Caries (ECC)</vt:lpstr>
      <vt:lpstr>Enamel Defects</vt:lpstr>
      <vt:lpstr>White Spots – Mild ECC</vt:lpstr>
      <vt:lpstr>Moderate ECC: Brown Lesions</vt:lpstr>
      <vt:lpstr>Severe ECC</vt:lpstr>
      <vt:lpstr>How can I help prevent ECCs? </vt:lpstr>
      <vt:lpstr>How can I help manage ECCs?</vt:lpstr>
      <vt:lpstr>Fluoride Varnish Training Program</vt:lpstr>
      <vt:lpstr>Fluoride Varnish Training Program</vt:lpstr>
      <vt:lpstr>What is Fluoride Varnish?</vt:lpstr>
      <vt:lpstr>Why is Fluoride Varnish Important?</vt:lpstr>
      <vt:lpstr>Target Population for Fluoride Varnish</vt:lpstr>
      <vt:lpstr>Three Simple Steps</vt:lpstr>
      <vt:lpstr>Oral Health Screening and Caries Risk Assessment</vt:lpstr>
      <vt:lpstr>Updates</vt:lpstr>
      <vt:lpstr>Updates</vt:lpstr>
      <vt:lpstr>Medicaid</vt:lpstr>
      <vt:lpstr>WVCHIP</vt:lpstr>
      <vt:lpstr>How can I participate?</vt:lpstr>
      <vt:lpstr>Preventing Oral Disease in Children</vt:lpstr>
      <vt:lpstr> National Children’s Oral Health Data</vt:lpstr>
      <vt:lpstr>EPSDT</vt:lpstr>
      <vt:lpstr>PowerPoint Presentation</vt:lpstr>
      <vt:lpstr>PowerPoint Presentation</vt:lpstr>
      <vt:lpstr>WV Board of Education Policy 2423</vt:lpstr>
      <vt:lpstr>PowerPoint Presentation</vt:lpstr>
      <vt:lpstr>PowerPoint Presentation</vt:lpstr>
      <vt:lpstr>WV Oral Health Survey 2017-2018</vt:lpstr>
      <vt:lpstr>Results</vt:lpstr>
      <vt:lpstr>Results</vt:lpstr>
      <vt:lpstr>Results</vt:lpstr>
      <vt:lpstr>Results</vt:lpstr>
      <vt:lpstr>PowerPoint Presentation</vt:lpstr>
      <vt:lpstr>Dentists by County</vt:lpstr>
      <vt:lpstr>Dental Hygienists by County</vt:lpstr>
      <vt:lpstr>Workforce</vt:lpstr>
      <vt:lpstr>Pediatric Dentists</vt:lpstr>
      <vt:lpstr>PowerPoint Presentation</vt:lpstr>
      <vt:lpstr>Grant Overview</vt:lpstr>
      <vt:lpstr>HRSA Dental Workforce</vt:lpstr>
      <vt:lpstr>Partnership</vt:lpstr>
      <vt:lpstr>The Supplementary Application Process</vt:lpstr>
      <vt:lpstr>State Loan Repayment Program (SLRP)</vt:lpstr>
      <vt:lpstr>Recruitment and Retention Community Project (RRCP)</vt:lpstr>
      <vt:lpstr>PowerPoint Presentation</vt:lpstr>
      <vt:lpstr>Addressing Lack of Adult Dental Coverage</vt:lpstr>
      <vt:lpstr>Addressing Lack of Adult Dental Coverage</vt:lpstr>
      <vt:lpstr>PowerPoint Presentation</vt:lpstr>
      <vt:lpstr>Oral Health Surveillance and Evaluation</vt:lpstr>
      <vt:lpstr>Oral Health Surveillance and Evaluation</vt:lpstr>
      <vt:lpstr>Importance of OH Measurement System</vt:lpstr>
      <vt:lpstr>Importance of OH Measurement System</vt:lpstr>
      <vt:lpstr>Current OH Data in WV</vt:lpstr>
      <vt:lpstr>State Oral Health Plan 2.0 (2015-2020)</vt:lpstr>
      <vt:lpstr>Resources</vt:lpstr>
      <vt:lpstr>PowerPoint Presentation</vt:lpstr>
      <vt:lpstr>PowerPoint Presentation</vt:lpstr>
    </vt:vector>
  </TitlesOfParts>
  <Company>West Virginia Office of Technology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HEALTH FOR ALL WEST VIRGINIANS</dc:title>
  <dc:creator>Marks, Teresa D</dc:creator>
  <cp:lastModifiedBy>Microsoft Office User</cp:lastModifiedBy>
  <cp:revision>327</cp:revision>
  <cp:lastPrinted>2019-08-01T14:21:56Z</cp:lastPrinted>
  <dcterms:created xsi:type="dcterms:W3CDTF">2014-08-14T17:56:06Z</dcterms:created>
  <dcterms:modified xsi:type="dcterms:W3CDTF">2019-08-08T13:29:37Z</dcterms:modified>
</cp:coreProperties>
</file>