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507F2-3F0D-47E7-9BFC-5BB7E83F5AC3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73CFC-459F-4ECA-97CB-BAC2A0180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310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Ron</a:t>
            </a: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16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975dab79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5975dab79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Nedelina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0276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Ron</a:t>
            </a: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5538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Ron</a:t>
            </a:r>
            <a:endParaRPr/>
          </a:p>
        </p:txBody>
      </p:sp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135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Nedelina</a:t>
            </a:r>
            <a:endParaRPr/>
          </a:p>
        </p:txBody>
      </p:sp>
      <p:sp>
        <p:nvSpPr>
          <p:cNvPr id="161" name="Google Shape;1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718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Nedelina</a:t>
            </a: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5343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Ron</a:t>
            </a:r>
            <a:endParaRPr/>
          </a:p>
        </p:txBody>
      </p:sp>
      <p:sp>
        <p:nvSpPr>
          <p:cNvPr id="173" name="Google Shape;1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5079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975dab79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5975dab79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65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6691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025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791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804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454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355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918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401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DC6-5611-42F3-8750-BC079B7BA6D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32C3-1B33-4996-B7AB-32927F1DA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2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DC6-5611-42F3-8750-BC079B7BA6D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32C3-1B33-4996-B7AB-32927F1DA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1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DC6-5611-42F3-8750-BC079B7BA6D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32C3-1B33-4996-B7AB-32927F1DA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0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DC6-5611-42F3-8750-BC079B7BA6D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32C3-1B33-4996-B7AB-32927F1DA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8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DC6-5611-42F3-8750-BC079B7BA6D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32C3-1B33-4996-B7AB-32927F1DA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3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DC6-5611-42F3-8750-BC079B7BA6D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32C3-1B33-4996-B7AB-32927F1DA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DC6-5611-42F3-8750-BC079B7BA6D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32C3-1B33-4996-B7AB-32927F1DA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3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DC6-5611-42F3-8750-BC079B7BA6D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32C3-1B33-4996-B7AB-32927F1DA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DC6-5611-42F3-8750-BC079B7BA6D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32C3-1B33-4996-B7AB-32927F1DA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2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DC6-5611-42F3-8750-BC079B7BA6D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32C3-1B33-4996-B7AB-32927F1DA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1DC6-5611-42F3-8750-BC079B7BA6D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32C3-1B33-4996-B7AB-32927F1DA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9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D1DC6-5611-42F3-8750-BC079B7BA6D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A32C3-1B33-4996-B7AB-32927F1DA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8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isabilitysummit-mailing@umd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esident.umd.edu/presidents-commission-on-disability-issues/selected-resources" TargetMode="External"/><Relationship Id="rId5" Type="http://schemas.openxmlformats.org/officeDocument/2006/relationships/hyperlink" Target="https://president.umd.edu/presidents-commission-on-disability-issues/contact-us/umd-disability-student-communities-and-resources-contact-us" TargetMode="External"/><Relationship Id="rId4" Type="http://schemas.openxmlformats.org/officeDocument/2006/relationships/hyperlink" Target="mailto:disabilitysummit-mailing+subscribe@umd.ed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ident.umd.edu/presidents-commission-on-disability-issues/events/disability-summit/support-the-summ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js.scholarsportal.info/ontariotechu/index.php/id/inde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isabilitysummit-committee@umd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ident.umd.edu/presidents-commission-on-disability-issues/events/disability-summ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js.scholarsportal.info/ontariotechu/index.php/id" TargetMode="External"/><Relationship Id="rId4" Type="http://schemas.openxmlformats.org/officeDocument/2006/relationships/hyperlink" Target="https://including-disability.org/histor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js.scholarsportal.info/ontariotechu/index.php/id/article/view/17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0" y="1122375"/>
            <a:ext cx="12192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/>
              <a:t>Creating Sustainable Global Cross-Disability Communities</a:t>
            </a:r>
            <a:endParaRPr b="1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0" y="4433450"/>
            <a:ext cx="121920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347"/>
              <a:buNone/>
            </a:pPr>
            <a:r>
              <a:rPr lang="en-US" sz="2300" b="1" i="1"/>
              <a:t>Paul T. Jaeger, Sara Olsen, Ron Padrón, Alex Peterson, &amp; Nedelina Tchangalova</a:t>
            </a:r>
            <a:r>
              <a:rPr lang="en-US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University of Maryland, College Park   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0" y="6181225"/>
            <a:ext cx="12192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Presentation for the 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Center for Excellence in Disabilities at the West Virginia University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October 11, 2023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734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1. Advertising </a:t>
            </a:r>
            <a:endParaRPr b="1"/>
          </a:p>
        </p:txBody>
      </p:sp>
      <p:sp>
        <p:nvSpPr>
          <p:cNvPr id="140" name="Google Shape;140;p10"/>
          <p:cNvSpPr txBox="1">
            <a:spLocks noGrp="1"/>
          </p:cNvSpPr>
          <p:nvPr>
            <p:ph type="body" idx="1"/>
          </p:nvPr>
        </p:nvSpPr>
        <p:spPr>
          <a:xfrm>
            <a:off x="838200" y="1673225"/>
            <a:ext cx="10515600" cy="48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➢"/>
            </a:pPr>
            <a:r>
              <a:rPr lang="en-US" sz="2600" b="1"/>
              <a:t>Listserv which included past registrants and presenters</a:t>
            </a:r>
            <a:endParaRPr sz="2600" b="1"/>
          </a:p>
          <a:p>
            <a:pPr marL="914400" marR="152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 sz="22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disabilitysummit-mailing@umd.edu</a:t>
            </a:r>
            <a:r>
              <a:rPr lang="en-US" sz="2200">
                <a:solidFill>
                  <a:srgbClr val="202124"/>
                </a:solidFill>
                <a:highlight>
                  <a:srgbClr val="FFFFFF"/>
                </a:highlight>
              </a:rPr>
              <a:t> (currently 1,191 members)</a:t>
            </a:r>
            <a:endParaRPr sz="22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914400" marR="152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Arial"/>
              <a:buChar char="○"/>
            </a:pPr>
            <a:r>
              <a:rPr lang="en-US" sz="2200" b="1" i="1">
                <a:solidFill>
                  <a:srgbClr val="202124"/>
                </a:solidFill>
                <a:highlight>
                  <a:srgbClr val="FFFFFF"/>
                </a:highlight>
              </a:rPr>
              <a:t>Note:</a:t>
            </a:r>
            <a:r>
              <a:rPr lang="en-US" sz="2200">
                <a:solidFill>
                  <a:srgbClr val="202124"/>
                </a:solidFill>
                <a:highlight>
                  <a:srgbClr val="FFFFFF"/>
                </a:highlight>
              </a:rPr>
              <a:t> </a:t>
            </a:r>
            <a:r>
              <a:rPr lang="en-US" sz="2200"/>
              <a:t>The Including Disability Summit Committee will be calling for proposals for presentations at the 2023 Including Disability Summit. Stay tuned for details! Send email to </a:t>
            </a:r>
            <a:r>
              <a:rPr lang="en-US" sz="22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disabilitysummit-mailing+subscribe@umd.edu</a:t>
            </a:r>
            <a:r>
              <a:rPr lang="en-US" sz="2200"/>
              <a:t> to subscribe and get updates. </a:t>
            </a:r>
            <a:endParaRPr sz="2200"/>
          </a:p>
          <a:p>
            <a:pPr marL="457200" marR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marR="152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➢"/>
            </a:pPr>
            <a:r>
              <a:rPr lang="en-US" sz="2600" b="1"/>
              <a:t>President’s Commision on Disability Issues (PCDI) network</a:t>
            </a:r>
            <a:endParaRPr sz="2600" b="1"/>
          </a:p>
          <a:p>
            <a:pPr marL="914400" marR="152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 sz="2200" u="sng">
                <a:solidFill>
                  <a:schemeClr val="hlink"/>
                </a:solidFill>
                <a:hlinkClick r:id="rId5"/>
              </a:rPr>
              <a:t>UMD Disability Student Communities and Resources</a:t>
            </a:r>
            <a:endParaRPr sz="2200"/>
          </a:p>
          <a:p>
            <a:pPr marL="914400" marR="152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US" sz="2200" u="sng">
                <a:solidFill>
                  <a:schemeClr val="hlink"/>
                </a:solidFill>
                <a:hlinkClick r:id="rId6"/>
              </a:rPr>
              <a:t>Additional regional, national and international organizations</a:t>
            </a:r>
            <a:endParaRPr sz="2200"/>
          </a:p>
          <a:p>
            <a:pPr marL="914400" marR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marR="152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➢"/>
            </a:pPr>
            <a:r>
              <a:rPr lang="en-US" sz="2600" b="1"/>
              <a:t>Reinforced via social media channels (UMDDisabilityS1)</a:t>
            </a:r>
            <a:endParaRPr sz="2600" b="1"/>
          </a:p>
        </p:txBody>
      </p:sp>
    </p:spTree>
    <p:extLst>
      <p:ext uri="{BB962C8B-B14F-4D97-AF65-F5344CB8AC3E}">
        <p14:creationId xmlns:p14="http://schemas.microsoft.com/office/powerpoint/2010/main" val="1044920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975dab799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2. Fundraising</a:t>
            </a:r>
            <a:endParaRPr b="1"/>
          </a:p>
        </p:txBody>
      </p:sp>
      <p:sp>
        <p:nvSpPr>
          <p:cNvPr id="146" name="Google Shape;146;g15975dab799_1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➢"/>
            </a:pPr>
            <a:r>
              <a:rPr lang="en-US" b="1" u="sng">
                <a:solidFill>
                  <a:schemeClr val="hlink"/>
                </a:solidFill>
                <a:hlinkClick r:id="rId3"/>
              </a:rPr>
              <a:t>Fundraising levels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Title Sponsor ($10,000)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Fearless Sponsor ($5,000)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No Barrier Sponsor ($1,000)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Accessible Sponsor ($500)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Advocate Sponsor ($100 or in-kind)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➢"/>
            </a:pPr>
            <a:r>
              <a:rPr lang="en-US" b="1"/>
              <a:t>UMD Office of Diversity and Inclusion grant</a:t>
            </a:r>
            <a:endParaRPr b="1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➢"/>
            </a:pPr>
            <a:r>
              <a:rPr lang="en-US" b="1"/>
              <a:t>Outreach to potential sponsors emphasized Summit priorities 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Fully accessible event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Free for attendees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92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3. Registration</a:t>
            </a:r>
            <a:endParaRPr b="1"/>
          </a:p>
        </p:txBody>
      </p:sp>
      <p:sp>
        <p:nvSpPr>
          <p:cNvPr id="152" name="Google Shape;152;p11"/>
          <p:cNvSpPr txBox="1">
            <a:spLocks noGrp="1"/>
          </p:cNvSpPr>
          <p:nvPr>
            <p:ph type="body" idx="1"/>
          </p:nvPr>
        </p:nvSpPr>
        <p:spPr>
          <a:xfrm>
            <a:off x="838200" y="1631525"/>
            <a:ext cx="10515600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b="1"/>
              <a:t>Google Forms, exported contents to Google Sheets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b="1"/>
              <a:t>Registrants were added to email list to receive updates</a:t>
            </a:r>
            <a:r>
              <a:rPr lang="en-US"/>
              <a:t> (i.e. Event program containing Zoom links)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/>
              <a:t> </a:t>
            </a:r>
            <a:r>
              <a:rPr lang="en-US" b="1"/>
              <a:t>Registration form asked</a:t>
            </a:r>
            <a:r>
              <a:rPr lang="en-US"/>
              <a:t>: </a:t>
            </a:r>
            <a:endParaRPr/>
          </a:p>
          <a:p>
            <a:pPr marL="914400" lvl="1" indent="-368300" algn="l" rtl="0"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Name, pronouns, email address</a:t>
            </a:r>
            <a:endParaRPr sz="2200"/>
          </a:p>
          <a:p>
            <a:pPr marL="914400" lvl="1" indent="-368300" algn="l" rtl="0"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Institution or Organization affiliation and department</a:t>
            </a:r>
            <a:endParaRPr sz="2200"/>
          </a:p>
          <a:p>
            <a:pPr marL="914400" lvl="1" indent="-368300" algn="l" rtl="0"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How did you hear about the UMD Disability Summit? </a:t>
            </a:r>
            <a:endParaRPr sz="2200"/>
          </a:p>
          <a:p>
            <a:pPr marL="914400" lvl="1" indent="-368300" algn="l" rtl="0"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Whether registrant requires a sign language interpreter</a:t>
            </a:r>
            <a:endParaRPr sz="2200"/>
          </a:p>
          <a:p>
            <a:pPr marL="914400" lvl="1" indent="-368300" algn="l" rtl="0"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Additional access needs to fully participate in event</a:t>
            </a:r>
            <a:endParaRPr sz="2200"/>
          </a:p>
          <a:p>
            <a:pPr marL="914400" lvl="1" indent="-368300" algn="l" rtl="0"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Indicate interest in attending specific sessions (Day/time)</a:t>
            </a:r>
            <a:endParaRPr sz="2200"/>
          </a:p>
          <a:p>
            <a:pPr marL="914400" lvl="1" indent="-368300" algn="l" rtl="0"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Interest in volunteering for the Summit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3389865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4. Real-time Participation</a:t>
            </a:r>
            <a:endParaRPr b="1"/>
          </a:p>
        </p:txBody>
      </p:sp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b="1"/>
              <a:t>Live-tweeting the Summit</a:t>
            </a:r>
            <a:endParaRPr b="1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Pre-made templates highlighting upcoming speakers, lectures, etc.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Live-tweeting quotes and reactions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Live-tweeting links to resources provide by presenters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Social media was managed by multiple volunteers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b="1"/>
              <a:t>Pulling questions from audience chat</a:t>
            </a:r>
            <a:endParaRPr b="1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Compiling and prioritizing questions behind the scenes for the session moderator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6819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5. Languages and Captioning</a:t>
            </a:r>
            <a:endParaRPr b="1"/>
          </a:p>
        </p:txBody>
      </p:sp>
      <p:sp>
        <p:nvSpPr>
          <p:cNvPr id="164" name="Google Shape;16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b="1"/>
              <a:t>Accessible technology</a:t>
            </a:r>
            <a:endParaRPr b="1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Live captioning (CART)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Live ASL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Live CDI for keynote speaker presentations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b="1"/>
              <a:t>Closed captioned videos (done internally)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366974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6. Software and Platforms</a:t>
            </a:r>
            <a:endParaRPr b="1"/>
          </a:p>
        </p:txBody>
      </p:sp>
      <p:sp>
        <p:nvSpPr>
          <p:cNvPr id="170" name="Google Shape;17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9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b="1"/>
              <a:t>Cross-platform engagement</a:t>
            </a:r>
            <a:endParaRPr b="1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Zoom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YouTube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Twitter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b="1"/>
              <a:t>Multiple modes of delivery</a:t>
            </a:r>
            <a:endParaRPr b="1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Pre-recorded presentations with live Q&amp;A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Live lectures with Q&amp;A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Interactive workshops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PDF and plain text event programs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Copies of powerpoint presentations (with presenter approval)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b="1"/>
              <a:t>Accessible technology</a:t>
            </a:r>
            <a:endParaRPr b="1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Live captioning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Live ASL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934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7. Continuing Conversations</a:t>
            </a:r>
            <a:r>
              <a:rPr lang="en-US"/>
              <a:t> 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389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i="1" u="sng">
                <a:solidFill>
                  <a:schemeClr val="hlink"/>
                </a:solidFill>
                <a:hlinkClick r:id="rId3"/>
              </a:rPr>
              <a:t>Including Disability</a:t>
            </a:r>
            <a:r>
              <a:rPr lang="en-US" u="sng">
                <a:solidFill>
                  <a:schemeClr val="hlink"/>
                </a:solidFill>
                <a:hlinkClick r:id="rId3"/>
              </a:rPr>
              <a:t> Journal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highlight>
                  <a:srgbClr val="FFFFFF"/>
                </a:highlight>
              </a:rPr>
              <a:t>Image Description: </a:t>
            </a:r>
            <a:endParaRPr sz="2000" b="1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highlight>
                  <a:srgbClr val="FFFFFF"/>
                </a:highlight>
              </a:rPr>
              <a:t>A collage of bright abstract patterns with colours of red, purple, green, and gold frame a hand drawn face with looping black lines. Above the face reads the title of the Journal </a:t>
            </a:r>
            <a:r>
              <a:rPr lang="en-US" sz="2000" i="1">
                <a:highlight>
                  <a:srgbClr val="FFFFFF"/>
                </a:highlight>
              </a:rPr>
              <a:t>Including Disability</a:t>
            </a:r>
            <a:r>
              <a:rPr lang="en-US" sz="2000">
                <a:highlight>
                  <a:srgbClr val="FFFFFF"/>
                </a:highlight>
              </a:rPr>
              <a:t>. This is also handwritten in beautiful cursive vertically at the centre of the page, overlapping with the colourful cutouts.</a:t>
            </a:r>
            <a:endParaRPr sz="2000"/>
          </a:p>
        </p:txBody>
      </p:sp>
      <p:pic>
        <p:nvPicPr>
          <p:cNvPr id="177" name="Google Shape;1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6150" y="1569974"/>
            <a:ext cx="3486526" cy="4510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827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5975dab799_1_5"/>
          <p:cNvSpPr txBox="1">
            <a:spLocks noGrp="1"/>
          </p:cNvSpPr>
          <p:nvPr>
            <p:ph type="title"/>
          </p:nvPr>
        </p:nvSpPr>
        <p:spPr>
          <a:xfrm>
            <a:off x="908300" y="17904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Thank you for listening!</a:t>
            </a:r>
            <a:endParaRPr b="1"/>
          </a:p>
        </p:txBody>
      </p:sp>
      <p:sp>
        <p:nvSpPr>
          <p:cNvPr id="183" name="Google Shape;183;g15975dab799_1_5"/>
          <p:cNvSpPr txBox="1">
            <a:spLocks noGrp="1"/>
          </p:cNvSpPr>
          <p:nvPr>
            <p:ph type="body" idx="1"/>
          </p:nvPr>
        </p:nvSpPr>
        <p:spPr>
          <a:xfrm>
            <a:off x="838200" y="3508000"/>
            <a:ext cx="10515600" cy="236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 b="1"/>
              <a:t>Questions?</a:t>
            </a:r>
            <a:endParaRPr sz="34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We can be reached at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chemeClr val="hlink"/>
                </a:solidFill>
                <a:hlinkClick r:id="rId3"/>
              </a:rPr>
              <a:t>disabilitysummit-committee@umd.edu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137334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The Disability Summit Defined</a:t>
            </a:r>
            <a:endParaRPr b="1"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International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Cross-disciplinary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Cross-disability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Virtual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Free for attendees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Global network of disabled people, advocates, educators, scholars, government officials, family members, and other allies and accomplices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282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The Disability Summit in Application</a:t>
            </a:r>
            <a:endParaRPr b="1"/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Began as a daylong in-person event with about 100 attendees and organized and entirely run by 3 people (currently transitioning from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old website</a:t>
            </a:r>
            <a:r>
              <a:rPr lang="en-US"/>
              <a:t> to the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new website</a:t>
            </a:r>
            <a:r>
              <a:rPr lang="en-US"/>
              <a:t>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Now a 3-day virtual conference with over 800 registrants from 32 states and 15 countries and an organizing committee of about 10 people assisted by dozens of volunteers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Demand from attendees for more platforms led to the creation of the </a:t>
            </a:r>
            <a:r>
              <a:rPr lang="en-US" i="1" u="sng">
                <a:solidFill>
                  <a:schemeClr val="hlink"/>
                </a:solidFill>
                <a:hlinkClick r:id="rId5"/>
              </a:rPr>
              <a:t>Including Disability</a:t>
            </a:r>
            <a:r>
              <a:rPr lang="en-US" u="sng">
                <a:solidFill>
                  <a:schemeClr val="hlink"/>
                </a:solidFill>
                <a:hlinkClick r:id="rId5"/>
              </a:rPr>
              <a:t> journal</a:t>
            </a:r>
            <a:r>
              <a:rPr lang="en-US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460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Expanding the Summit</a:t>
            </a:r>
            <a:endParaRPr b="1"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Each Summit had been notably larger than the previous in terms of: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Number of attendees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Number of disciplines and fields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Number of countries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Extensive data collection from attendees before and after each Summit to discover ways to improve event and experience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58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Making the Summit Accessible</a:t>
            </a:r>
            <a:endParaRPr b="1"/>
          </a:p>
        </p:txBody>
      </p:sp>
      <p:sp>
        <p:nvSpPr>
          <p:cNvPr id="110" name="Google Shape;11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 the attendees are people with every kind of disability imaginable, accessibility of the Summit content constantly needs to be assessed and refined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Incorporate assistive technologies directly into registration through the platforms of delivering the conference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805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Accounting for the </a:t>
            </a:r>
            <a:r>
              <a:rPr lang="en-US" b="1" i="1"/>
              <a:t>Disability Tax</a:t>
            </a:r>
            <a:endParaRPr b="1" i="1"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i="1"/>
              <a:t>Disability Tax:</a:t>
            </a:r>
            <a:r>
              <a:rPr lang="en-US" i="1"/>
              <a:t> </a:t>
            </a:r>
            <a:r>
              <a:rPr lang="en-US"/>
              <a:t>similar to the emotional and economic taxes placed on other marginalized populations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Inherent discrimination in hiring, promotion, and retention processes toward disabled people</a:t>
            </a:r>
            <a:endParaRPr/>
          </a:p>
          <a:p>
            <a:pPr marL="228600" lvl="0" indent="-50800" algn="l" rtl="0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Providing value beyond position requirements; rarely an option to decline extra labor</a:t>
            </a:r>
            <a:endParaRPr/>
          </a:p>
          <a:p>
            <a:pPr marL="0" lvl="0" indent="0" algn="l" rtl="0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81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Work expectations function under the premise of compulsory able-bodiedness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701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Accounting for the </a:t>
            </a:r>
            <a:r>
              <a:rPr lang="en-US" b="1" i="1"/>
              <a:t>Accessibility Tax</a:t>
            </a:r>
            <a:endParaRPr b="1" i="1"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i="1"/>
              <a:t>Accessibility Tax: </a:t>
            </a:r>
            <a:r>
              <a:rPr lang="en-US"/>
              <a:t>inherent barriers to simply using the technologies of physical and virtual work, along with direct and indirect financial costs as a result of inaccessibility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Accessibility Tax activities include: acquiring effective accommodations, navigating inherent physical and technological barriers, and dealing with documentation and disclosure requirements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40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Accounting for the </a:t>
            </a:r>
            <a:r>
              <a:rPr lang="en-US" b="1" i="1"/>
              <a:t>Taxes</a:t>
            </a:r>
            <a:endParaRPr b="1" i="1"/>
          </a:p>
        </p:txBody>
      </p:sp>
      <p:sp>
        <p:nvSpPr>
          <p:cNvPr id="128" name="Google Shape;128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potential impacts of both kinds of taxes are integral to making an event accessible and inclusive of disabled people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For more on these taxes: 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Olsen, S. H., Cork, S. J., Anders, P., Padrón, R., Peterson, A., Strausser, A., &amp; Jaeger, P. T. (2021).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The disability tax and the accessibility tax: The extra intellectual, emotional, and technological labor and financial expenditures required of disabled people in a world gone wrong… and mostly online</a:t>
            </a:r>
            <a:r>
              <a:rPr lang="en-US"/>
              <a:t>. </a:t>
            </a:r>
            <a:r>
              <a:rPr lang="en-US" i="1"/>
              <a:t>Including Disability, 1</a:t>
            </a:r>
            <a:r>
              <a:rPr lang="en-US"/>
              <a:t>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7731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Lessons Learned</a:t>
            </a:r>
            <a:endParaRPr b="1"/>
          </a:p>
        </p:txBody>
      </p:sp>
      <p:sp>
        <p:nvSpPr>
          <p:cNvPr id="134" name="Google Shape;13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Each Summit we learn new ways to improve accessibility and inclusiveness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 not always get everything right, but ready to change approach immediately when something is not working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we have learned about making different aspects of the Summit accessible and inclusive include the following items on the next slides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8771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949</Words>
  <Application>Microsoft Office PowerPoint</Application>
  <PresentationFormat>Widescreen</PresentationFormat>
  <Paragraphs>140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Creating Sustainable Global Cross-Disability Communities</vt:lpstr>
      <vt:lpstr>The Disability Summit Defined</vt:lpstr>
      <vt:lpstr>The Disability Summit in Application</vt:lpstr>
      <vt:lpstr>Expanding the Summit</vt:lpstr>
      <vt:lpstr>Making the Summit Accessible</vt:lpstr>
      <vt:lpstr>Accounting for the Disability Tax</vt:lpstr>
      <vt:lpstr>Accounting for the Accessibility Tax</vt:lpstr>
      <vt:lpstr>Accounting for the Taxes</vt:lpstr>
      <vt:lpstr>Lessons Learned</vt:lpstr>
      <vt:lpstr>1. Advertising </vt:lpstr>
      <vt:lpstr>2. Fundraising</vt:lpstr>
      <vt:lpstr>3. Registration</vt:lpstr>
      <vt:lpstr>4. Real-time Participation</vt:lpstr>
      <vt:lpstr>5. Languages and Captioning</vt:lpstr>
      <vt:lpstr>6. Software and Platforms</vt:lpstr>
      <vt:lpstr>7. Continuing Conversations 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Sustainable Global Cross-Disability Communities</dc:title>
  <dc:creator>iSchool</dc:creator>
  <cp:lastModifiedBy>iSchool</cp:lastModifiedBy>
  <cp:revision>1</cp:revision>
  <dcterms:created xsi:type="dcterms:W3CDTF">2022-10-03T15:42:53Z</dcterms:created>
  <dcterms:modified xsi:type="dcterms:W3CDTF">2022-10-03T15:46:32Z</dcterms:modified>
</cp:coreProperties>
</file>