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06" r:id="rId2"/>
    <p:sldMasterId id="2147483672" r:id="rId3"/>
    <p:sldMasterId id="2147483694" r:id="rId4"/>
    <p:sldMasterId id="2147483684" r:id="rId5"/>
  </p:sldMasterIdLst>
  <p:notesMasterIdLst>
    <p:notesMasterId r:id="rId76"/>
  </p:notesMasterIdLst>
  <p:handoutMasterIdLst>
    <p:handoutMasterId r:id="rId77"/>
  </p:handoutMasterIdLst>
  <p:sldIdLst>
    <p:sldId id="298" r:id="rId6"/>
    <p:sldId id="300" r:id="rId7"/>
    <p:sldId id="301" r:id="rId8"/>
    <p:sldId id="302" r:id="rId9"/>
    <p:sldId id="369" r:id="rId10"/>
    <p:sldId id="370" r:id="rId11"/>
    <p:sldId id="376" r:id="rId12"/>
    <p:sldId id="371" r:id="rId13"/>
    <p:sldId id="372" r:id="rId14"/>
    <p:sldId id="373" r:id="rId15"/>
    <p:sldId id="374" r:id="rId16"/>
    <p:sldId id="375" r:id="rId17"/>
    <p:sldId id="379" r:id="rId18"/>
    <p:sldId id="377" r:id="rId19"/>
    <p:sldId id="303" r:id="rId20"/>
    <p:sldId id="378" r:id="rId21"/>
    <p:sldId id="380" r:id="rId22"/>
    <p:sldId id="381" r:id="rId23"/>
    <p:sldId id="384" r:id="rId24"/>
    <p:sldId id="308" r:id="rId25"/>
    <p:sldId id="385" r:id="rId26"/>
    <p:sldId id="386" r:id="rId27"/>
    <p:sldId id="387" r:id="rId28"/>
    <p:sldId id="336" r:id="rId29"/>
    <p:sldId id="415" r:id="rId30"/>
    <p:sldId id="388" r:id="rId31"/>
    <p:sldId id="391" r:id="rId32"/>
    <p:sldId id="392" r:id="rId33"/>
    <p:sldId id="393" r:id="rId34"/>
    <p:sldId id="394" r:id="rId35"/>
    <p:sldId id="397" r:id="rId36"/>
    <p:sldId id="348" r:id="rId37"/>
    <p:sldId id="416" r:id="rId38"/>
    <p:sldId id="349" r:id="rId39"/>
    <p:sldId id="351" r:id="rId40"/>
    <p:sldId id="352" r:id="rId41"/>
    <p:sldId id="353" r:id="rId42"/>
    <p:sldId id="354" r:id="rId43"/>
    <p:sldId id="417" r:id="rId44"/>
    <p:sldId id="355" r:id="rId45"/>
    <p:sldId id="356" r:id="rId46"/>
    <p:sldId id="357" r:id="rId47"/>
    <p:sldId id="358" r:id="rId48"/>
    <p:sldId id="359" r:id="rId49"/>
    <p:sldId id="360" r:id="rId50"/>
    <p:sldId id="361" r:id="rId51"/>
    <p:sldId id="398" r:id="rId52"/>
    <p:sldId id="399" r:id="rId53"/>
    <p:sldId id="365" r:id="rId54"/>
    <p:sldId id="316" r:id="rId55"/>
    <p:sldId id="404" r:id="rId56"/>
    <p:sldId id="406" r:id="rId57"/>
    <p:sldId id="408" r:id="rId58"/>
    <p:sldId id="405" r:id="rId59"/>
    <p:sldId id="363" r:id="rId60"/>
    <p:sldId id="389" r:id="rId61"/>
    <p:sldId id="402" r:id="rId62"/>
    <p:sldId id="401" r:id="rId63"/>
    <p:sldId id="400" r:id="rId64"/>
    <p:sldId id="410" r:id="rId65"/>
    <p:sldId id="414" r:id="rId66"/>
    <p:sldId id="409" r:id="rId67"/>
    <p:sldId id="411" r:id="rId68"/>
    <p:sldId id="412" r:id="rId69"/>
    <p:sldId id="421" r:id="rId70"/>
    <p:sldId id="422" r:id="rId71"/>
    <p:sldId id="419" r:id="rId72"/>
    <p:sldId id="418" r:id="rId73"/>
    <p:sldId id="423" r:id="rId74"/>
    <p:sldId id="424" r:id="rId75"/>
  </p:sldIdLst>
  <p:sldSz cx="9144000" cy="6858000" type="screen4x3"/>
  <p:notesSz cx="7010400" cy="9296400"/>
  <p:defaultTex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06" autoAdjust="0"/>
    <p:restoredTop sz="87145" autoAdjust="0"/>
  </p:normalViewPr>
  <p:slideViewPr>
    <p:cSldViewPr showGuides="1">
      <p:cViewPr varScale="1">
        <p:scale>
          <a:sx n="106" d="100"/>
          <a:sy n="106" d="100"/>
        </p:scale>
        <p:origin x="1192"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990EBAE-4622-4BFB-88D3-4229F96523F4}" type="datetimeFigureOut">
              <a:rPr lang="en-US" smtClean="0"/>
              <a:t>6/19/20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AD650BC-CF67-4B2A-AAFA-8486845BAA3F}" type="slidenum">
              <a:rPr lang="en-US" smtClean="0"/>
              <a:t>‹#›</a:t>
            </a:fld>
            <a:endParaRPr lang="en-US" dirty="0"/>
          </a:p>
        </p:txBody>
      </p:sp>
    </p:spTree>
    <p:extLst>
      <p:ext uri="{BB962C8B-B14F-4D97-AF65-F5344CB8AC3E}">
        <p14:creationId xmlns:p14="http://schemas.microsoft.com/office/powerpoint/2010/main" val="2588399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13E7BE6-C2F9-401E-921F-F53AC94917F5}" type="datetimeFigureOut">
              <a:rPr lang="en-US" smtClean="0"/>
              <a:t>6/19/20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97D7BB0-739D-427C-BC6B-792A3473B92B}" type="slidenum">
              <a:rPr lang="en-US" smtClean="0"/>
              <a:t>‹#›</a:t>
            </a:fld>
            <a:endParaRPr lang="en-US"/>
          </a:p>
        </p:txBody>
      </p:sp>
    </p:spTree>
    <p:extLst>
      <p:ext uri="{BB962C8B-B14F-4D97-AF65-F5344CB8AC3E}">
        <p14:creationId xmlns:p14="http://schemas.microsoft.com/office/powerpoint/2010/main" val="108448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214551" indent="-214551" defTabSz="465887">
              <a:buSzPct val="100000"/>
              <a:buChar char="•"/>
              <a:defRPr sz="2100">
                <a:solidFill>
                  <a:srgbClr val="FFFFFF"/>
                </a:solidFill>
                <a:latin typeface="Arial"/>
                <a:ea typeface="Arial"/>
                <a:cs typeface="Arial"/>
                <a:sym typeface="Arial"/>
              </a:defRPr>
            </a:pPr>
            <a:r>
              <a:rPr lang="en-US" dirty="0"/>
              <a:t>The rate of NICU admissions for the neonatal abstinence syndrome increased from 7 cases per 1000 admissions to 27 cases per 1000 admissions</a:t>
            </a:r>
          </a:p>
          <a:p>
            <a:pPr marL="214551" indent="-214551" defTabSz="465887">
              <a:buSzPct val="100000"/>
              <a:buChar char="•"/>
              <a:defRPr sz="2100">
                <a:solidFill>
                  <a:srgbClr val="FFFFFF"/>
                </a:solidFill>
                <a:latin typeface="Arial"/>
                <a:ea typeface="Arial"/>
                <a:cs typeface="Arial"/>
                <a:sym typeface="Arial"/>
              </a:defRPr>
            </a:pPr>
            <a:r>
              <a:rPr lang="en-US" dirty="0"/>
              <a:t>The total percentage of NICU days nationwide that were attributed to the neonatal abstinence syndrome increased from 0.6% to 4.0% </a:t>
            </a:r>
          </a:p>
          <a:p>
            <a:endParaRPr lang="en-US" dirty="0"/>
          </a:p>
        </p:txBody>
      </p:sp>
      <p:sp>
        <p:nvSpPr>
          <p:cNvPr id="4" name="Slide Number Placeholder 3"/>
          <p:cNvSpPr>
            <a:spLocks noGrp="1"/>
          </p:cNvSpPr>
          <p:nvPr>
            <p:ph type="sldNum" sz="quarter" idx="10"/>
          </p:nvPr>
        </p:nvSpPr>
        <p:spPr/>
        <p:txBody>
          <a:bodyPr/>
          <a:lstStyle/>
          <a:p>
            <a:fld id="{EBCD1FDB-CE02-974B-9AB1-974DAEB1C604}" type="slidenum">
              <a:rPr lang="en-US" smtClean="0"/>
              <a:t>8</a:t>
            </a:fld>
            <a:endParaRPr lang="en-US"/>
          </a:p>
        </p:txBody>
      </p:sp>
    </p:spTree>
    <p:extLst>
      <p:ext uri="{BB962C8B-B14F-4D97-AF65-F5344CB8AC3E}">
        <p14:creationId xmlns:p14="http://schemas.microsoft.com/office/powerpoint/2010/main" val="3596935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Remove:  </a:t>
            </a:r>
            <a:r>
              <a:rPr lang="en-US" sz="8000" kern="0" dirty="0">
                <a:latin typeface="+mn-lt"/>
              </a:rPr>
              <a:t>Wrap a blanket into a roll and ring it around his body to ensure he remains contained.</a:t>
            </a:r>
          </a:p>
        </p:txBody>
      </p:sp>
      <p:sp>
        <p:nvSpPr>
          <p:cNvPr id="4" name="Slide Number Placeholder 3"/>
          <p:cNvSpPr>
            <a:spLocks noGrp="1"/>
          </p:cNvSpPr>
          <p:nvPr>
            <p:ph type="sldNum" sz="quarter" idx="10"/>
          </p:nvPr>
        </p:nvSpPr>
        <p:spPr/>
        <p:txBody>
          <a:bodyPr/>
          <a:lstStyle/>
          <a:p>
            <a:fld id="{FF2C86F2-CF5C-4EF5-96C9-52B7F3D5D249}" type="slidenum">
              <a:rPr lang="en-US" smtClean="0"/>
              <a:t>40</a:t>
            </a:fld>
            <a:endParaRPr lang="en-US"/>
          </a:p>
        </p:txBody>
      </p:sp>
    </p:spTree>
    <p:extLst>
      <p:ext uri="{BB962C8B-B14F-4D97-AF65-F5344CB8AC3E}">
        <p14:creationId xmlns:p14="http://schemas.microsoft.com/office/powerpoint/2010/main" val="2355618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2C86F2-CF5C-4EF5-96C9-52B7F3D5D249}" type="slidenum">
              <a:rPr lang="en-US" smtClean="0"/>
              <a:t>41</a:t>
            </a:fld>
            <a:endParaRPr lang="en-US"/>
          </a:p>
        </p:txBody>
      </p:sp>
    </p:spTree>
    <p:extLst>
      <p:ext uri="{BB962C8B-B14F-4D97-AF65-F5344CB8AC3E}">
        <p14:creationId xmlns:p14="http://schemas.microsoft.com/office/powerpoint/2010/main" val="4235644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2C86F2-CF5C-4EF5-96C9-52B7F3D5D249}" type="slidenum">
              <a:rPr lang="en-US" smtClean="0"/>
              <a:t>42</a:t>
            </a:fld>
            <a:endParaRPr lang="en-US"/>
          </a:p>
        </p:txBody>
      </p:sp>
    </p:spTree>
    <p:extLst>
      <p:ext uri="{BB962C8B-B14F-4D97-AF65-F5344CB8AC3E}">
        <p14:creationId xmlns:p14="http://schemas.microsoft.com/office/powerpoint/2010/main" val="625573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2C86F2-CF5C-4EF5-96C9-52B7F3D5D249}" type="slidenum">
              <a:rPr lang="en-US" smtClean="0"/>
              <a:t>43</a:t>
            </a:fld>
            <a:endParaRPr lang="en-US"/>
          </a:p>
        </p:txBody>
      </p:sp>
    </p:spTree>
    <p:extLst>
      <p:ext uri="{BB962C8B-B14F-4D97-AF65-F5344CB8AC3E}">
        <p14:creationId xmlns:p14="http://schemas.microsoft.com/office/powerpoint/2010/main" val="3552103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Gradual stimulation</a:t>
            </a:r>
          </a:p>
        </p:txBody>
      </p:sp>
      <p:sp>
        <p:nvSpPr>
          <p:cNvPr id="4" name="Slide Number Placeholder 3"/>
          <p:cNvSpPr>
            <a:spLocks noGrp="1"/>
          </p:cNvSpPr>
          <p:nvPr>
            <p:ph type="sldNum" sz="quarter" idx="10"/>
          </p:nvPr>
        </p:nvSpPr>
        <p:spPr/>
        <p:txBody>
          <a:bodyPr/>
          <a:lstStyle/>
          <a:p>
            <a:fld id="{FF2C86F2-CF5C-4EF5-96C9-52B7F3D5D249}" type="slidenum">
              <a:rPr lang="en-US" smtClean="0"/>
              <a:t>44</a:t>
            </a:fld>
            <a:endParaRPr lang="en-US"/>
          </a:p>
        </p:txBody>
      </p:sp>
    </p:spTree>
    <p:extLst>
      <p:ext uri="{BB962C8B-B14F-4D97-AF65-F5344CB8AC3E}">
        <p14:creationId xmlns:p14="http://schemas.microsoft.com/office/powerpoint/2010/main" val="4105755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Shushing imitates the whooshing sounds in the womb.  Put lips near infant’s ear, Shush as loud</a:t>
            </a:r>
            <a:r>
              <a:rPr lang="en-US" baseline="0" dirty="0"/>
              <a:t> as infant is crying, as baby calms lower shushing volume to match infant.</a:t>
            </a:r>
            <a:endParaRPr lang="en-US" dirty="0"/>
          </a:p>
        </p:txBody>
      </p:sp>
      <p:sp>
        <p:nvSpPr>
          <p:cNvPr id="4" name="Slide Number Placeholder 3"/>
          <p:cNvSpPr>
            <a:spLocks noGrp="1"/>
          </p:cNvSpPr>
          <p:nvPr>
            <p:ph type="sldNum" sz="quarter" idx="10"/>
          </p:nvPr>
        </p:nvSpPr>
        <p:spPr/>
        <p:txBody>
          <a:bodyPr/>
          <a:lstStyle/>
          <a:p>
            <a:fld id="{FF2C86F2-CF5C-4EF5-96C9-52B7F3D5D249}" type="slidenum">
              <a:rPr lang="en-US" smtClean="0"/>
              <a:t>45</a:t>
            </a:fld>
            <a:endParaRPr lang="en-US"/>
          </a:p>
        </p:txBody>
      </p:sp>
    </p:spTree>
    <p:extLst>
      <p:ext uri="{BB962C8B-B14F-4D97-AF65-F5344CB8AC3E}">
        <p14:creationId xmlns:p14="http://schemas.microsoft.com/office/powerpoint/2010/main" val="759474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parents that they are the best caregivers.  Parents should practice Skin to Skin care:</a:t>
            </a:r>
            <a:r>
              <a:rPr lang="en-US" baseline="0" dirty="0"/>
              <a:t> aids in brain development, stabilizing vital signs and mood, helps with weight gain.  Remind parents that if an infant isn’t going to be held and interacted with for a measurable amount of time (45 minutes) or until next feeding time,  infant should be allowed to rest until next feed.  Don’t wake and run.  </a:t>
            </a:r>
            <a:endParaRPr lang="en-US" dirty="0"/>
          </a:p>
        </p:txBody>
      </p:sp>
      <p:sp>
        <p:nvSpPr>
          <p:cNvPr id="4" name="Slide Number Placeholder 3"/>
          <p:cNvSpPr>
            <a:spLocks noGrp="1"/>
          </p:cNvSpPr>
          <p:nvPr>
            <p:ph type="sldNum" sz="quarter" idx="10"/>
          </p:nvPr>
        </p:nvSpPr>
        <p:spPr/>
        <p:txBody>
          <a:bodyPr/>
          <a:lstStyle/>
          <a:p>
            <a:fld id="{FF2C86F2-CF5C-4EF5-96C9-52B7F3D5D249}" type="slidenum">
              <a:rPr lang="en-US" smtClean="0"/>
              <a:t>46</a:t>
            </a:fld>
            <a:endParaRPr lang="en-US"/>
          </a:p>
        </p:txBody>
      </p:sp>
    </p:spTree>
    <p:extLst>
      <p:ext uri="{BB962C8B-B14F-4D97-AF65-F5344CB8AC3E}">
        <p14:creationId xmlns:p14="http://schemas.microsoft.com/office/powerpoint/2010/main" val="3609417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Hep C</a:t>
            </a:r>
          </a:p>
        </p:txBody>
      </p:sp>
      <p:sp>
        <p:nvSpPr>
          <p:cNvPr id="4" name="Slide Number Placeholder 3"/>
          <p:cNvSpPr>
            <a:spLocks noGrp="1"/>
          </p:cNvSpPr>
          <p:nvPr>
            <p:ph type="sldNum" sz="quarter" idx="10"/>
          </p:nvPr>
        </p:nvSpPr>
        <p:spPr/>
        <p:txBody>
          <a:bodyPr/>
          <a:lstStyle/>
          <a:p>
            <a:fld id="{497D7BB0-739D-427C-BC6B-792A3473B92B}" type="slidenum">
              <a:rPr lang="en-US" smtClean="0"/>
              <a:t>47</a:t>
            </a:fld>
            <a:endParaRPr lang="en-US"/>
          </a:p>
        </p:txBody>
      </p:sp>
    </p:spTree>
    <p:extLst>
      <p:ext uri="{BB962C8B-B14F-4D97-AF65-F5344CB8AC3E}">
        <p14:creationId xmlns:p14="http://schemas.microsoft.com/office/powerpoint/2010/main" val="747953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a:t>
            </a:r>
            <a:r>
              <a:rPr lang="en-US" baseline="0" dirty="0"/>
              <a:t> Finnegan and </a:t>
            </a:r>
            <a:r>
              <a:rPr lang="en-US" baseline="0" dirty="0" err="1"/>
              <a:t>Lipsitz</a:t>
            </a:r>
            <a:r>
              <a:rPr lang="en-US" baseline="0" dirty="0"/>
              <a:t> tools were published in 1975.</a:t>
            </a:r>
          </a:p>
          <a:p>
            <a:r>
              <a:rPr lang="en-US" baseline="0" dirty="0"/>
              <a:t>The modified </a:t>
            </a:r>
            <a:r>
              <a:rPr lang="en-US" baseline="0" dirty="0" err="1"/>
              <a:t>finnegan</a:t>
            </a:r>
            <a:r>
              <a:rPr lang="en-US" baseline="0" dirty="0"/>
              <a:t> in 1986 </a:t>
            </a:r>
            <a:endParaRPr lang="en-US" dirty="0"/>
          </a:p>
        </p:txBody>
      </p:sp>
      <p:sp>
        <p:nvSpPr>
          <p:cNvPr id="4" name="Slide Number Placeholder 3"/>
          <p:cNvSpPr>
            <a:spLocks noGrp="1"/>
          </p:cNvSpPr>
          <p:nvPr>
            <p:ph type="sldNum" sz="quarter" idx="10"/>
          </p:nvPr>
        </p:nvSpPr>
        <p:spPr/>
        <p:txBody>
          <a:bodyPr/>
          <a:lstStyle/>
          <a:p>
            <a:fld id="{96785B22-AAF3-41D5-989D-9528395055AA}" type="slidenum">
              <a:rPr lang="en-US" smtClean="0"/>
              <a:t>22</a:t>
            </a:fld>
            <a:endParaRPr lang="en-US"/>
          </a:p>
        </p:txBody>
      </p:sp>
    </p:spTree>
    <p:extLst>
      <p:ext uri="{BB962C8B-B14F-4D97-AF65-F5344CB8AC3E}">
        <p14:creationId xmlns:p14="http://schemas.microsoft.com/office/powerpoint/2010/main" val="3951254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85B22-AAF3-41D5-989D-9528395055AA}" type="slidenum">
              <a:rPr lang="en-US" smtClean="0"/>
              <a:t>23</a:t>
            </a:fld>
            <a:endParaRPr lang="en-US"/>
          </a:p>
        </p:txBody>
      </p:sp>
    </p:spTree>
    <p:extLst>
      <p:ext uri="{BB962C8B-B14F-4D97-AF65-F5344CB8AC3E}">
        <p14:creationId xmlns:p14="http://schemas.microsoft.com/office/powerpoint/2010/main" val="2449807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2C86F2-CF5C-4EF5-96C9-52B7F3D5D249}" type="slidenum">
              <a:rPr lang="en-US" smtClean="0"/>
              <a:t>34</a:t>
            </a:fld>
            <a:endParaRPr lang="en-US"/>
          </a:p>
        </p:txBody>
      </p:sp>
    </p:spTree>
    <p:extLst>
      <p:ext uri="{BB962C8B-B14F-4D97-AF65-F5344CB8AC3E}">
        <p14:creationId xmlns:p14="http://schemas.microsoft.com/office/powerpoint/2010/main" val="263810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2C86F2-CF5C-4EF5-96C9-52B7F3D5D249}" type="slidenum">
              <a:rPr lang="en-US" smtClean="0"/>
              <a:t>35</a:t>
            </a:fld>
            <a:endParaRPr lang="en-US"/>
          </a:p>
        </p:txBody>
      </p:sp>
    </p:spTree>
    <p:extLst>
      <p:ext uri="{BB962C8B-B14F-4D97-AF65-F5344CB8AC3E}">
        <p14:creationId xmlns:p14="http://schemas.microsoft.com/office/powerpoint/2010/main" val="21458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2C86F2-CF5C-4EF5-96C9-52B7F3D5D249}" type="slidenum">
              <a:rPr lang="en-US" smtClean="0"/>
              <a:t>36</a:t>
            </a:fld>
            <a:endParaRPr lang="en-US"/>
          </a:p>
        </p:txBody>
      </p:sp>
    </p:spTree>
    <p:extLst>
      <p:ext uri="{BB962C8B-B14F-4D97-AF65-F5344CB8AC3E}">
        <p14:creationId xmlns:p14="http://schemas.microsoft.com/office/powerpoint/2010/main" val="4194491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Preach Back</a:t>
            </a:r>
            <a:r>
              <a:rPr lang="en-US" baseline="0" dirty="0"/>
              <a:t> to Sleep!  Infant should be monitored at all times while side lying or prone.  If parent has to walk away form infant or not watching infant for any reason, infant should be moved to their backs.   </a:t>
            </a:r>
            <a:endParaRPr lang="en-US" dirty="0"/>
          </a:p>
        </p:txBody>
      </p:sp>
      <p:sp>
        <p:nvSpPr>
          <p:cNvPr id="4" name="Slide Number Placeholder 3"/>
          <p:cNvSpPr>
            <a:spLocks noGrp="1"/>
          </p:cNvSpPr>
          <p:nvPr>
            <p:ph type="sldNum" sz="quarter" idx="10"/>
          </p:nvPr>
        </p:nvSpPr>
        <p:spPr/>
        <p:txBody>
          <a:bodyPr/>
          <a:lstStyle/>
          <a:p>
            <a:fld id="{FF2C86F2-CF5C-4EF5-96C9-52B7F3D5D249}" type="slidenum">
              <a:rPr lang="en-US" smtClean="0"/>
              <a:t>37</a:t>
            </a:fld>
            <a:endParaRPr lang="en-US"/>
          </a:p>
        </p:txBody>
      </p:sp>
    </p:spTree>
    <p:extLst>
      <p:ext uri="{BB962C8B-B14F-4D97-AF65-F5344CB8AC3E}">
        <p14:creationId xmlns:p14="http://schemas.microsoft.com/office/powerpoint/2010/main" val="3336443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2C86F2-CF5C-4EF5-96C9-52B7F3D5D249}" type="slidenum">
              <a:rPr lang="en-US" smtClean="0"/>
              <a:t>38</a:t>
            </a:fld>
            <a:endParaRPr lang="en-US"/>
          </a:p>
        </p:txBody>
      </p:sp>
    </p:spTree>
    <p:extLst>
      <p:ext uri="{BB962C8B-B14F-4D97-AF65-F5344CB8AC3E}">
        <p14:creationId xmlns:p14="http://schemas.microsoft.com/office/powerpoint/2010/main" val="2916428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at about 1:10</a:t>
            </a:r>
          </a:p>
        </p:txBody>
      </p:sp>
      <p:sp>
        <p:nvSpPr>
          <p:cNvPr id="4" name="Slide Number Placeholder 3"/>
          <p:cNvSpPr>
            <a:spLocks noGrp="1"/>
          </p:cNvSpPr>
          <p:nvPr>
            <p:ph type="sldNum" sz="quarter" idx="10"/>
          </p:nvPr>
        </p:nvSpPr>
        <p:spPr/>
        <p:txBody>
          <a:bodyPr/>
          <a:lstStyle/>
          <a:p>
            <a:fld id="{497D7BB0-739D-427C-BC6B-792A3473B92B}" type="slidenum">
              <a:rPr lang="en-US" smtClean="0"/>
              <a:t>39</a:t>
            </a:fld>
            <a:endParaRPr lang="en-US"/>
          </a:p>
        </p:txBody>
      </p:sp>
    </p:spTree>
    <p:extLst>
      <p:ext uri="{BB962C8B-B14F-4D97-AF65-F5344CB8AC3E}">
        <p14:creationId xmlns:p14="http://schemas.microsoft.com/office/powerpoint/2010/main" val="3726610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438400"/>
            <a:ext cx="7086600" cy="1470025"/>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1371600" y="3886200"/>
            <a:ext cx="7086600" cy="1752600"/>
          </a:xfrm>
        </p:spPr>
        <p:txBody>
          <a:bodyPr/>
          <a:lstStyle>
            <a:lvl1pPr marL="0" indent="0" algn="l">
              <a:buNone/>
              <a:defRPr>
                <a:solidFill>
                  <a:schemeClr val="bg2"/>
                </a:solidFill>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71600" y="6324600"/>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C52AB188-8542-42D5-90E8-23674E6E5ED5}" type="slidenum">
              <a:rPr lang="en-US" smtClean="0"/>
              <a:t>‹#›</a:t>
            </a:fld>
            <a:endParaRPr lang="en-US" dirty="0"/>
          </a:p>
        </p:txBody>
      </p:sp>
    </p:spTree>
    <p:extLst>
      <p:ext uri="{BB962C8B-B14F-4D97-AF65-F5344CB8AC3E}">
        <p14:creationId xmlns:p14="http://schemas.microsoft.com/office/powerpoint/2010/main" val="53302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E29A0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249886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2140200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2098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4012678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438400" y="1600200"/>
            <a:ext cx="62484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
        <p:nvSpPr>
          <p:cNvPr id="7" name="Picture Placeholder 6"/>
          <p:cNvSpPr>
            <a:spLocks noGrp="1"/>
          </p:cNvSpPr>
          <p:nvPr>
            <p:ph type="pic" sz="quarter" idx="13"/>
          </p:nvPr>
        </p:nvSpPr>
        <p:spPr>
          <a:xfrm>
            <a:off x="0" y="1600200"/>
            <a:ext cx="2438400" cy="5257800"/>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2106950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solidFill>
                  <a:srgbClr val="E29A0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3365576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812734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3899818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28950"/>
            <a:ext cx="3008313" cy="933450"/>
          </a:xfrm>
        </p:spPr>
        <p:txBody>
          <a:bodyPr anchor="t" anchorCtr="0"/>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62400"/>
            <a:ext cx="3008313" cy="2667001"/>
          </a:xfrm>
        </p:spPr>
        <p:txBody>
          <a:bodyPr/>
          <a:lstStyle>
            <a:lvl1pPr marL="0" indent="0">
              <a:buNone/>
              <a:defRPr sz="1400">
                <a:solidFill>
                  <a:srgbClr val="E29A0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1617436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476726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09800" y="457200"/>
            <a:ext cx="6477000" cy="419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209800" y="53340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1815288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6684"/>
            <a:ext cx="386715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6684"/>
            <a:ext cx="386715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6183"/>
          </a:xfrm>
          <a:prstGeom prst="rect">
            <a:avLst/>
          </a:prstGeom>
        </p:spPr>
        <p:txBody>
          <a:bodyPr/>
          <a:lstStyle/>
          <a:p>
            <a:fld id="{81A97EA2-E7AE-F84D-BFF6-8063478EE14B}" type="datetimeFigureOut">
              <a:rPr lang="en-US" smtClean="0"/>
              <a:t>6/19/20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3113283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438400"/>
            <a:ext cx="7086600" cy="1470025"/>
          </a:xfrm>
        </p:spPr>
        <p:txBody>
          <a:bodyPr/>
          <a:lstStyle>
            <a:lvl1pPr algn="r">
              <a:defRPr/>
            </a:lvl1pPr>
          </a:lstStyle>
          <a:p>
            <a:r>
              <a:rPr lang="en-US"/>
              <a:t>Click to edit Master title style</a:t>
            </a:r>
          </a:p>
        </p:txBody>
      </p:sp>
      <p:sp>
        <p:nvSpPr>
          <p:cNvPr id="3" name="Subtitle 2"/>
          <p:cNvSpPr>
            <a:spLocks noGrp="1"/>
          </p:cNvSpPr>
          <p:nvPr>
            <p:ph type="subTitle" idx="1"/>
          </p:nvPr>
        </p:nvSpPr>
        <p:spPr>
          <a:xfrm>
            <a:off x="1371600" y="3886200"/>
            <a:ext cx="7086600" cy="1752600"/>
          </a:xfrm>
        </p:spPr>
        <p:txBody>
          <a:bodyPr/>
          <a:lstStyle>
            <a:lvl1pPr marL="0" indent="0" algn="r">
              <a:buNone/>
              <a:defRPr>
                <a:solidFill>
                  <a:schemeClr val="bg2"/>
                </a:solidFill>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71600" y="6324600"/>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C52AB188-8542-42D5-90E8-23674E6E5ED5}" type="slidenum">
              <a:rPr lang="en-US" smtClean="0"/>
              <a:t>‹#›</a:t>
            </a:fld>
            <a:endParaRPr lang="en-US" dirty="0"/>
          </a:p>
        </p:txBody>
      </p:sp>
      <p:pic>
        <p:nvPicPr>
          <p:cNvPr id="7" name="Picture 6" descr="WVU-Medicine-Logo-FINAL-White-Gol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88683" y="457200"/>
            <a:ext cx="6553200" cy="2081817"/>
          </a:xfrm>
          <a:prstGeom prst="rect">
            <a:avLst/>
          </a:prstGeom>
        </p:spPr>
      </p:pic>
    </p:spTree>
    <p:extLst>
      <p:ext uri="{BB962C8B-B14F-4D97-AF65-F5344CB8AC3E}">
        <p14:creationId xmlns:p14="http://schemas.microsoft.com/office/powerpoint/2010/main" val="325945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6183"/>
          </a:xfrm>
          <a:prstGeom prst="rect">
            <a:avLst/>
          </a:prstGeom>
        </p:spPr>
        <p:txBody>
          <a:bodyPr/>
          <a:lstStyle/>
          <a:p>
            <a:fld id="{81A97EA2-E7AE-F84D-BFF6-8063478EE14B}" type="datetimeFigureOut">
              <a:rPr lang="en-US" smtClean="0"/>
              <a:t>6/19/20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2681023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1491274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3254686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solidFill>
                  <a:srgbClr val="E29A0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2567195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1192434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E29A0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E29A0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697277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2187083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3845352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E29A0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3979656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3153768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196266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360887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solidFill>
                  <a:srgbClr val="E29A0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326861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77283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E29A0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E29A0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103744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16976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3FBA54-5C1B-D348-9A99-18A91FDE7B7F}" type="slidenum">
              <a:rPr lang="en-US" smtClean="0"/>
              <a:t>‹#›</a:t>
            </a:fld>
            <a:endParaRPr lang="en-US" dirty="0"/>
          </a:p>
        </p:txBody>
      </p:sp>
    </p:spTree>
    <p:extLst>
      <p:ext uri="{BB962C8B-B14F-4D97-AF65-F5344CB8AC3E}">
        <p14:creationId xmlns:p14="http://schemas.microsoft.com/office/powerpoint/2010/main" val="6953800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jpg"/><Relationship Id="rId5" Type="http://schemas.openxmlformats.org/officeDocument/2006/relationships/slideLayout" Target="../slideLayouts/slideLayout7.xml"/><Relationship Id="rId10" Type="http://schemas.openxmlformats.org/officeDocument/2006/relationships/theme" Target="../theme/theme3.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jpg"/><Relationship Id="rId5" Type="http://schemas.openxmlformats.org/officeDocument/2006/relationships/slideLayout" Target="../slideLayouts/slideLayout16.xml"/><Relationship Id="rId10" Type="http://schemas.openxmlformats.org/officeDocument/2006/relationships/theme" Target="../theme/theme4.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6.jpg"/><Relationship Id="rId5" Type="http://schemas.openxmlformats.org/officeDocument/2006/relationships/slideLayout" Target="../slideLayouts/slideLayout25.xml"/><Relationship Id="rId10" Type="http://schemas.openxmlformats.org/officeDocument/2006/relationships/theme" Target="../theme/theme5.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3200"/>
            <a:ext cx="8229600" cy="1143000"/>
          </a:xfrm>
          <a:prstGeom prst="rect">
            <a:avLst/>
          </a:prstGeom>
        </p:spPr>
        <p:txBody>
          <a:bodyPr vert="horz" lIns="91418" tIns="45709" rIns="91418" bIns="45709" rtlCol="0" anchor="ctr">
            <a:normAutofit/>
          </a:bodyPr>
          <a:lstStyle/>
          <a:p>
            <a:r>
              <a:rPr lang="en-US" dirty="0"/>
              <a:t>Click to edit Master title style</a:t>
            </a:r>
          </a:p>
        </p:txBody>
      </p:sp>
      <p:sp>
        <p:nvSpPr>
          <p:cNvPr id="3" name="Text Placeholder 2"/>
          <p:cNvSpPr>
            <a:spLocks noGrp="1"/>
          </p:cNvSpPr>
          <p:nvPr>
            <p:ph type="body" idx="1"/>
          </p:nvPr>
        </p:nvSpPr>
        <p:spPr>
          <a:xfrm>
            <a:off x="1066800" y="3810000"/>
            <a:ext cx="8229600" cy="2087565"/>
          </a:xfrm>
          <a:prstGeom prst="rect">
            <a:avLst/>
          </a:prstGeom>
        </p:spPr>
        <p:txBody>
          <a:bodyPr vert="horz" lIns="91418" tIns="45709" rIns="91418" bIns="45709"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066800" y="6356350"/>
            <a:ext cx="2895600" cy="365125"/>
          </a:xfrm>
          <a:prstGeom prst="rect">
            <a:avLst/>
          </a:prstGeom>
        </p:spPr>
        <p:txBody>
          <a:bodyPr vert="horz" lIns="91418" tIns="45709" rIns="91418" bIns="45709"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18" tIns="45709" rIns="91418" bIns="45709" rtlCol="0" anchor="ctr"/>
          <a:lstStyle>
            <a:lvl1pPr algn="r">
              <a:defRPr sz="1200">
                <a:solidFill>
                  <a:schemeClr val="bg1"/>
                </a:solidFill>
              </a:defRPr>
            </a:lvl1pPr>
          </a:lstStyle>
          <a:p>
            <a:fld id="{C52AB188-8542-42D5-90E8-23674E6E5ED5}" type="slidenum">
              <a:rPr lang="en-US" smtClean="0"/>
              <a:pPr/>
              <a:t>‹#›</a:t>
            </a:fld>
            <a:endParaRPr lang="en-US" dirty="0"/>
          </a:p>
        </p:txBody>
      </p:sp>
    </p:spTree>
    <p:extLst>
      <p:ext uri="{BB962C8B-B14F-4D97-AF65-F5344CB8AC3E}">
        <p14:creationId xmlns:p14="http://schemas.microsoft.com/office/powerpoint/2010/main" val="3991269101"/>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186" rtl="0" eaLnBrk="1" latinLnBrk="0" hangingPunct="1">
        <a:spcBef>
          <a:spcPct val="0"/>
        </a:spcBef>
        <a:buNone/>
        <a:defRPr sz="3200" kern="1200">
          <a:solidFill>
            <a:schemeClr val="bg1"/>
          </a:solidFill>
          <a:latin typeface="+mj-lt"/>
          <a:ea typeface="+mj-ea"/>
          <a:cs typeface="+mj-cs"/>
        </a:defRPr>
      </a:lvl1pPr>
    </p:titleStyle>
    <p:bodyStyle>
      <a:lvl1pPr marL="0"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1pPr>
      <a:lvl2pPr marL="457092"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2pPr>
      <a:lvl3pPr marL="914187"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3pPr>
      <a:lvl4pPr marL="1371279"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4pPr>
      <a:lvl5pPr marL="1828373"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5pPr>
      <a:lvl6pPr marL="2514012"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3200"/>
            <a:ext cx="8229600" cy="1143000"/>
          </a:xfrm>
          <a:prstGeom prst="rect">
            <a:avLst/>
          </a:prstGeom>
        </p:spPr>
        <p:txBody>
          <a:bodyPr vert="horz" lIns="91418" tIns="45709" rIns="91418" bIns="45709" rtlCol="0" anchor="ctr">
            <a:normAutofit/>
          </a:bodyPr>
          <a:lstStyle/>
          <a:p>
            <a:r>
              <a:rPr lang="en-US" dirty="0"/>
              <a:t>Click to edit Master title style</a:t>
            </a:r>
          </a:p>
        </p:txBody>
      </p:sp>
      <p:sp>
        <p:nvSpPr>
          <p:cNvPr id="3" name="Text Placeholder 2"/>
          <p:cNvSpPr>
            <a:spLocks noGrp="1"/>
          </p:cNvSpPr>
          <p:nvPr>
            <p:ph type="body" idx="1"/>
          </p:nvPr>
        </p:nvSpPr>
        <p:spPr>
          <a:xfrm>
            <a:off x="1066800" y="3810000"/>
            <a:ext cx="8229600" cy="2087565"/>
          </a:xfrm>
          <a:prstGeom prst="rect">
            <a:avLst/>
          </a:prstGeom>
        </p:spPr>
        <p:txBody>
          <a:bodyPr vert="horz" lIns="91418" tIns="45709" rIns="91418" bIns="45709"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066800" y="6356350"/>
            <a:ext cx="2895600" cy="365125"/>
          </a:xfrm>
          <a:prstGeom prst="rect">
            <a:avLst/>
          </a:prstGeom>
        </p:spPr>
        <p:txBody>
          <a:bodyPr vert="horz" lIns="91418" tIns="45709" rIns="91418" bIns="45709"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18" tIns="45709" rIns="91418" bIns="45709" rtlCol="0" anchor="ctr"/>
          <a:lstStyle>
            <a:lvl1pPr algn="r">
              <a:defRPr sz="1200">
                <a:solidFill>
                  <a:schemeClr val="bg1"/>
                </a:solidFill>
              </a:defRPr>
            </a:lvl1pPr>
          </a:lstStyle>
          <a:p>
            <a:fld id="{C52AB188-8542-42D5-90E8-23674E6E5ED5}" type="slidenum">
              <a:rPr lang="en-US" smtClean="0"/>
              <a:pPr/>
              <a:t>‹#›</a:t>
            </a:fld>
            <a:endParaRPr lang="en-US" dirty="0"/>
          </a:p>
        </p:txBody>
      </p:sp>
    </p:spTree>
    <p:extLst>
      <p:ext uri="{BB962C8B-B14F-4D97-AF65-F5344CB8AC3E}">
        <p14:creationId xmlns:p14="http://schemas.microsoft.com/office/powerpoint/2010/main" val="2594596102"/>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186" rtl="0" eaLnBrk="1" latinLnBrk="0" hangingPunct="1">
        <a:spcBef>
          <a:spcPct val="0"/>
        </a:spcBef>
        <a:buNone/>
        <a:defRPr sz="3200" kern="1200">
          <a:solidFill>
            <a:schemeClr val="bg1"/>
          </a:solidFill>
          <a:latin typeface="+mj-lt"/>
          <a:ea typeface="+mj-ea"/>
          <a:cs typeface="+mj-cs"/>
        </a:defRPr>
      </a:lvl1pPr>
    </p:titleStyle>
    <p:bodyStyle>
      <a:lvl1pPr marL="0"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1pPr>
      <a:lvl2pPr marL="457092"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2pPr>
      <a:lvl3pPr marL="914187"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3pPr>
      <a:lvl4pPr marL="1371279"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4pPr>
      <a:lvl5pPr marL="1828373"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5pPr>
      <a:lvl6pPr marL="2514012"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029200" y="6248400"/>
            <a:ext cx="2977244"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153400" y="6248400"/>
            <a:ext cx="533400" cy="365125"/>
          </a:xfrm>
          <a:prstGeom prst="rect">
            <a:avLst/>
          </a:prstGeom>
        </p:spPr>
        <p:txBody>
          <a:bodyPr vert="horz" lIns="91440" tIns="45720" rIns="91440" bIns="45720" rtlCol="0" anchor="ctr"/>
          <a:lstStyle>
            <a:lvl1pPr algn="r">
              <a:defRPr sz="1200">
                <a:solidFill>
                  <a:srgbClr val="FFFFFF"/>
                </a:solidFill>
              </a:defRPr>
            </a:lvl1pPr>
          </a:lstStyle>
          <a:p>
            <a:fld id="{4A3FBA54-5C1B-D348-9A99-18A91FDE7B7F}" type="slidenum">
              <a:rPr lang="en-US" smtClean="0"/>
              <a:pPr/>
              <a:t>‹#›</a:t>
            </a:fld>
            <a:endParaRPr lang="en-US" dirty="0"/>
          </a:p>
        </p:txBody>
      </p:sp>
    </p:spTree>
    <p:extLst>
      <p:ext uri="{BB962C8B-B14F-4D97-AF65-F5344CB8AC3E}">
        <p14:creationId xmlns:p14="http://schemas.microsoft.com/office/powerpoint/2010/main" val="1854466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ctr" defTabSz="457200" rtl="0" eaLnBrk="1" latinLnBrk="0" hangingPunct="1">
        <a:spcBef>
          <a:spcPct val="0"/>
        </a:spcBef>
        <a:buNone/>
        <a:defRPr sz="4000" u="none"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bg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2438400" y="1600200"/>
            <a:ext cx="62484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029200" y="6248400"/>
            <a:ext cx="2977244"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8153400" y="6248400"/>
            <a:ext cx="5334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A3FBA54-5C1B-D348-9A99-18A91FDE7B7F}" type="slidenum">
              <a:rPr lang="en-US" smtClean="0"/>
              <a:pPr/>
              <a:t>‹#›</a:t>
            </a:fld>
            <a:endParaRPr lang="en-US" dirty="0"/>
          </a:p>
        </p:txBody>
      </p:sp>
    </p:spTree>
    <p:extLst>
      <p:ext uri="{BB962C8B-B14F-4D97-AF65-F5344CB8AC3E}">
        <p14:creationId xmlns:p14="http://schemas.microsoft.com/office/powerpoint/2010/main" val="352564066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700" r:id="rId4"/>
    <p:sldLayoutId id="2147483701" r:id="rId5"/>
    <p:sldLayoutId id="2147483702" r:id="rId6"/>
    <p:sldLayoutId id="2147483703" r:id="rId7"/>
    <p:sldLayoutId id="2147483708" r:id="rId8"/>
    <p:sldLayoutId id="2147483709" r:id="rId9"/>
  </p:sldLayoutIdLst>
  <p:txStyles>
    <p:titleStyle>
      <a:lvl1pPr algn="l" defTabSz="457200" rtl="0" eaLnBrk="1" latinLnBrk="0" hangingPunct="1">
        <a:spcBef>
          <a:spcPct val="0"/>
        </a:spcBef>
        <a:spcAft>
          <a:spcPts val="600"/>
        </a:spcAft>
        <a:buNone/>
        <a:defRPr sz="3600" u="none" kern="1200" baseline="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bg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261756" y="6248400"/>
            <a:ext cx="2977244"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391400" y="6248400"/>
            <a:ext cx="1295400" cy="365125"/>
          </a:xfrm>
          <a:prstGeom prst="rect">
            <a:avLst/>
          </a:prstGeom>
        </p:spPr>
        <p:txBody>
          <a:bodyPr vert="horz" lIns="91440" tIns="45720" rIns="91440" bIns="45720" rtlCol="0" anchor="ctr"/>
          <a:lstStyle>
            <a:lvl1pPr algn="r">
              <a:defRPr sz="1200">
                <a:solidFill>
                  <a:srgbClr val="FFFFFF"/>
                </a:solidFill>
              </a:defRPr>
            </a:lvl1pPr>
          </a:lstStyle>
          <a:p>
            <a:fld id="{4A3FBA54-5C1B-D348-9A99-18A91FDE7B7F}" type="slidenum">
              <a:rPr lang="en-US" smtClean="0"/>
              <a:pPr/>
              <a:t>‹#›</a:t>
            </a:fld>
            <a:endParaRPr lang="en-US" dirty="0"/>
          </a:p>
        </p:txBody>
      </p:sp>
    </p:spTree>
    <p:extLst>
      <p:ext uri="{BB962C8B-B14F-4D97-AF65-F5344CB8AC3E}">
        <p14:creationId xmlns:p14="http://schemas.microsoft.com/office/powerpoint/2010/main" val="22256392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ctr" defTabSz="457200" rtl="0" eaLnBrk="1" latinLnBrk="0" hangingPunct="1">
        <a:spcBef>
          <a:spcPct val="0"/>
        </a:spcBef>
        <a:buNone/>
        <a:defRPr sz="4000" u="none"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bg2"/>
        </a:buClr>
        <a:buFont typeface="Arial"/>
        <a:buChar char="•"/>
        <a:defRPr sz="2800" kern="1200">
          <a:solidFill>
            <a:srgbClr val="FFFFFF"/>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rgbClr val="FFFFFF"/>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video" Target="https://www.youtube.com/embed/j2C8MkY7Co8" TargetMode="Externa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gusandlula.com/2014/04/whats-happening.html&amp;ei=AeCiVOmkD4qogwSRyYDYCw&amp;bvm=bv.82001339,d.eXY&amp;psig=AFQjCNHn4pvF9iguZHx6i1a5IQtq4pb3AQ&amp;ust=1420046700719265"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568575"/>
            <a:ext cx="7086600" cy="1470025"/>
          </a:xfrm>
        </p:spPr>
        <p:txBody>
          <a:bodyPr>
            <a:normAutofit/>
          </a:bodyPr>
          <a:lstStyle/>
          <a:p>
            <a:r>
              <a:rPr lang="en-US" dirty="0"/>
              <a:t>Neonatal Abstinence Syndrome</a:t>
            </a:r>
          </a:p>
        </p:txBody>
      </p:sp>
      <p:sp>
        <p:nvSpPr>
          <p:cNvPr id="3" name="Subtitle 2"/>
          <p:cNvSpPr>
            <a:spLocks noGrp="1"/>
          </p:cNvSpPr>
          <p:nvPr>
            <p:ph type="subTitle" idx="1"/>
          </p:nvPr>
        </p:nvSpPr>
        <p:spPr>
          <a:xfrm>
            <a:off x="152400" y="3886200"/>
            <a:ext cx="7086600" cy="1752600"/>
          </a:xfrm>
        </p:spPr>
        <p:txBody>
          <a:bodyPr/>
          <a:lstStyle/>
          <a:p>
            <a:endParaRPr lang="en-US" dirty="0"/>
          </a:p>
          <a:p>
            <a:endParaRPr lang="en-US" dirty="0"/>
          </a:p>
          <a:p>
            <a:r>
              <a:rPr lang="en-US" dirty="0">
                <a:solidFill>
                  <a:schemeClr val="bg1"/>
                </a:solidFill>
              </a:rPr>
              <a:t>M. Cody Smith, MD</a:t>
            </a:r>
          </a:p>
          <a:p>
            <a:r>
              <a:rPr lang="en-US" dirty="0">
                <a:solidFill>
                  <a:schemeClr val="bg1"/>
                </a:solidFill>
              </a:rPr>
              <a:t>Neonatology</a:t>
            </a:r>
          </a:p>
          <a:p>
            <a:r>
              <a:rPr lang="en-US" dirty="0">
                <a:solidFill>
                  <a:schemeClr val="bg1"/>
                </a:solidFill>
              </a:rPr>
              <a:t>WVU Medicine Children’s</a:t>
            </a:r>
          </a:p>
        </p:txBody>
      </p:sp>
    </p:spTree>
    <p:extLst>
      <p:ext uri="{BB962C8B-B14F-4D97-AF65-F5344CB8AC3E}">
        <p14:creationId xmlns:p14="http://schemas.microsoft.com/office/powerpoint/2010/main" val="3334530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0242E0-2769-473D-9867-B5A0695D8B88}"/>
              </a:ext>
            </a:extLst>
          </p:cNvPr>
          <p:cNvSpPr>
            <a:spLocks noGrp="1"/>
          </p:cNvSpPr>
          <p:nvPr>
            <p:ph type="title"/>
          </p:nvPr>
        </p:nvSpPr>
        <p:spPr/>
        <p:txBody>
          <a:bodyPr/>
          <a:lstStyle/>
          <a:p>
            <a:r>
              <a:rPr lang="en-US" dirty="0"/>
              <a:t>Prescription Narcotics</a:t>
            </a:r>
          </a:p>
        </p:txBody>
      </p:sp>
      <p:sp>
        <p:nvSpPr>
          <p:cNvPr id="8" name="Text Placeholder 7">
            <a:extLst>
              <a:ext uri="{FF2B5EF4-FFF2-40B4-BE49-F238E27FC236}">
                <a16:creationId xmlns:a16="http://schemas.microsoft.com/office/drawing/2014/main" id="{6CF0928B-0024-449D-AA44-1532325F0C69}"/>
              </a:ext>
            </a:extLst>
          </p:cNvPr>
          <p:cNvSpPr>
            <a:spLocks noGrp="1"/>
          </p:cNvSpPr>
          <p:nvPr>
            <p:ph type="body" idx="1"/>
          </p:nvPr>
        </p:nvSpPr>
        <p:spPr/>
        <p:txBody>
          <a:bodyPr/>
          <a:lstStyle/>
          <a:p>
            <a:r>
              <a:rPr lang="en-US" dirty="0"/>
              <a:t>Commonly Prescribed:</a:t>
            </a:r>
          </a:p>
        </p:txBody>
      </p:sp>
      <p:sp>
        <p:nvSpPr>
          <p:cNvPr id="6" name="Content Placeholder 5">
            <a:extLst>
              <a:ext uri="{FF2B5EF4-FFF2-40B4-BE49-F238E27FC236}">
                <a16:creationId xmlns:a16="http://schemas.microsoft.com/office/drawing/2014/main" id="{C778F0A9-D95F-4873-BFD1-B1970F8EF7DE}"/>
              </a:ext>
            </a:extLst>
          </p:cNvPr>
          <p:cNvSpPr>
            <a:spLocks noGrp="1"/>
          </p:cNvSpPr>
          <p:nvPr>
            <p:ph sz="half" idx="2"/>
          </p:nvPr>
        </p:nvSpPr>
        <p:spPr/>
        <p:txBody>
          <a:bodyPr>
            <a:normAutofit fontScale="77500" lnSpcReduction="20000"/>
          </a:bodyPr>
          <a:lstStyle/>
          <a:p>
            <a:r>
              <a:rPr lang="en-US" sz="2900" dirty="0"/>
              <a:t>Oxycodone (OxyContin)</a:t>
            </a:r>
          </a:p>
          <a:p>
            <a:r>
              <a:rPr lang="en-US" sz="2900" dirty="0"/>
              <a:t>Oxycodone + Acetaminophen (Percocet)</a:t>
            </a:r>
          </a:p>
          <a:p>
            <a:r>
              <a:rPr lang="en-US" sz="2900" dirty="0"/>
              <a:t>Hydrocodone + Acetaminophen (Vicodin)</a:t>
            </a:r>
          </a:p>
          <a:p>
            <a:r>
              <a:rPr lang="en-US" sz="2900" dirty="0"/>
              <a:t>Fentanyl (patch)</a:t>
            </a:r>
          </a:p>
          <a:p>
            <a:r>
              <a:rPr lang="en-US" sz="2900" dirty="0"/>
              <a:t>Tramadol (Ultram)</a:t>
            </a:r>
          </a:p>
          <a:p>
            <a:r>
              <a:rPr lang="en-US" sz="2900" dirty="0"/>
              <a:t>Methadone</a:t>
            </a:r>
          </a:p>
          <a:p>
            <a:r>
              <a:rPr lang="en-US" sz="2900" dirty="0"/>
              <a:t>Buprenorphine (Subutex) </a:t>
            </a:r>
            <a:br>
              <a:rPr lang="en-US" dirty="0"/>
            </a:br>
            <a:endParaRPr lang="en-US" dirty="0"/>
          </a:p>
        </p:txBody>
      </p:sp>
      <p:sp>
        <p:nvSpPr>
          <p:cNvPr id="9" name="Text Placeholder 8">
            <a:extLst>
              <a:ext uri="{FF2B5EF4-FFF2-40B4-BE49-F238E27FC236}">
                <a16:creationId xmlns:a16="http://schemas.microsoft.com/office/drawing/2014/main" id="{0D91D0F4-EAEC-461A-AEA5-8979B2BAC5F3}"/>
              </a:ext>
            </a:extLst>
          </p:cNvPr>
          <p:cNvSpPr>
            <a:spLocks noGrp="1"/>
          </p:cNvSpPr>
          <p:nvPr>
            <p:ph type="body" sz="quarter" idx="3"/>
          </p:nvPr>
        </p:nvSpPr>
        <p:spPr/>
        <p:txBody>
          <a:bodyPr/>
          <a:lstStyle/>
          <a:p>
            <a:r>
              <a:rPr lang="en-US" dirty="0"/>
              <a:t>Indications:</a:t>
            </a:r>
          </a:p>
        </p:txBody>
      </p:sp>
      <p:sp>
        <p:nvSpPr>
          <p:cNvPr id="10" name="Content Placeholder 9">
            <a:extLst>
              <a:ext uri="{FF2B5EF4-FFF2-40B4-BE49-F238E27FC236}">
                <a16:creationId xmlns:a16="http://schemas.microsoft.com/office/drawing/2014/main" id="{80CD2938-9CC1-415B-8CF3-1B9663AA0B62}"/>
              </a:ext>
            </a:extLst>
          </p:cNvPr>
          <p:cNvSpPr>
            <a:spLocks noGrp="1"/>
          </p:cNvSpPr>
          <p:nvPr>
            <p:ph sz="quarter" idx="4"/>
          </p:nvPr>
        </p:nvSpPr>
        <p:spPr/>
        <p:txBody>
          <a:bodyPr>
            <a:normAutofit/>
          </a:bodyPr>
          <a:lstStyle/>
          <a:p>
            <a:r>
              <a:rPr lang="en-US" dirty="0"/>
              <a:t>Post-procedural/surgical</a:t>
            </a:r>
            <a:br>
              <a:rPr lang="en-US" dirty="0"/>
            </a:br>
            <a:r>
              <a:rPr lang="en-US" dirty="0"/>
              <a:t>pain</a:t>
            </a:r>
          </a:p>
          <a:p>
            <a:r>
              <a:rPr lang="en-US" dirty="0"/>
              <a:t>Chronic pain</a:t>
            </a:r>
          </a:p>
          <a:p>
            <a:r>
              <a:rPr lang="en-US" dirty="0"/>
              <a:t>Sleep disorders</a:t>
            </a:r>
          </a:p>
          <a:p>
            <a:r>
              <a:rPr lang="en-US" dirty="0"/>
              <a:t>Drug replacement</a:t>
            </a:r>
            <a:br>
              <a:rPr lang="en-US" dirty="0"/>
            </a:br>
            <a:r>
              <a:rPr lang="en-US" dirty="0"/>
              <a:t>therapy</a:t>
            </a:r>
          </a:p>
          <a:p>
            <a:r>
              <a:rPr lang="en-US" dirty="0"/>
              <a:t>Opioid addiction</a:t>
            </a:r>
          </a:p>
          <a:p>
            <a:r>
              <a:rPr lang="en-US" dirty="0"/>
              <a:t>Opioid dependence </a:t>
            </a:r>
            <a:br>
              <a:rPr lang="en-US" dirty="0"/>
            </a:br>
            <a:endParaRPr lang="en-US" dirty="0"/>
          </a:p>
        </p:txBody>
      </p:sp>
      <p:pic>
        <p:nvPicPr>
          <p:cNvPr id="11" name="Picture 10" descr="image001">
            <a:extLst>
              <a:ext uri="{FF2B5EF4-FFF2-40B4-BE49-F238E27FC236}">
                <a16:creationId xmlns:a16="http://schemas.microsoft.com/office/drawing/2014/main" id="{954CBE2B-18F4-46B6-9037-7C870418F22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765800"/>
            <a:ext cx="1371600"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372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1A9739-7C25-4AE4-B10D-084152E0729F}"/>
              </a:ext>
            </a:extLst>
          </p:cNvPr>
          <p:cNvSpPr>
            <a:spLocks noGrp="1"/>
          </p:cNvSpPr>
          <p:nvPr>
            <p:ph type="title"/>
          </p:nvPr>
        </p:nvSpPr>
        <p:spPr/>
        <p:txBody>
          <a:bodyPr/>
          <a:lstStyle/>
          <a:p>
            <a:r>
              <a:rPr lang="en-US" dirty="0"/>
              <a:t>Heroin</a:t>
            </a:r>
          </a:p>
        </p:txBody>
      </p:sp>
      <p:sp>
        <p:nvSpPr>
          <p:cNvPr id="8" name="Content Placeholder 7">
            <a:extLst>
              <a:ext uri="{FF2B5EF4-FFF2-40B4-BE49-F238E27FC236}">
                <a16:creationId xmlns:a16="http://schemas.microsoft.com/office/drawing/2014/main" id="{90FB0AA0-91D3-4B88-832D-5B1C88C20D24}"/>
              </a:ext>
            </a:extLst>
          </p:cNvPr>
          <p:cNvSpPr>
            <a:spLocks noGrp="1"/>
          </p:cNvSpPr>
          <p:nvPr>
            <p:ph idx="1"/>
          </p:nvPr>
        </p:nvSpPr>
        <p:spPr/>
        <p:txBody>
          <a:bodyPr/>
          <a:lstStyle/>
          <a:p>
            <a:pPr>
              <a:defRPr>
                <a:solidFill>
                  <a:srgbClr val="78FAFF"/>
                </a:solidFill>
              </a:defRPr>
            </a:pPr>
            <a:r>
              <a:rPr lang="en-US" dirty="0">
                <a:solidFill>
                  <a:schemeClr val="tx1">
                    <a:lumMod val="95000"/>
                    <a:lumOff val="5000"/>
                  </a:schemeClr>
                </a:solidFill>
              </a:rPr>
              <a:t>Heroin use more than doubled among young adults ages 18–25 in the past decade.</a:t>
            </a:r>
          </a:p>
          <a:p>
            <a:pPr>
              <a:defRPr>
                <a:solidFill>
                  <a:srgbClr val="78FAFF"/>
                </a:solidFill>
              </a:defRPr>
            </a:pPr>
            <a:r>
              <a:rPr lang="en-US" dirty="0">
                <a:solidFill>
                  <a:schemeClr val="tx1">
                    <a:lumMod val="95000"/>
                    <a:lumOff val="5000"/>
                  </a:schemeClr>
                </a:solidFill>
              </a:rPr>
              <a:t>More than 9 in 10 people who used heroin also used at least one other drug.</a:t>
            </a:r>
          </a:p>
          <a:p>
            <a:pPr>
              <a:defRPr>
                <a:solidFill>
                  <a:srgbClr val="78FAFF"/>
                </a:solidFill>
              </a:defRPr>
            </a:pPr>
            <a:r>
              <a:rPr lang="en-US" dirty="0">
                <a:solidFill>
                  <a:schemeClr val="tx1">
                    <a:lumMod val="95000"/>
                    <a:lumOff val="5000"/>
                  </a:schemeClr>
                </a:solidFill>
              </a:rPr>
              <a:t>45% of people who used heroin were also addicted to prescription opioid painkillers.</a:t>
            </a:r>
          </a:p>
        </p:txBody>
      </p:sp>
      <p:sp>
        <p:nvSpPr>
          <p:cNvPr id="9" name="TextBox 8">
            <a:extLst>
              <a:ext uri="{FF2B5EF4-FFF2-40B4-BE49-F238E27FC236}">
                <a16:creationId xmlns:a16="http://schemas.microsoft.com/office/drawing/2014/main" id="{EF87D74E-73BC-4150-A814-5F61E1F0E582}"/>
              </a:ext>
            </a:extLst>
          </p:cNvPr>
          <p:cNvSpPr txBox="1"/>
          <p:nvPr/>
        </p:nvSpPr>
        <p:spPr>
          <a:xfrm>
            <a:off x="4876800" y="5109475"/>
            <a:ext cx="4114800" cy="1015663"/>
          </a:xfrm>
          <a:prstGeom prst="rect">
            <a:avLst/>
          </a:prstGeom>
          <a:noFill/>
        </p:spPr>
        <p:txBody>
          <a:bodyPr wrap="square" rtlCol="0">
            <a:spAutoFit/>
          </a:bodyPr>
          <a:lstStyle/>
          <a:p>
            <a:r>
              <a:rPr lang="en-US" sz="1400" dirty="0"/>
              <a:t>Today’s Heroin Epidemic. (2015). Retrieved January 11, 2016, from http://www.cdc.gov/vitalsigns/heroin/ </a:t>
            </a:r>
          </a:p>
          <a:p>
            <a:endParaRPr lang="en-US" dirty="0"/>
          </a:p>
        </p:txBody>
      </p:sp>
      <p:pic>
        <p:nvPicPr>
          <p:cNvPr id="10" name="Picture 9" descr="image001">
            <a:extLst>
              <a:ext uri="{FF2B5EF4-FFF2-40B4-BE49-F238E27FC236}">
                <a16:creationId xmlns:a16="http://schemas.microsoft.com/office/drawing/2014/main" id="{1CC93DBF-45A1-4476-BA7C-D7B2C18267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765800"/>
            <a:ext cx="1371600"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847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a:extLst>
              <a:ext uri="{FF2B5EF4-FFF2-40B4-BE49-F238E27FC236}">
                <a16:creationId xmlns:a16="http://schemas.microsoft.com/office/drawing/2014/main" id="{21713DEB-A79A-4E3D-9064-A5FC617B570A}"/>
              </a:ext>
            </a:extLst>
          </p:cNvPr>
          <p:cNvPicPr>
            <a:picLocks noChangeAspect="1"/>
          </p:cNvPicPr>
          <p:nvPr/>
        </p:nvPicPr>
        <p:blipFill>
          <a:blip r:embed="rId2"/>
          <a:stretch>
            <a:fillRect/>
          </a:stretch>
        </p:blipFill>
        <p:spPr>
          <a:xfrm>
            <a:off x="457200" y="228600"/>
            <a:ext cx="8162925" cy="6521156"/>
          </a:xfrm>
          <a:prstGeom prst="rect">
            <a:avLst/>
          </a:prstGeom>
          <a:ln w="12700">
            <a:miter lim="400000"/>
          </a:ln>
        </p:spPr>
      </p:pic>
    </p:spTree>
    <p:extLst>
      <p:ext uri="{BB962C8B-B14F-4D97-AF65-F5344CB8AC3E}">
        <p14:creationId xmlns:p14="http://schemas.microsoft.com/office/powerpoint/2010/main" val="762024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533400"/>
            <a:ext cx="7391599" cy="544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6460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NAS in West Virginia</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30868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NAS and West Virginia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143000"/>
            <a:ext cx="7086600" cy="4932485"/>
          </a:xfrm>
          <a:prstGeom prst="rect">
            <a:avLst/>
          </a:prstGeom>
        </p:spPr>
      </p:pic>
      <p:sp>
        <p:nvSpPr>
          <p:cNvPr id="5" name="TextBox 4"/>
          <p:cNvSpPr txBox="1"/>
          <p:nvPr/>
        </p:nvSpPr>
        <p:spPr>
          <a:xfrm>
            <a:off x="2133600" y="5890819"/>
            <a:ext cx="5829300" cy="369332"/>
          </a:xfrm>
          <a:prstGeom prst="rect">
            <a:avLst/>
          </a:prstGeom>
          <a:noFill/>
        </p:spPr>
        <p:txBody>
          <a:bodyPr wrap="square" rtlCol="0">
            <a:spAutoFit/>
          </a:bodyPr>
          <a:lstStyle/>
          <a:p>
            <a:r>
              <a:rPr lang="en-US" dirty="0"/>
              <a:t>CDC data from 2012-2013</a:t>
            </a:r>
          </a:p>
        </p:txBody>
      </p:sp>
    </p:spTree>
    <p:extLst>
      <p:ext uri="{BB962C8B-B14F-4D97-AF65-F5344CB8AC3E}">
        <p14:creationId xmlns:p14="http://schemas.microsoft.com/office/powerpoint/2010/main" val="118810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7800261"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8378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361950"/>
            <a:ext cx="7543799" cy="5546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0008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a:t>
            </a:r>
          </a:p>
        </p:txBody>
      </p:sp>
      <p:sp>
        <p:nvSpPr>
          <p:cNvPr id="4" name="Text Placeholder 3"/>
          <p:cNvSpPr>
            <a:spLocks noGrp="1"/>
          </p:cNvSpPr>
          <p:nvPr>
            <p:ph type="body" idx="1"/>
          </p:nvPr>
        </p:nvSpPr>
        <p:spPr/>
        <p:txBody>
          <a:bodyPr/>
          <a:lstStyle/>
          <a:p>
            <a:r>
              <a:rPr lang="en-US" dirty="0"/>
              <a:t>How do we identify patients at risk?</a:t>
            </a:r>
          </a:p>
        </p:txBody>
      </p:sp>
    </p:spTree>
    <p:extLst>
      <p:ext uri="{BB962C8B-B14F-4D97-AF65-F5344CB8AC3E}">
        <p14:creationId xmlns:p14="http://schemas.microsoft.com/office/powerpoint/2010/main" val="1731381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Neonatal Screening</a:t>
            </a:r>
          </a:p>
        </p:txBody>
      </p:sp>
      <p:sp>
        <p:nvSpPr>
          <p:cNvPr id="3" name="Content Placeholder 2"/>
          <p:cNvSpPr>
            <a:spLocks noGrp="1"/>
          </p:cNvSpPr>
          <p:nvPr>
            <p:ph idx="1"/>
          </p:nvPr>
        </p:nvSpPr>
        <p:spPr/>
        <p:txBody>
          <a:bodyPr/>
          <a:lstStyle/>
          <a:p>
            <a:r>
              <a:rPr lang="en-US" dirty="0"/>
              <a:t>Urine toxicological screen</a:t>
            </a:r>
          </a:p>
          <a:p>
            <a:pPr lvl="1"/>
            <a:r>
              <a:rPr lang="en-US" dirty="0"/>
              <a:t>Screens for “recent” exposure</a:t>
            </a:r>
          </a:p>
          <a:p>
            <a:pPr lvl="1"/>
            <a:r>
              <a:rPr lang="en-US" dirty="0"/>
              <a:t>Can be a difficult collection</a:t>
            </a:r>
          </a:p>
          <a:p>
            <a:r>
              <a:rPr lang="en-US" dirty="0"/>
              <a:t>Meconium screening</a:t>
            </a:r>
          </a:p>
          <a:p>
            <a:pPr lvl="1"/>
            <a:r>
              <a:rPr lang="en-US" dirty="0"/>
              <a:t>Screens for exposure over months</a:t>
            </a:r>
          </a:p>
          <a:p>
            <a:pPr lvl="1"/>
            <a:r>
              <a:rPr lang="en-US" dirty="0"/>
              <a:t>Can have delayed collection</a:t>
            </a:r>
          </a:p>
          <a:p>
            <a:r>
              <a:rPr lang="en-US" dirty="0"/>
              <a:t>Cord tissue screen</a:t>
            </a:r>
          </a:p>
          <a:p>
            <a:pPr lvl="1"/>
            <a:r>
              <a:rPr lang="en-US" dirty="0"/>
              <a:t>Screens for exposure over months</a:t>
            </a:r>
          </a:p>
          <a:p>
            <a:pPr lvl="1"/>
            <a:r>
              <a:rPr lang="en-US" dirty="0"/>
              <a:t>Readily available for all infants</a:t>
            </a:r>
          </a:p>
        </p:txBody>
      </p:sp>
    </p:spTree>
    <p:extLst>
      <p:ext uri="{BB962C8B-B14F-4D97-AF65-F5344CB8AC3E}">
        <p14:creationId xmlns:p14="http://schemas.microsoft.com/office/powerpoint/2010/main" val="9143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fontScale="92500" lnSpcReduction="10000"/>
          </a:bodyPr>
          <a:lstStyle/>
          <a:p>
            <a:pPr marL="285750" indent="-285750">
              <a:buFont typeface="Arial" panose="020B0604020202020204" pitchFamily="34" charset="0"/>
              <a:buChar char="•"/>
            </a:pPr>
            <a:r>
              <a:rPr lang="en-US" dirty="0"/>
              <a:t>Review common terms and definitions and statistics related to neonatal abstinence syndrome</a:t>
            </a:r>
          </a:p>
          <a:p>
            <a:r>
              <a:rPr lang="en-US" dirty="0"/>
              <a:t>Review the available assessment tools for withdrawal </a:t>
            </a:r>
          </a:p>
          <a:p>
            <a:r>
              <a:rPr lang="en-US" dirty="0"/>
              <a:t>Understand appropriate non-pharmacologic therapies </a:t>
            </a:r>
          </a:p>
          <a:p>
            <a:r>
              <a:rPr lang="en-US" dirty="0"/>
              <a:t>Review the pharmacologic agents routinely used for withdrawal</a:t>
            </a:r>
          </a:p>
          <a:p>
            <a:r>
              <a:rPr lang="en-US" dirty="0"/>
              <a:t>Discuss the nutritional implications of neonatal abstinence syndrome</a:t>
            </a:r>
          </a:p>
          <a:p>
            <a:r>
              <a:rPr lang="en-US" dirty="0"/>
              <a:t>Discuss neurodevelopment concerns and follow-up</a:t>
            </a:r>
          </a:p>
          <a:p>
            <a:endParaRPr lang="en-US" dirty="0"/>
          </a:p>
        </p:txBody>
      </p:sp>
    </p:spTree>
    <p:extLst>
      <p:ext uri="{BB962C8B-B14F-4D97-AF65-F5344CB8AC3E}">
        <p14:creationId xmlns:p14="http://schemas.microsoft.com/office/powerpoint/2010/main" val="3250350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 at WVU Medicine</a:t>
            </a:r>
          </a:p>
        </p:txBody>
      </p:sp>
      <p:sp>
        <p:nvSpPr>
          <p:cNvPr id="3" name="Content Placeholder 2"/>
          <p:cNvSpPr>
            <a:spLocks noGrp="1"/>
          </p:cNvSpPr>
          <p:nvPr>
            <p:ph idx="1"/>
          </p:nvPr>
        </p:nvSpPr>
        <p:spPr/>
        <p:txBody>
          <a:bodyPr/>
          <a:lstStyle/>
          <a:p>
            <a:r>
              <a:rPr lang="en-US" dirty="0"/>
              <a:t>Universal urine toxicology screening for mother’s at time of admission to labor and delivery</a:t>
            </a:r>
          </a:p>
          <a:p>
            <a:r>
              <a:rPr lang="en-US" dirty="0"/>
              <a:t>Universal umbilical cord toxicology screening for all infants born at Children’s</a:t>
            </a:r>
          </a:p>
          <a:p>
            <a:r>
              <a:rPr lang="en-US" dirty="0"/>
              <a:t>Universal meconium toxicology screening for all infants transferred to Children’s</a:t>
            </a:r>
          </a:p>
        </p:txBody>
      </p:sp>
    </p:spTree>
    <p:extLst>
      <p:ext uri="{BB962C8B-B14F-4D97-AF65-F5344CB8AC3E}">
        <p14:creationId xmlns:p14="http://schemas.microsoft.com/office/powerpoint/2010/main" val="199357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Scoring</a:t>
            </a:r>
          </a:p>
        </p:txBody>
      </p:sp>
      <p:sp>
        <p:nvSpPr>
          <p:cNvPr id="4" name="Text Placeholder 3"/>
          <p:cNvSpPr>
            <a:spLocks noGrp="1"/>
          </p:cNvSpPr>
          <p:nvPr>
            <p:ph type="body" idx="1"/>
          </p:nvPr>
        </p:nvSpPr>
        <p:spPr/>
        <p:txBody>
          <a:bodyPr/>
          <a:lstStyle/>
          <a:p>
            <a:r>
              <a:rPr lang="en-US" dirty="0"/>
              <a:t>How do we monitor the severity of withdrawal?</a:t>
            </a:r>
          </a:p>
        </p:txBody>
      </p:sp>
    </p:spTree>
    <p:extLst>
      <p:ext uri="{BB962C8B-B14F-4D97-AF65-F5344CB8AC3E}">
        <p14:creationId xmlns:p14="http://schemas.microsoft.com/office/powerpoint/2010/main" val="2403648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NAS Scoring Scales</a:t>
            </a:r>
          </a:p>
        </p:txBody>
      </p:sp>
      <p:sp>
        <p:nvSpPr>
          <p:cNvPr id="5" name="Content Placeholder 4"/>
          <p:cNvSpPr>
            <a:spLocks noGrp="1"/>
          </p:cNvSpPr>
          <p:nvPr>
            <p:ph idx="1"/>
          </p:nvPr>
        </p:nvSpPr>
        <p:spPr/>
        <p:txBody>
          <a:bodyPr>
            <a:normAutofit lnSpcReduction="10000"/>
          </a:bodyPr>
          <a:lstStyle/>
          <a:p>
            <a:r>
              <a:rPr lang="en-US" dirty="0"/>
              <a:t>Finnegan Neonatal Abstinence Scoring Tool</a:t>
            </a:r>
          </a:p>
          <a:p>
            <a:pPr lvl="1"/>
            <a:r>
              <a:rPr lang="en-US" dirty="0"/>
              <a:t>31 items</a:t>
            </a:r>
          </a:p>
          <a:p>
            <a:r>
              <a:rPr lang="en-US" dirty="0"/>
              <a:t>Modified Finnegan Scoring System</a:t>
            </a:r>
          </a:p>
          <a:p>
            <a:pPr lvl="1"/>
            <a:r>
              <a:rPr lang="en-US" dirty="0"/>
              <a:t>21 of the original items</a:t>
            </a:r>
          </a:p>
          <a:p>
            <a:pPr lvl="1"/>
            <a:r>
              <a:rPr lang="en-US" dirty="0"/>
              <a:t>Reorganized into 3 categories </a:t>
            </a:r>
          </a:p>
          <a:p>
            <a:r>
              <a:rPr lang="en-US" dirty="0" err="1"/>
              <a:t>Lipsitz</a:t>
            </a:r>
            <a:r>
              <a:rPr lang="en-US" dirty="0"/>
              <a:t> Neonatal Drug- Withdrawal Scoring System</a:t>
            </a:r>
          </a:p>
          <a:p>
            <a:pPr lvl="1"/>
            <a:r>
              <a:rPr lang="en-US" dirty="0"/>
              <a:t>11 items</a:t>
            </a:r>
          </a:p>
          <a:p>
            <a:r>
              <a:rPr lang="en-US" dirty="0"/>
              <a:t>Neonatal Withdrawal Inventory</a:t>
            </a:r>
          </a:p>
          <a:p>
            <a:r>
              <a:rPr lang="en-US" dirty="0"/>
              <a:t>Neonatal Narcotic Withdrawal Index</a:t>
            </a:r>
          </a:p>
        </p:txBody>
      </p:sp>
    </p:spTree>
    <p:extLst>
      <p:ext uri="{BB962C8B-B14F-4D97-AF65-F5344CB8AC3E}">
        <p14:creationId xmlns:p14="http://schemas.microsoft.com/office/powerpoint/2010/main" val="4254578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152400" y="6455569"/>
            <a:ext cx="4319587"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200" b="1" dirty="0" err="1">
                <a:latin typeface="Arial" charset="0"/>
              </a:rPr>
              <a:t>Hudak</a:t>
            </a:r>
            <a:r>
              <a:rPr lang="en-GB" sz="1200" b="1" dirty="0">
                <a:latin typeface="Arial" charset="0"/>
              </a:rPr>
              <a:t> M L et al. </a:t>
            </a:r>
            <a:r>
              <a:rPr lang="en-GB" sz="1200" b="1" dirty="0" err="1">
                <a:latin typeface="Arial" charset="0"/>
              </a:rPr>
              <a:t>Pediatrics</a:t>
            </a:r>
            <a:r>
              <a:rPr lang="en-GB" sz="1200" b="1" dirty="0">
                <a:latin typeface="Arial" charset="0"/>
              </a:rPr>
              <a:t> 2012;129:e540-e560</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33800" y="304800"/>
            <a:ext cx="5020855" cy="5759217"/>
          </a:xfrm>
        </p:spPr>
      </p:pic>
      <p:sp>
        <p:nvSpPr>
          <p:cNvPr id="10" name="TextBox 9"/>
          <p:cNvSpPr txBox="1"/>
          <p:nvPr/>
        </p:nvSpPr>
        <p:spPr>
          <a:xfrm>
            <a:off x="457200" y="609600"/>
            <a:ext cx="2286000" cy="646331"/>
          </a:xfrm>
          <a:prstGeom prst="rect">
            <a:avLst/>
          </a:prstGeom>
          <a:noFill/>
        </p:spPr>
        <p:txBody>
          <a:bodyPr wrap="square" rtlCol="0">
            <a:spAutoFit/>
          </a:bodyPr>
          <a:lstStyle/>
          <a:p>
            <a:r>
              <a:rPr lang="en-US" dirty="0"/>
              <a:t>Modified Finnegan Scoring System</a:t>
            </a:r>
          </a:p>
        </p:txBody>
      </p:sp>
    </p:spTree>
    <p:extLst>
      <p:ext uri="{BB962C8B-B14F-4D97-AF65-F5344CB8AC3E}">
        <p14:creationId xmlns:p14="http://schemas.microsoft.com/office/powerpoint/2010/main" val="3449498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554162"/>
          </a:xfrm>
        </p:spPr>
        <p:txBody>
          <a:bodyPr>
            <a:noAutofit/>
          </a:bodyPr>
          <a:lstStyle/>
          <a:p>
            <a:r>
              <a:rPr lang="en-US" dirty="0"/>
              <a:t>Challenges for Consistency in Scoring</a:t>
            </a:r>
          </a:p>
        </p:txBody>
      </p:sp>
      <p:sp>
        <p:nvSpPr>
          <p:cNvPr id="3" name="Rectangle 2"/>
          <p:cNvSpPr/>
          <p:nvPr/>
        </p:nvSpPr>
        <p:spPr>
          <a:xfrm>
            <a:off x="1600200" y="2286000"/>
            <a:ext cx="6172200" cy="3323987"/>
          </a:xfrm>
          <a:prstGeom prst="rect">
            <a:avLst/>
          </a:prstGeom>
        </p:spPr>
        <p:txBody>
          <a:bodyPr wrap="square">
            <a:spAutoFit/>
          </a:bodyPr>
          <a:lstStyle/>
          <a:p>
            <a:pPr algn="ctr"/>
            <a:r>
              <a:rPr lang="en-US" sz="3200" dirty="0"/>
              <a:t>Even though consistent training of staff to utilize assessment tools can increase interrater reliability, scoring with caregivers still remains subjective (Wiles, Ward, &amp; Akinbi, 2014).</a:t>
            </a:r>
          </a:p>
          <a:p>
            <a:endParaRPr lang="en-US" dirty="0"/>
          </a:p>
        </p:txBody>
      </p:sp>
    </p:spTree>
    <p:extLst>
      <p:ext uri="{BB962C8B-B14F-4D97-AF65-F5344CB8AC3E}">
        <p14:creationId xmlns:p14="http://schemas.microsoft.com/office/powerpoint/2010/main" val="1619162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C92A-629F-41ED-A524-D34EDCFBCE4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2BBCFDE-2F0C-407B-83D5-B276359C71E4}"/>
              </a:ext>
            </a:extLst>
          </p:cNvPr>
          <p:cNvPicPr>
            <a:picLocks noChangeAspect="1"/>
          </p:cNvPicPr>
          <p:nvPr/>
        </p:nvPicPr>
        <p:blipFill>
          <a:blip r:embed="rId2"/>
          <a:stretch>
            <a:fillRect/>
          </a:stretch>
        </p:blipFill>
        <p:spPr>
          <a:xfrm>
            <a:off x="3429000" y="205955"/>
            <a:ext cx="5257800" cy="6423445"/>
          </a:xfrm>
          <a:prstGeom prst="rect">
            <a:avLst/>
          </a:prstGeom>
        </p:spPr>
      </p:pic>
      <p:sp>
        <p:nvSpPr>
          <p:cNvPr id="4" name="TextBox 3">
            <a:extLst>
              <a:ext uri="{FF2B5EF4-FFF2-40B4-BE49-F238E27FC236}">
                <a16:creationId xmlns:a16="http://schemas.microsoft.com/office/drawing/2014/main" id="{13C34DC8-9BA1-45D1-94E9-5A3D56806DF5}"/>
              </a:ext>
            </a:extLst>
          </p:cNvPr>
          <p:cNvSpPr txBox="1"/>
          <p:nvPr/>
        </p:nvSpPr>
        <p:spPr>
          <a:xfrm>
            <a:off x="190500" y="3983117"/>
            <a:ext cx="3238500" cy="2585323"/>
          </a:xfrm>
          <a:prstGeom prst="rect">
            <a:avLst/>
          </a:prstGeom>
          <a:noFill/>
        </p:spPr>
        <p:txBody>
          <a:bodyPr wrap="square" rtlCol="0">
            <a:spAutoFit/>
          </a:bodyPr>
          <a:lstStyle/>
          <a:p>
            <a:r>
              <a:rPr lang="en-US" dirty="0"/>
              <a:t>The “Eat, Sleep, Console” (ESC) Assessment Tool and Training Materials are copyrighted by Boston Medical Center Corporation, Dr. Matthew Grossman, Mary Hitchcock Memorial Hospital, Dartmouth-Hitchcock Clinic (2017).  </a:t>
            </a:r>
          </a:p>
        </p:txBody>
      </p:sp>
    </p:spTree>
    <p:extLst>
      <p:ext uri="{BB962C8B-B14F-4D97-AF65-F5344CB8AC3E}">
        <p14:creationId xmlns:p14="http://schemas.microsoft.com/office/powerpoint/2010/main" val="3142046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D236-C977-404D-ABA9-F1C8C37FBDAD}"/>
              </a:ext>
            </a:extLst>
          </p:cNvPr>
          <p:cNvSpPr>
            <a:spLocks noGrp="1"/>
          </p:cNvSpPr>
          <p:nvPr>
            <p:ph type="title"/>
          </p:nvPr>
        </p:nvSpPr>
        <p:spPr/>
        <p:txBody>
          <a:bodyPr/>
          <a:lstStyle/>
          <a:p>
            <a:r>
              <a:rPr lang="en-US" dirty="0"/>
              <a:t>Signs and Symptoms</a:t>
            </a:r>
          </a:p>
        </p:txBody>
      </p:sp>
      <p:sp>
        <p:nvSpPr>
          <p:cNvPr id="4" name="Content Placeholder 3">
            <a:extLst>
              <a:ext uri="{FF2B5EF4-FFF2-40B4-BE49-F238E27FC236}">
                <a16:creationId xmlns:a16="http://schemas.microsoft.com/office/drawing/2014/main" id="{78A2B519-818C-4609-B162-DFC93803789C}"/>
              </a:ext>
            </a:extLst>
          </p:cNvPr>
          <p:cNvSpPr>
            <a:spLocks noGrp="1"/>
          </p:cNvSpPr>
          <p:nvPr>
            <p:ph sz="half" idx="1"/>
          </p:nvPr>
        </p:nvSpPr>
        <p:spPr>
          <a:xfrm>
            <a:off x="1143000" y="1826683"/>
            <a:ext cx="3867150" cy="4349749"/>
          </a:xfrm>
        </p:spPr>
        <p:txBody>
          <a:bodyPr>
            <a:normAutofit fontScale="62500" lnSpcReduction="20000"/>
          </a:bodyPr>
          <a:lstStyle/>
          <a:p>
            <a:r>
              <a:rPr lang="en-US" b="1" dirty="0"/>
              <a:t>Neurologic Signs</a:t>
            </a:r>
          </a:p>
          <a:p>
            <a:pPr lvl="1"/>
            <a:r>
              <a:rPr lang="en-US" dirty="0"/>
              <a:t>Tremors; Jitteriness</a:t>
            </a:r>
          </a:p>
          <a:p>
            <a:pPr lvl="1"/>
            <a:r>
              <a:rPr lang="en-US" dirty="0"/>
              <a:t>Seizures</a:t>
            </a:r>
          </a:p>
          <a:p>
            <a:pPr lvl="1"/>
            <a:r>
              <a:rPr lang="en-US" dirty="0"/>
              <a:t>Irritability; Sleeplessness</a:t>
            </a:r>
          </a:p>
          <a:p>
            <a:pPr lvl="1"/>
            <a:r>
              <a:rPr lang="en-US" dirty="0"/>
              <a:t>High-pitched cry</a:t>
            </a:r>
          </a:p>
          <a:p>
            <a:pPr lvl="1"/>
            <a:r>
              <a:rPr lang="en-US" dirty="0"/>
              <a:t>Hypertonia; exaggerated</a:t>
            </a:r>
            <a:br>
              <a:rPr lang="en-US" dirty="0"/>
            </a:br>
            <a:r>
              <a:rPr lang="en-US" dirty="0"/>
              <a:t>Moro</a:t>
            </a:r>
          </a:p>
          <a:p>
            <a:pPr lvl="1"/>
            <a:r>
              <a:rPr lang="en-US" dirty="0"/>
              <a:t>Yawning; sneezing</a:t>
            </a:r>
          </a:p>
          <a:p>
            <a:pPr lvl="1"/>
            <a:r>
              <a:rPr lang="en-US" dirty="0"/>
              <a:t>Respiratory</a:t>
            </a:r>
            <a:br>
              <a:rPr lang="en-US" dirty="0"/>
            </a:br>
            <a:r>
              <a:rPr lang="en-US" dirty="0"/>
              <a:t>pauses/desaturations </a:t>
            </a:r>
            <a:br>
              <a:rPr lang="en-US" dirty="0"/>
            </a:br>
            <a:endParaRPr lang="en-US" dirty="0"/>
          </a:p>
        </p:txBody>
      </p:sp>
      <p:sp>
        <p:nvSpPr>
          <p:cNvPr id="5" name="Content Placeholder 4">
            <a:extLst>
              <a:ext uri="{FF2B5EF4-FFF2-40B4-BE49-F238E27FC236}">
                <a16:creationId xmlns:a16="http://schemas.microsoft.com/office/drawing/2014/main" id="{741AA39B-EBCE-4B78-9BD2-D825FB087B56}"/>
              </a:ext>
            </a:extLst>
          </p:cNvPr>
          <p:cNvSpPr>
            <a:spLocks noGrp="1"/>
          </p:cNvSpPr>
          <p:nvPr>
            <p:ph sz="half" idx="2"/>
          </p:nvPr>
        </p:nvSpPr>
        <p:spPr>
          <a:xfrm>
            <a:off x="4572000" y="1809326"/>
            <a:ext cx="3867150" cy="4349749"/>
          </a:xfrm>
        </p:spPr>
        <p:txBody>
          <a:bodyPr>
            <a:normAutofit fontScale="62500" lnSpcReduction="20000"/>
          </a:bodyPr>
          <a:lstStyle/>
          <a:p>
            <a:r>
              <a:rPr lang="en-US" b="1" dirty="0"/>
              <a:t>Autonomic Instability</a:t>
            </a:r>
          </a:p>
          <a:p>
            <a:pPr lvl="1"/>
            <a:r>
              <a:rPr lang="en-US" dirty="0"/>
              <a:t>Sweating</a:t>
            </a:r>
          </a:p>
          <a:p>
            <a:pPr lvl="1"/>
            <a:r>
              <a:rPr lang="en-US" dirty="0"/>
              <a:t>Temperature Instability</a:t>
            </a:r>
          </a:p>
          <a:p>
            <a:pPr lvl="1"/>
            <a:r>
              <a:rPr lang="en-US" dirty="0"/>
              <a:t>Fever</a:t>
            </a:r>
          </a:p>
          <a:p>
            <a:pPr lvl="1"/>
            <a:r>
              <a:rPr lang="en-US" dirty="0"/>
              <a:t>Mottling</a:t>
            </a:r>
          </a:p>
          <a:p>
            <a:pPr lvl="1"/>
            <a:r>
              <a:rPr lang="en-US" dirty="0"/>
              <a:t>Nasal Stuffiness</a:t>
            </a:r>
          </a:p>
          <a:p>
            <a:pPr lvl="1"/>
            <a:r>
              <a:rPr lang="en-US" dirty="0"/>
              <a:t>Tachypnea</a:t>
            </a:r>
          </a:p>
          <a:p>
            <a:endParaRPr lang="en-US" b="1" dirty="0"/>
          </a:p>
          <a:p>
            <a:endParaRPr lang="en-US" b="1" dirty="0"/>
          </a:p>
          <a:p>
            <a:r>
              <a:rPr lang="en-US" b="1" dirty="0"/>
              <a:t>GI dysfunction</a:t>
            </a:r>
          </a:p>
          <a:p>
            <a:pPr lvl="1"/>
            <a:r>
              <a:rPr lang="en-US" dirty="0"/>
              <a:t>Poor feeding</a:t>
            </a:r>
          </a:p>
          <a:p>
            <a:pPr lvl="1"/>
            <a:r>
              <a:rPr lang="en-US" dirty="0"/>
              <a:t>Uncoordinated/constant sucking</a:t>
            </a:r>
          </a:p>
          <a:p>
            <a:pPr lvl="1"/>
            <a:r>
              <a:rPr lang="en-US" dirty="0"/>
              <a:t>“Reflux”/Vomiting</a:t>
            </a:r>
          </a:p>
          <a:p>
            <a:pPr lvl="1"/>
            <a:r>
              <a:rPr lang="en-US" dirty="0"/>
              <a:t>Diarrhea (leads to diaper rash; pain)</a:t>
            </a:r>
          </a:p>
          <a:p>
            <a:pPr lvl="1"/>
            <a:r>
              <a:rPr lang="en-US" dirty="0"/>
              <a:t>Dehydration</a:t>
            </a:r>
          </a:p>
          <a:p>
            <a:pPr lvl="1"/>
            <a:r>
              <a:rPr lang="en-US" dirty="0"/>
              <a:t>Poor weight gain </a:t>
            </a:r>
            <a:br>
              <a:rPr lang="en-US" dirty="0"/>
            </a:br>
            <a:endParaRPr lang="en-US" dirty="0"/>
          </a:p>
        </p:txBody>
      </p:sp>
      <p:pic>
        <p:nvPicPr>
          <p:cNvPr id="6" name="Picture 5" descr="image001">
            <a:extLst>
              <a:ext uri="{FF2B5EF4-FFF2-40B4-BE49-F238E27FC236}">
                <a16:creationId xmlns:a16="http://schemas.microsoft.com/office/drawing/2014/main" id="{B259C169-A1C8-493F-AF74-DC5E051501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765800"/>
            <a:ext cx="1371600"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8486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8180F-F528-46F8-A921-FF150E120593}"/>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CFB68EE6-CE8C-4D83-B088-1CA4ACF4FCF8}"/>
              </a:ext>
            </a:extLst>
          </p:cNvPr>
          <p:cNvSpPr>
            <a:spLocks noGrp="1"/>
          </p:cNvSpPr>
          <p:nvPr>
            <p:ph idx="1"/>
          </p:nvPr>
        </p:nvSpPr>
        <p:spPr/>
        <p:txBody>
          <a:bodyPr>
            <a:normAutofit/>
          </a:bodyPr>
          <a:lstStyle/>
          <a:p>
            <a:r>
              <a:rPr lang="en-US" dirty="0"/>
              <a:t>No established optimal treatment</a:t>
            </a:r>
          </a:p>
          <a:p>
            <a:r>
              <a:rPr lang="en-US" dirty="0"/>
              <a:t>2005 Cochrane reviews suggest lack of high-quality evidence for any specific treatment</a:t>
            </a:r>
            <a:br>
              <a:rPr lang="en-US" dirty="0"/>
            </a:br>
            <a:endParaRPr lang="en-US" dirty="0"/>
          </a:p>
        </p:txBody>
      </p:sp>
      <p:pic>
        <p:nvPicPr>
          <p:cNvPr id="4" name="Picture 3" descr="image001">
            <a:extLst>
              <a:ext uri="{FF2B5EF4-FFF2-40B4-BE49-F238E27FC236}">
                <a16:creationId xmlns:a16="http://schemas.microsoft.com/office/drawing/2014/main" id="{38030632-700F-4DF8-9A19-931A8F823D7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765800"/>
            <a:ext cx="1371600"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917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18482-4260-4FF7-BDDD-4F41B38374A1}"/>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44BA2B01-FCA9-46F3-B938-A2921B73FE60}"/>
              </a:ext>
            </a:extLst>
          </p:cNvPr>
          <p:cNvSpPr>
            <a:spLocks noGrp="1"/>
          </p:cNvSpPr>
          <p:nvPr>
            <p:ph idx="1"/>
          </p:nvPr>
        </p:nvSpPr>
        <p:spPr/>
        <p:txBody>
          <a:bodyPr>
            <a:normAutofit fontScale="92500"/>
          </a:bodyPr>
          <a:lstStyle/>
          <a:p>
            <a:r>
              <a:rPr lang="en-US" dirty="0"/>
              <a:t>Enable infant to feed and gain weight</a:t>
            </a:r>
          </a:p>
          <a:p>
            <a:pPr lvl="1"/>
            <a:r>
              <a:rPr lang="en-US" dirty="0"/>
              <a:t>Frequently need increased caloric density of formula due to high metabolic rate</a:t>
            </a:r>
          </a:p>
          <a:p>
            <a:r>
              <a:rPr lang="en-US" dirty="0"/>
              <a:t>Prevent seizures and other morbidities</a:t>
            </a:r>
          </a:p>
          <a:p>
            <a:r>
              <a:rPr lang="en-US" dirty="0"/>
              <a:t>Reduce unnecessary hospitalization</a:t>
            </a:r>
          </a:p>
          <a:p>
            <a:r>
              <a:rPr lang="en-US" dirty="0"/>
              <a:t>Improve/monitor family interaction/care</a:t>
            </a:r>
          </a:p>
          <a:p>
            <a:r>
              <a:rPr lang="en-US" dirty="0"/>
              <a:t>Reduce infant mortality; improve outcomes</a:t>
            </a:r>
          </a:p>
          <a:p>
            <a:r>
              <a:rPr lang="en-US" dirty="0"/>
              <a:t>**Limit additional opioid exposure** </a:t>
            </a:r>
            <a:br>
              <a:rPr lang="en-US" dirty="0"/>
            </a:br>
            <a:endParaRPr lang="en-US" dirty="0"/>
          </a:p>
        </p:txBody>
      </p:sp>
      <p:pic>
        <p:nvPicPr>
          <p:cNvPr id="4" name="Picture 3" descr="image001">
            <a:extLst>
              <a:ext uri="{FF2B5EF4-FFF2-40B4-BE49-F238E27FC236}">
                <a16:creationId xmlns:a16="http://schemas.microsoft.com/office/drawing/2014/main" id="{4D761A77-AFAC-41BD-9489-129DFD83B9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765800"/>
            <a:ext cx="1371600"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693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ED04D-A854-43C2-800A-A52F7F8B7171}"/>
              </a:ext>
            </a:extLst>
          </p:cNvPr>
          <p:cNvSpPr>
            <a:spLocks noGrp="1"/>
          </p:cNvSpPr>
          <p:nvPr>
            <p:ph type="title"/>
          </p:nvPr>
        </p:nvSpPr>
        <p:spPr/>
        <p:txBody>
          <a:bodyPr>
            <a:normAutofit fontScale="90000"/>
          </a:bodyPr>
          <a:lstStyle/>
          <a:p>
            <a:r>
              <a:rPr lang="en-US" dirty="0"/>
              <a:t>AAP Guidelines NAS</a:t>
            </a:r>
            <a:br>
              <a:rPr lang="en-US" dirty="0"/>
            </a:br>
            <a:r>
              <a:rPr lang="en-US" dirty="0"/>
              <a:t>(Hudak </a:t>
            </a:r>
            <a:r>
              <a:rPr lang="en-US" dirty="0" err="1"/>
              <a:t>Pediatr</a:t>
            </a:r>
            <a:r>
              <a:rPr lang="en-US" dirty="0"/>
              <a:t> 129:e540, 2012)</a:t>
            </a:r>
          </a:p>
        </p:txBody>
      </p:sp>
      <p:sp>
        <p:nvSpPr>
          <p:cNvPr id="3" name="Content Placeholder 2">
            <a:extLst>
              <a:ext uri="{FF2B5EF4-FFF2-40B4-BE49-F238E27FC236}">
                <a16:creationId xmlns:a16="http://schemas.microsoft.com/office/drawing/2014/main" id="{ECC69FA9-E9DD-4CBD-819F-3B3FE5BEA6EC}"/>
              </a:ext>
            </a:extLst>
          </p:cNvPr>
          <p:cNvSpPr>
            <a:spLocks noGrp="1"/>
          </p:cNvSpPr>
          <p:nvPr>
            <p:ph idx="1"/>
          </p:nvPr>
        </p:nvSpPr>
        <p:spPr/>
        <p:txBody>
          <a:bodyPr>
            <a:normAutofit fontScale="85000" lnSpcReduction="20000"/>
          </a:bodyPr>
          <a:lstStyle/>
          <a:p>
            <a:r>
              <a:rPr lang="en-US" dirty="0"/>
              <a:t>Initiate </a:t>
            </a:r>
            <a:r>
              <a:rPr lang="en-US" b="1" dirty="0"/>
              <a:t>non-pharmacologic measures first</a:t>
            </a:r>
          </a:p>
          <a:p>
            <a:r>
              <a:rPr lang="en-US" dirty="0"/>
              <a:t>The optimal threshold ‘score’ for initiating pharmacologic therapy is unknown</a:t>
            </a:r>
          </a:p>
          <a:p>
            <a:r>
              <a:rPr lang="en-US" b="1" dirty="0"/>
              <a:t>Breast-feeding </a:t>
            </a:r>
            <a:r>
              <a:rPr lang="en-US" dirty="0"/>
              <a:t>should be encouraged if no illicit drug use</a:t>
            </a:r>
          </a:p>
          <a:p>
            <a:r>
              <a:rPr lang="en-US" dirty="0"/>
              <a:t>Oral morphine, methadone—best evidence (but limited); clonidine—emerging evidence</a:t>
            </a:r>
          </a:p>
          <a:p>
            <a:r>
              <a:rPr lang="en-US" dirty="0"/>
              <a:t>Observe exposed infants for 4-7 days</a:t>
            </a:r>
          </a:p>
          <a:p>
            <a:r>
              <a:rPr lang="en-US" dirty="0"/>
              <a:t>Treatment of drug withdrawal may not alter long-term outcome </a:t>
            </a:r>
            <a:br>
              <a:rPr lang="en-US" dirty="0"/>
            </a:br>
            <a:endParaRPr lang="en-US" dirty="0"/>
          </a:p>
        </p:txBody>
      </p:sp>
      <p:pic>
        <p:nvPicPr>
          <p:cNvPr id="4" name="Picture 3" descr="image001">
            <a:extLst>
              <a:ext uri="{FF2B5EF4-FFF2-40B4-BE49-F238E27FC236}">
                <a16:creationId xmlns:a16="http://schemas.microsoft.com/office/drawing/2014/main" id="{08649B2C-50CD-4213-BB18-C780AB8D35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765800"/>
            <a:ext cx="1371600"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267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normAutofit fontScale="92500" lnSpcReduction="10000"/>
          </a:bodyPr>
          <a:lstStyle/>
          <a:p>
            <a:r>
              <a:rPr lang="en-US" b="1" dirty="0"/>
              <a:t>Addiction</a:t>
            </a:r>
          </a:p>
          <a:p>
            <a:pPr marL="411480" lvl="1" indent="0">
              <a:buNone/>
            </a:pPr>
            <a:r>
              <a:rPr lang="en-US" dirty="0"/>
              <a:t>A primary, chronic, neurobiological disease with genetic, psychosocial, and environmental factors that influence its development and manifestation</a:t>
            </a:r>
          </a:p>
          <a:p>
            <a:r>
              <a:rPr lang="en-US" b="1" dirty="0"/>
              <a:t>Physical dependence</a:t>
            </a:r>
          </a:p>
          <a:p>
            <a:pPr marL="411480" lvl="1" indent="0">
              <a:buNone/>
            </a:pPr>
            <a:r>
              <a:rPr lang="en-US" dirty="0"/>
              <a:t>A state of adaptation that is manifested by a drug class-specific withdrawal syndrome </a:t>
            </a:r>
          </a:p>
          <a:p>
            <a:r>
              <a:rPr lang="en-US" b="1" dirty="0"/>
              <a:t>Neonatal abstinence syndrome</a:t>
            </a:r>
          </a:p>
          <a:p>
            <a:pPr marL="411480" lvl="1" indent="0">
              <a:buNone/>
            </a:pPr>
            <a:r>
              <a:rPr lang="en-US" dirty="0"/>
              <a:t>A form of physical dependence resulting from in utero exposure to opioids, anxiolytics, antidepressants, antipsychotics, and other substances</a:t>
            </a:r>
          </a:p>
          <a:p>
            <a:pPr marL="411480" lvl="1" indent="0">
              <a:buNone/>
            </a:pPr>
            <a:r>
              <a:rPr lang="en-US" b="1" dirty="0"/>
              <a:t>NOWS</a:t>
            </a:r>
            <a:r>
              <a:rPr lang="en-US" dirty="0"/>
              <a:t>: Neonatal Opioid Withdrawal Syndrome</a:t>
            </a:r>
          </a:p>
          <a:p>
            <a:endParaRPr lang="en-US" dirty="0"/>
          </a:p>
        </p:txBody>
      </p:sp>
    </p:spTree>
    <p:extLst>
      <p:ext uri="{BB962C8B-B14F-4D97-AF65-F5344CB8AC3E}">
        <p14:creationId xmlns:p14="http://schemas.microsoft.com/office/powerpoint/2010/main" val="3755667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F58D3-321C-42CD-81CF-44B3B3910693}"/>
              </a:ext>
            </a:extLst>
          </p:cNvPr>
          <p:cNvSpPr>
            <a:spLocks noGrp="1"/>
          </p:cNvSpPr>
          <p:nvPr>
            <p:ph type="title"/>
          </p:nvPr>
        </p:nvSpPr>
        <p:spPr/>
        <p:txBody>
          <a:bodyPr/>
          <a:lstStyle/>
          <a:p>
            <a:r>
              <a:rPr lang="en-US" dirty="0"/>
              <a:t>Non-Pharmacologic Care</a:t>
            </a:r>
          </a:p>
        </p:txBody>
      </p:sp>
      <p:sp>
        <p:nvSpPr>
          <p:cNvPr id="3" name="Content Placeholder 2">
            <a:extLst>
              <a:ext uri="{FF2B5EF4-FFF2-40B4-BE49-F238E27FC236}">
                <a16:creationId xmlns:a16="http://schemas.microsoft.com/office/drawing/2014/main" id="{EA47C366-ADE7-4F71-8FBC-B9B5DFAAD9BE}"/>
              </a:ext>
            </a:extLst>
          </p:cNvPr>
          <p:cNvSpPr>
            <a:spLocks noGrp="1"/>
          </p:cNvSpPr>
          <p:nvPr>
            <p:ph idx="1"/>
          </p:nvPr>
        </p:nvSpPr>
        <p:spPr/>
        <p:txBody>
          <a:bodyPr>
            <a:normAutofit fontScale="92500" lnSpcReduction="20000"/>
          </a:bodyPr>
          <a:lstStyle/>
          <a:p>
            <a:r>
              <a:rPr lang="en-US" dirty="0"/>
              <a:t>Should </a:t>
            </a:r>
            <a:r>
              <a:rPr lang="en-US" b="1" i="1" dirty="0"/>
              <a:t>always </a:t>
            </a:r>
            <a:r>
              <a:rPr lang="en-US" dirty="0"/>
              <a:t>be implemented first, and continued as an adjunct to drug treatment</a:t>
            </a:r>
          </a:p>
          <a:p>
            <a:pPr lvl="1"/>
            <a:r>
              <a:rPr lang="en-US" dirty="0"/>
              <a:t>Decreased environmental stimulation</a:t>
            </a:r>
          </a:p>
          <a:p>
            <a:pPr lvl="2"/>
            <a:r>
              <a:rPr lang="en-US" b="1" dirty="0"/>
              <a:t>Room in</a:t>
            </a:r>
            <a:r>
              <a:rPr lang="en-US" dirty="0"/>
              <a:t>, if feasible</a:t>
            </a:r>
          </a:p>
          <a:p>
            <a:pPr lvl="1"/>
            <a:r>
              <a:rPr lang="en-US" dirty="0"/>
              <a:t>Tight swaddling; Kangaroo care</a:t>
            </a:r>
          </a:p>
          <a:p>
            <a:pPr lvl="1"/>
            <a:r>
              <a:rPr lang="en-US" dirty="0"/>
              <a:t>Rocking/swinging</a:t>
            </a:r>
          </a:p>
          <a:p>
            <a:pPr lvl="1"/>
            <a:r>
              <a:rPr lang="en-US" dirty="0"/>
              <a:t>Non-nutritive/nutritive sucking—Breast</a:t>
            </a:r>
            <a:r>
              <a:rPr lang="en-US" b="1" dirty="0"/>
              <a:t> </a:t>
            </a:r>
            <a:r>
              <a:rPr lang="en-US" dirty="0"/>
              <a:t>is best!</a:t>
            </a:r>
          </a:p>
          <a:p>
            <a:pPr lvl="1"/>
            <a:r>
              <a:rPr lang="en-US" dirty="0"/>
              <a:t>Demand and/or frequent, small feedings</a:t>
            </a:r>
          </a:p>
          <a:p>
            <a:pPr lvl="1"/>
            <a:r>
              <a:rPr lang="en-US" dirty="0"/>
              <a:t>Butt care – prophylactic to prevent breakdown </a:t>
            </a:r>
            <a:br>
              <a:rPr lang="en-US" dirty="0"/>
            </a:br>
            <a:endParaRPr lang="en-US" dirty="0"/>
          </a:p>
        </p:txBody>
      </p:sp>
      <p:pic>
        <p:nvPicPr>
          <p:cNvPr id="4" name="Picture 3" descr="image001">
            <a:extLst>
              <a:ext uri="{FF2B5EF4-FFF2-40B4-BE49-F238E27FC236}">
                <a16:creationId xmlns:a16="http://schemas.microsoft.com/office/drawing/2014/main" id="{3FADEE89-11C3-4351-AD46-26764F56DB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765800"/>
            <a:ext cx="1371600"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631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7985-1DDC-4394-99BA-1D2F21BED514}"/>
              </a:ext>
            </a:extLst>
          </p:cNvPr>
          <p:cNvSpPr>
            <a:spLocks noGrp="1"/>
          </p:cNvSpPr>
          <p:nvPr>
            <p:ph type="title"/>
          </p:nvPr>
        </p:nvSpPr>
        <p:spPr/>
        <p:txBody>
          <a:bodyPr/>
          <a:lstStyle/>
          <a:p>
            <a:r>
              <a:rPr lang="en-US" dirty="0"/>
              <a:t>Pharmacologic Treatment</a:t>
            </a:r>
          </a:p>
        </p:txBody>
      </p:sp>
      <p:sp>
        <p:nvSpPr>
          <p:cNvPr id="3" name="Content Placeholder 2">
            <a:extLst>
              <a:ext uri="{FF2B5EF4-FFF2-40B4-BE49-F238E27FC236}">
                <a16:creationId xmlns:a16="http://schemas.microsoft.com/office/drawing/2014/main" id="{71763FE6-C4C7-47FB-B782-D47289ADFE0B}"/>
              </a:ext>
            </a:extLst>
          </p:cNvPr>
          <p:cNvSpPr>
            <a:spLocks noGrp="1"/>
          </p:cNvSpPr>
          <p:nvPr>
            <p:ph idx="1"/>
          </p:nvPr>
        </p:nvSpPr>
        <p:spPr/>
        <p:txBody>
          <a:bodyPr>
            <a:normAutofit fontScale="92500" lnSpcReduction="10000"/>
          </a:bodyPr>
          <a:lstStyle/>
          <a:p>
            <a:r>
              <a:rPr lang="en-US" dirty="0"/>
              <a:t>“Withdrawal from opioids…may be life-threatening, but ultimately drug withdrawal is a self-limited process”</a:t>
            </a:r>
          </a:p>
          <a:p>
            <a:r>
              <a:rPr lang="en-US" dirty="0"/>
              <a:t>“Unnecessary pharmacologic treatment will prolong drug exposure and the duration of hospitalization”</a:t>
            </a:r>
          </a:p>
          <a:p>
            <a:r>
              <a:rPr lang="en-US" dirty="0"/>
              <a:t>“The only clearly defined benefit of pharmacologic treatment is the </a:t>
            </a:r>
            <a:r>
              <a:rPr lang="en-US" b="1" i="1" dirty="0"/>
              <a:t>short-term </a:t>
            </a:r>
            <a:r>
              <a:rPr lang="en-US" dirty="0"/>
              <a:t>amelioration of clinical signs”</a:t>
            </a:r>
          </a:p>
          <a:p>
            <a:pPr lvl="1"/>
            <a:r>
              <a:rPr lang="en-US" dirty="0"/>
              <a:t>Prompt escalation of treatment to control clinical signs </a:t>
            </a:r>
            <a:br>
              <a:rPr lang="en-US" dirty="0"/>
            </a:br>
            <a:endParaRPr lang="en-US" dirty="0"/>
          </a:p>
        </p:txBody>
      </p:sp>
      <p:sp>
        <p:nvSpPr>
          <p:cNvPr id="4" name="TextBox 3">
            <a:extLst>
              <a:ext uri="{FF2B5EF4-FFF2-40B4-BE49-F238E27FC236}">
                <a16:creationId xmlns:a16="http://schemas.microsoft.com/office/drawing/2014/main" id="{FEDABC71-95D6-432E-B6FD-A05070A06FB3}"/>
              </a:ext>
            </a:extLst>
          </p:cNvPr>
          <p:cNvSpPr txBox="1"/>
          <p:nvPr/>
        </p:nvSpPr>
        <p:spPr>
          <a:xfrm>
            <a:off x="2590800" y="5745546"/>
            <a:ext cx="4343400" cy="646331"/>
          </a:xfrm>
          <a:prstGeom prst="rect">
            <a:avLst/>
          </a:prstGeom>
          <a:noFill/>
        </p:spPr>
        <p:txBody>
          <a:bodyPr wrap="square" rtlCol="0">
            <a:spAutoFit/>
          </a:bodyPr>
          <a:lstStyle/>
          <a:p>
            <a:r>
              <a:rPr lang="en-US" dirty="0"/>
              <a:t>2012 AAP Statement on Neonatal Drug Withdrawal</a:t>
            </a:r>
          </a:p>
        </p:txBody>
      </p:sp>
      <p:pic>
        <p:nvPicPr>
          <p:cNvPr id="5" name="Picture 4" descr="image001">
            <a:extLst>
              <a:ext uri="{FF2B5EF4-FFF2-40B4-BE49-F238E27FC236}">
                <a16:creationId xmlns:a16="http://schemas.microsoft.com/office/drawing/2014/main" id="{6339C4F3-FED8-4890-829A-DE8A479065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765800"/>
            <a:ext cx="1371600"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0530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2133600"/>
            <a:ext cx="6248400" cy="4191000"/>
          </a:xfrm>
        </p:spPr>
        <p:txBody>
          <a:bodyPr>
            <a:normAutofit fontScale="90000"/>
          </a:bodyPr>
          <a:lstStyle/>
          <a:p>
            <a:pPr algn="ctr"/>
            <a:br>
              <a:rPr lang="en-US" dirty="0"/>
            </a:br>
            <a:br>
              <a:rPr lang="en-US" dirty="0"/>
            </a:br>
            <a:r>
              <a:rPr lang="en-US" dirty="0"/>
              <a:t>6</a:t>
            </a:r>
            <a:r>
              <a:rPr lang="en-US" sz="2900" dirty="0"/>
              <a:t> Basic Principles of Caring for an Infant with Neonatal Abstinence Syndrome</a:t>
            </a:r>
            <a:br>
              <a:rPr lang="en-US" sz="2000" dirty="0">
                <a:solidFill>
                  <a:schemeClr val="tx1"/>
                </a:solidFill>
                <a:latin typeface="+mn-lt"/>
              </a:rPr>
            </a:br>
            <a:br>
              <a:rPr lang="en-US" sz="2000" dirty="0">
                <a:solidFill>
                  <a:schemeClr val="tx1"/>
                </a:solidFill>
                <a:latin typeface="+mn-lt"/>
              </a:rPr>
            </a:br>
            <a:r>
              <a:rPr lang="en-US" sz="2700" dirty="0">
                <a:solidFill>
                  <a:schemeClr val="tx1"/>
                </a:solidFill>
                <a:latin typeface="+mn-lt"/>
              </a:rPr>
              <a:t>Swaddling</a:t>
            </a:r>
            <a:br>
              <a:rPr lang="en-US" sz="2700" dirty="0">
                <a:solidFill>
                  <a:schemeClr val="tx1"/>
                </a:solidFill>
                <a:latin typeface="+mn-lt"/>
              </a:rPr>
            </a:br>
            <a:r>
              <a:rPr lang="en-US" sz="2700" dirty="0">
                <a:solidFill>
                  <a:schemeClr val="tx1"/>
                </a:solidFill>
                <a:latin typeface="+mn-lt"/>
              </a:rPr>
              <a:t>Positioning</a:t>
            </a:r>
            <a:br>
              <a:rPr lang="en-US" sz="2700" dirty="0">
                <a:solidFill>
                  <a:schemeClr val="tx1"/>
                </a:solidFill>
                <a:latin typeface="+mn-lt"/>
              </a:rPr>
            </a:br>
            <a:r>
              <a:rPr lang="en-US" sz="2700" dirty="0">
                <a:solidFill>
                  <a:schemeClr val="tx1"/>
                </a:solidFill>
                <a:latin typeface="+mn-lt"/>
              </a:rPr>
              <a:t>Motion</a:t>
            </a:r>
            <a:br>
              <a:rPr lang="en-US" sz="2700" dirty="0">
                <a:solidFill>
                  <a:schemeClr val="tx1"/>
                </a:solidFill>
                <a:latin typeface="+mn-lt"/>
              </a:rPr>
            </a:br>
            <a:r>
              <a:rPr lang="en-US" sz="2700" dirty="0">
                <a:solidFill>
                  <a:schemeClr val="tx1"/>
                </a:solidFill>
                <a:latin typeface="+mn-lt"/>
              </a:rPr>
              <a:t>Handling</a:t>
            </a:r>
            <a:br>
              <a:rPr lang="en-US" sz="2700" dirty="0">
                <a:solidFill>
                  <a:schemeClr val="tx1"/>
                </a:solidFill>
                <a:latin typeface="+mn-lt"/>
              </a:rPr>
            </a:br>
            <a:r>
              <a:rPr lang="en-US" sz="2700" dirty="0">
                <a:solidFill>
                  <a:schemeClr val="tx1"/>
                </a:solidFill>
                <a:latin typeface="+mn-lt"/>
              </a:rPr>
              <a:t>Oral Stimulation</a:t>
            </a:r>
            <a:br>
              <a:rPr lang="en-US" sz="2700" dirty="0">
                <a:solidFill>
                  <a:schemeClr val="tx1"/>
                </a:solidFill>
                <a:latin typeface="+mn-lt"/>
              </a:rPr>
            </a:br>
            <a:r>
              <a:rPr lang="en-US" sz="2700" dirty="0">
                <a:solidFill>
                  <a:schemeClr val="tx1"/>
                </a:solidFill>
                <a:latin typeface="+mn-lt"/>
              </a:rPr>
              <a:t>Environment &amp; Stimulation</a:t>
            </a:r>
            <a:br>
              <a:rPr lang="en-US" sz="2700" dirty="0"/>
            </a:br>
            <a:br>
              <a:rPr lang="en-US" dirty="0"/>
            </a:br>
            <a:br>
              <a:rPr lang="en-US" dirty="0"/>
            </a:br>
            <a:br>
              <a:rPr lang="en-US" dirty="0"/>
            </a:br>
            <a:endParaRPr lang="en-US" dirty="0"/>
          </a:p>
        </p:txBody>
      </p:sp>
      <p:sp>
        <p:nvSpPr>
          <p:cNvPr id="3" name="Title 1"/>
          <p:cNvSpPr txBox="1">
            <a:spLocks/>
          </p:cNvSpPr>
          <p:nvPr/>
        </p:nvSpPr>
        <p:spPr>
          <a:xfrm>
            <a:off x="1219200" y="303245"/>
            <a:ext cx="7696200" cy="1143000"/>
          </a:xfrm>
          <a:prstGeom prst="rect">
            <a:avLst/>
          </a:prstGeom>
        </p:spPr>
        <p:txBody>
          <a:bodyPr vert="horz" lIns="91440" tIns="45720" rIns="91440" bIns="45720" rtlCol="0" anchor="t" anchorCtr="0">
            <a:noAutofit/>
          </a:bodyPr>
          <a:lstStyle>
            <a:lvl1pPr algn="l" defTabSz="457200" rtl="0" eaLnBrk="1" latinLnBrk="0" hangingPunct="1">
              <a:spcBef>
                <a:spcPct val="0"/>
              </a:spcBef>
              <a:spcAft>
                <a:spcPts val="600"/>
              </a:spcAft>
              <a:buNone/>
              <a:defRPr sz="3600" u="none" kern="1200" baseline="0">
                <a:solidFill>
                  <a:schemeClr val="tx2"/>
                </a:solidFill>
                <a:latin typeface="+mj-lt"/>
                <a:ea typeface="+mj-ea"/>
                <a:cs typeface="+mj-cs"/>
              </a:defRPr>
            </a:lvl1pPr>
          </a:lstStyle>
          <a:p>
            <a:pPr algn="ctr"/>
            <a:r>
              <a:rPr lang="en-US" sz="4000" dirty="0"/>
              <a:t>Non-Pharmacological Management</a:t>
            </a:r>
            <a:br>
              <a:rPr lang="en-US" sz="4000" dirty="0"/>
            </a:br>
            <a:br>
              <a:rPr lang="en-US" sz="4000" dirty="0"/>
            </a:br>
            <a:endParaRPr lang="en-US" sz="4000" dirty="0"/>
          </a:p>
        </p:txBody>
      </p:sp>
    </p:spTree>
    <p:extLst>
      <p:ext uri="{BB962C8B-B14F-4D97-AF65-F5344CB8AC3E}">
        <p14:creationId xmlns:p14="http://schemas.microsoft.com/office/powerpoint/2010/main" val="3245310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C54C-10BC-4D5C-A1CA-6DF5AC15192F}"/>
              </a:ext>
            </a:extLst>
          </p:cNvPr>
          <p:cNvSpPr>
            <a:spLocks noGrp="1"/>
          </p:cNvSpPr>
          <p:nvPr>
            <p:ph type="title"/>
          </p:nvPr>
        </p:nvSpPr>
        <p:spPr/>
        <p:txBody>
          <a:bodyPr/>
          <a:lstStyle/>
          <a:p>
            <a:r>
              <a:rPr lang="en-US" dirty="0"/>
              <a:t>Care-Giver Quick Tips</a:t>
            </a:r>
          </a:p>
        </p:txBody>
      </p:sp>
      <p:pic>
        <p:nvPicPr>
          <p:cNvPr id="3" name="Picture 2">
            <a:extLst>
              <a:ext uri="{FF2B5EF4-FFF2-40B4-BE49-F238E27FC236}">
                <a16:creationId xmlns:a16="http://schemas.microsoft.com/office/drawing/2014/main" id="{180A53ED-29D0-4E20-9858-DBBE939871D0}"/>
              </a:ext>
            </a:extLst>
          </p:cNvPr>
          <p:cNvPicPr>
            <a:picLocks noChangeAspect="1"/>
          </p:cNvPicPr>
          <p:nvPr/>
        </p:nvPicPr>
        <p:blipFill>
          <a:blip r:embed="rId2"/>
          <a:stretch>
            <a:fillRect/>
          </a:stretch>
        </p:blipFill>
        <p:spPr>
          <a:xfrm>
            <a:off x="3276599" y="1407728"/>
            <a:ext cx="3346485" cy="5221671"/>
          </a:xfrm>
          <a:prstGeom prst="rect">
            <a:avLst/>
          </a:prstGeom>
        </p:spPr>
      </p:pic>
    </p:spTree>
    <p:extLst>
      <p:ext uri="{BB962C8B-B14F-4D97-AF65-F5344CB8AC3E}">
        <p14:creationId xmlns:p14="http://schemas.microsoft.com/office/powerpoint/2010/main" val="2048772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Swaddling</a:t>
            </a:r>
          </a:p>
        </p:txBody>
      </p:sp>
      <p:sp>
        <p:nvSpPr>
          <p:cNvPr id="5" name="Content Placeholder 4"/>
          <p:cNvSpPr>
            <a:spLocks noGrp="1" noChangeArrowheads="1"/>
          </p:cNvSpPr>
          <p:nvPr>
            <p:ph idx="1"/>
          </p:nvPr>
        </p:nvSpPr>
        <p:spPr bwMode="auto">
          <a:xfrm>
            <a:off x="838200" y="1600200"/>
            <a:ext cx="7848600" cy="499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20000"/>
              </a:spcBef>
              <a:spcAft>
                <a:spcPct val="0"/>
              </a:spcAft>
              <a:defRPr sz="3200" kern="1200">
                <a:solidFill>
                  <a:schemeClr val="tx1"/>
                </a:solidFill>
                <a:latin typeface="Times New Roman" pitchFamily="18" charset="0"/>
                <a:ea typeface="+mn-ea"/>
                <a:cs typeface="+mn-cs"/>
              </a:defRPr>
            </a:lvl1pPr>
            <a:lvl2pPr marL="457200" algn="l" rtl="0" fontAlgn="base">
              <a:spcBef>
                <a:spcPct val="20000"/>
              </a:spcBef>
              <a:spcAft>
                <a:spcPct val="0"/>
              </a:spcAft>
              <a:defRPr sz="3200" kern="1200">
                <a:solidFill>
                  <a:schemeClr val="tx1"/>
                </a:solidFill>
                <a:latin typeface="Times New Roman" pitchFamily="18" charset="0"/>
                <a:ea typeface="+mn-ea"/>
                <a:cs typeface="+mn-cs"/>
              </a:defRPr>
            </a:lvl2pPr>
            <a:lvl3pPr marL="914400" algn="l" rtl="0" fontAlgn="base">
              <a:spcBef>
                <a:spcPct val="20000"/>
              </a:spcBef>
              <a:spcAft>
                <a:spcPct val="0"/>
              </a:spcAft>
              <a:defRPr sz="3200" kern="1200">
                <a:solidFill>
                  <a:schemeClr val="tx1"/>
                </a:solidFill>
                <a:latin typeface="Times New Roman" pitchFamily="18" charset="0"/>
                <a:ea typeface="+mn-ea"/>
                <a:cs typeface="+mn-cs"/>
              </a:defRPr>
            </a:lvl3pPr>
            <a:lvl4pPr marL="1371600" algn="l" rtl="0" fontAlgn="base">
              <a:spcBef>
                <a:spcPct val="20000"/>
              </a:spcBef>
              <a:spcAft>
                <a:spcPct val="0"/>
              </a:spcAft>
              <a:defRPr sz="3200" kern="1200">
                <a:solidFill>
                  <a:schemeClr val="tx1"/>
                </a:solidFill>
                <a:latin typeface="Times New Roman" pitchFamily="18" charset="0"/>
                <a:ea typeface="+mn-ea"/>
                <a:cs typeface="+mn-cs"/>
              </a:defRPr>
            </a:lvl4pPr>
            <a:lvl5pPr marL="1828800" algn="l" rtl="0" fontAlgn="base">
              <a:spcBef>
                <a:spcPct val="2000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lvl="1" eaLnBrk="1" hangingPunct="1">
              <a:buFontTx/>
              <a:buNone/>
            </a:pPr>
            <a:endParaRPr lang="en-US" altLang="en-US" sz="2400" dirty="0">
              <a:latin typeface="+mn-lt"/>
            </a:endParaRPr>
          </a:p>
          <a:p>
            <a:pPr lvl="1" eaLnBrk="1" hangingPunct="1">
              <a:buFontTx/>
              <a:buNone/>
            </a:pPr>
            <a:r>
              <a:rPr lang="en-US" altLang="en-US" sz="2200" dirty="0">
                <a:latin typeface="+mn-lt"/>
              </a:rPr>
              <a:t>Substance exposed infants can struggle to do multiple physiologic tasks simultaneously (for example: control their bodies, breathe and suck at the same time.) </a:t>
            </a:r>
          </a:p>
          <a:p>
            <a:pPr lvl="1" eaLnBrk="1" hangingPunct="1">
              <a:buFontTx/>
              <a:buNone/>
            </a:pPr>
            <a:endParaRPr lang="en-US" altLang="en-US" sz="2200" dirty="0">
              <a:latin typeface="+mn-lt"/>
            </a:endParaRPr>
          </a:p>
          <a:p>
            <a:pPr lvl="1" eaLnBrk="1" hangingPunct="1">
              <a:buFontTx/>
              <a:buNone/>
            </a:pPr>
            <a:r>
              <a:rPr lang="en-US" altLang="en-US" sz="2200" dirty="0">
                <a:latin typeface="+mn-lt"/>
              </a:rPr>
              <a:t>If infants are focused on controlling the discomfort in their bodies, they cannot focus on feeding or sleeping. </a:t>
            </a:r>
          </a:p>
          <a:p>
            <a:pPr lvl="1" eaLnBrk="1" hangingPunct="1">
              <a:buFontTx/>
              <a:buNone/>
            </a:pPr>
            <a:endParaRPr lang="en-US" altLang="en-US" sz="2200" dirty="0">
              <a:latin typeface="+mn-lt"/>
            </a:endParaRPr>
          </a:p>
          <a:p>
            <a:pPr lvl="1" eaLnBrk="1" hangingPunct="1">
              <a:buFontTx/>
              <a:buNone/>
            </a:pPr>
            <a:r>
              <a:rPr lang="en-US" altLang="en-US" sz="2200" dirty="0">
                <a:latin typeface="+mn-lt"/>
              </a:rPr>
              <a:t>We cannot eat, sleep or breathe for the infants but we can help control the their bodies for them. </a:t>
            </a:r>
          </a:p>
          <a:p>
            <a:pPr lvl="1" eaLnBrk="1" hangingPunct="1">
              <a:buFontTx/>
              <a:buNone/>
            </a:pPr>
            <a:endParaRPr lang="en-US" altLang="en-US" sz="2200" dirty="0">
              <a:latin typeface="+mn-lt"/>
            </a:endParaRPr>
          </a:p>
          <a:p>
            <a:pPr lvl="1" eaLnBrk="1" hangingPunct="1">
              <a:buFontTx/>
              <a:buNone/>
            </a:pPr>
            <a:r>
              <a:rPr lang="en-US" altLang="en-US" sz="2200" dirty="0">
                <a:latin typeface="+mn-lt"/>
              </a:rPr>
              <a:t>We do that by </a:t>
            </a:r>
            <a:r>
              <a:rPr lang="en-US" altLang="en-US" sz="2200" b="1" dirty="0">
                <a:latin typeface="+mn-lt"/>
              </a:rPr>
              <a:t>swaddling or wrapping</a:t>
            </a:r>
            <a:r>
              <a:rPr lang="en-US" altLang="en-US" sz="2200" dirty="0">
                <a:latin typeface="+mn-lt"/>
              </a:rPr>
              <a:t> them snugly to control their movements and provide comfort. </a:t>
            </a:r>
          </a:p>
        </p:txBody>
      </p:sp>
    </p:spTree>
    <p:extLst>
      <p:ext uri="{BB962C8B-B14F-4D97-AF65-F5344CB8AC3E}">
        <p14:creationId xmlns:p14="http://schemas.microsoft.com/office/powerpoint/2010/main" val="2595065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Swaddling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987550" y="1600200"/>
            <a:ext cx="3352800" cy="386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57300"/>
            <a:ext cx="18351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9626" y="2209800"/>
            <a:ext cx="377174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608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Positioning</a:t>
            </a:r>
          </a:p>
        </p:txBody>
      </p:sp>
      <p:sp>
        <p:nvSpPr>
          <p:cNvPr id="3" name="Content Placeholder 2"/>
          <p:cNvSpPr txBox="1">
            <a:spLocks/>
          </p:cNvSpPr>
          <p:nvPr/>
        </p:nvSpPr>
        <p:spPr>
          <a:xfrm>
            <a:off x="1066800" y="1371600"/>
            <a:ext cx="7924800" cy="5105400"/>
          </a:xfrm>
          <a:prstGeom prst="rect">
            <a:avLst/>
          </a:prstGeom>
        </p:spPr>
        <p:txBody>
          <a:bodyPr>
            <a:normAutofit fontScale="25000" lnSpcReduction="20000"/>
          </a:bodyPr>
          <a:lstStyle>
            <a:defPPr>
              <a:defRPr lang="en-US"/>
            </a:defPPr>
            <a:lvl1pPr algn="l" rtl="0" fontAlgn="base">
              <a:spcBef>
                <a:spcPct val="20000"/>
              </a:spcBef>
              <a:spcAft>
                <a:spcPct val="0"/>
              </a:spcAft>
              <a:defRPr sz="3200" kern="1200">
                <a:solidFill>
                  <a:schemeClr val="tx1"/>
                </a:solidFill>
                <a:latin typeface="Times New Roman" pitchFamily="18" charset="0"/>
                <a:ea typeface="+mn-ea"/>
                <a:cs typeface="+mn-cs"/>
              </a:defRPr>
            </a:lvl1pPr>
            <a:lvl2pPr marL="457200" algn="l" rtl="0" fontAlgn="base">
              <a:spcBef>
                <a:spcPct val="20000"/>
              </a:spcBef>
              <a:spcAft>
                <a:spcPct val="0"/>
              </a:spcAft>
              <a:defRPr sz="3200" kern="1200">
                <a:solidFill>
                  <a:schemeClr val="tx1"/>
                </a:solidFill>
                <a:latin typeface="Times New Roman" pitchFamily="18" charset="0"/>
                <a:ea typeface="+mn-ea"/>
                <a:cs typeface="+mn-cs"/>
              </a:defRPr>
            </a:lvl2pPr>
            <a:lvl3pPr marL="914400" algn="l" rtl="0" fontAlgn="base">
              <a:spcBef>
                <a:spcPct val="20000"/>
              </a:spcBef>
              <a:spcAft>
                <a:spcPct val="0"/>
              </a:spcAft>
              <a:defRPr sz="3200" kern="1200">
                <a:solidFill>
                  <a:schemeClr val="tx1"/>
                </a:solidFill>
                <a:latin typeface="Times New Roman" pitchFamily="18" charset="0"/>
                <a:ea typeface="+mn-ea"/>
                <a:cs typeface="+mn-cs"/>
              </a:defRPr>
            </a:lvl3pPr>
            <a:lvl4pPr marL="1371600" algn="l" rtl="0" fontAlgn="base">
              <a:spcBef>
                <a:spcPct val="20000"/>
              </a:spcBef>
              <a:spcAft>
                <a:spcPct val="0"/>
              </a:spcAft>
              <a:defRPr sz="3200" kern="1200">
                <a:solidFill>
                  <a:schemeClr val="tx1"/>
                </a:solidFill>
                <a:latin typeface="Times New Roman" pitchFamily="18" charset="0"/>
                <a:ea typeface="+mn-ea"/>
                <a:cs typeface="+mn-cs"/>
              </a:defRPr>
            </a:lvl4pPr>
            <a:lvl5pPr marL="1828800" algn="l" rtl="0" fontAlgn="base">
              <a:spcBef>
                <a:spcPct val="2000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a:defRPr/>
            </a:pPr>
            <a:endParaRPr lang="en-US" kern="0" dirty="0"/>
          </a:p>
          <a:p>
            <a:pPr lvl="1">
              <a:defRPr/>
            </a:pPr>
            <a:r>
              <a:rPr lang="en-US" sz="8400" b="1" kern="0" dirty="0">
                <a:latin typeface="+mn-lt"/>
              </a:rPr>
              <a:t>The C-Position</a:t>
            </a:r>
          </a:p>
          <a:p>
            <a:pPr lvl="2">
              <a:defRPr/>
            </a:pPr>
            <a:r>
              <a:rPr lang="en-US" sz="8400" kern="0" dirty="0">
                <a:latin typeface="+mn-lt"/>
              </a:rPr>
              <a:t>Holding or laying a baby in a “C-position” increases the infant’s sense of control and ability to relax. </a:t>
            </a:r>
          </a:p>
          <a:p>
            <a:pPr lvl="2">
              <a:defRPr/>
            </a:pPr>
            <a:endParaRPr lang="en-US" sz="8400" kern="0" dirty="0">
              <a:latin typeface="+mn-lt"/>
            </a:endParaRPr>
          </a:p>
          <a:p>
            <a:pPr lvl="2">
              <a:defRPr/>
            </a:pPr>
            <a:r>
              <a:rPr lang="en-US" sz="8400" kern="0" dirty="0">
                <a:latin typeface="+mn-lt"/>
              </a:rPr>
              <a:t>Hold the baby firmly and curl the head and legs into a “C”.  In doing so, the baby’s chin is resting near his chest with the arms midline; his back is slightly rounded with legs bent in an upright position. </a:t>
            </a:r>
          </a:p>
          <a:p>
            <a:pPr lvl="2">
              <a:defRPr/>
            </a:pPr>
            <a:endParaRPr lang="en-US" sz="8400" kern="0" dirty="0">
              <a:latin typeface="+mn-lt"/>
            </a:endParaRPr>
          </a:p>
          <a:p>
            <a:pPr lvl="2">
              <a:defRPr/>
            </a:pPr>
            <a:r>
              <a:rPr lang="en-US" sz="8400" kern="0" dirty="0">
                <a:latin typeface="+mn-lt"/>
              </a:rPr>
              <a:t>If he is allowed to stiffen he back, arms or legs, he is increasing his body tone and burning precious calories that he needs to grow.  It is also possible that by holding him close to your body, it is too stimulating for him.</a:t>
            </a:r>
          </a:p>
          <a:p>
            <a:pPr lvl="2">
              <a:defRPr/>
            </a:pPr>
            <a:endParaRPr lang="en-US" sz="8400" kern="0" dirty="0">
              <a:latin typeface="+mn-lt"/>
            </a:endParaRPr>
          </a:p>
          <a:p>
            <a:pPr lvl="2">
              <a:defRPr/>
            </a:pPr>
            <a:r>
              <a:rPr lang="en-US" sz="8400" dirty="0">
                <a:latin typeface="+mn-lt"/>
              </a:rPr>
              <a:t>When laying infant down, use the c-position and contain them on the bed this way until they are calm and fall back asleep.</a:t>
            </a:r>
          </a:p>
          <a:p>
            <a:pPr lvl="2">
              <a:defRPr/>
            </a:pPr>
            <a:endParaRPr lang="en-US" kern="0" dirty="0"/>
          </a:p>
          <a:p>
            <a:pPr marL="914400" lvl="2" indent="0">
              <a:buFontTx/>
              <a:buNone/>
              <a:defRPr/>
            </a:pPr>
            <a:endParaRPr lang="en-US" kern="0" dirty="0">
              <a:solidFill>
                <a:srgbClr val="18579B"/>
              </a:solidFill>
            </a:endParaRPr>
          </a:p>
          <a:p>
            <a:pPr>
              <a:defRPr/>
            </a:pPr>
            <a:endParaRPr lang="en-US" kern="0" dirty="0">
              <a:solidFill>
                <a:srgbClr val="18579B"/>
              </a:solidFill>
            </a:endParaRPr>
          </a:p>
          <a:p>
            <a:pPr>
              <a:defRPr/>
            </a:pPr>
            <a:endParaRPr lang="en-US" kern="0" dirty="0">
              <a:solidFill>
                <a:srgbClr val="18579B"/>
              </a:solidFill>
            </a:endParaRPr>
          </a:p>
          <a:p>
            <a:pPr>
              <a:defRPr/>
            </a:pPr>
            <a:endParaRPr lang="en-US" kern="0" dirty="0">
              <a:solidFill>
                <a:srgbClr val="18579B"/>
              </a:solidFill>
            </a:endParaRPr>
          </a:p>
          <a:p>
            <a:pPr>
              <a:defRPr/>
            </a:pPr>
            <a:endParaRPr lang="en-US" kern="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6871"/>
            <a:ext cx="2700338"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9308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14400" y="1739008"/>
            <a:ext cx="7848600" cy="205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20000"/>
              </a:spcBef>
              <a:spcAft>
                <a:spcPct val="0"/>
              </a:spcAft>
              <a:defRPr sz="3200" kern="1200">
                <a:solidFill>
                  <a:schemeClr val="tx1"/>
                </a:solidFill>
                <a:latin typeface="Times New Roman" pitchFamily="18" charset="0"/>
                <a:ea typeface="+mn-ea"/>
                <a:cs typeface="+mn-cs"/>
              </a:defRPr>
            </a:lvl1pPr>
            <a:lvl2pPr marL="457200" algn="l" rtl="0" fontAlgn="base">
              <a:spcBef>
                <a:spcPct val="20000"/>
              </a:spcBef>
              <a:spcAft>
                <a:spcPct val="0"/>
              </a:spcAft>
              <a:defRPr sz="3200" kern="1200">
                <a:solidFill>
                  <a:schemeClr val="tx1"/>
                </a:solidFill>
                <a:latin typeface="Times New Roman" pitchFamily="18" charset="0"/>
                <a:ea typeface="+mn-ea"/>
                <a:cs typeface="+mn-cs"/>
              </a:defRPr>
            </a:lvl2pPr>
            <a:lvl3pPr marL="914400" algn="l" rtl="0" fontAlgn="base">
              <a:spcBef>
                <a:spcPct val="20000"/>
              </a:spcBef>
              <a:spcAft>
                <a:spcPct val="0"/>
              </a:spcAft>
              <a:defRPr sz="3200" kern="1200">
                <a:solidFill>
                  <a:schemeClr val="tx1"/>
                </a:solidFill>
                <a:latin typeface="Times New Roman" pitchFamily="18" charset="0"/>
                <a:ea typeface="+mn-ea"/>
                <a:cs typeface="+mn-cs"/>
              </a:defRPr>
            </a:lvl3pPr>
            <a:lvl4pPr marL="1371600" algn="l" rtl="0" fontAlgn="base">
              <a:spcBef>
                <a:spcPct val="20000"/>
              </a:spcBef>
              <a:spcAft>
                <a:spcPct val="0"/>
              </a:spcAft>
              <a:defRPr sz="3200" kern="1200">
                <a:solidFill>
                  <a:schemeClr val="tx1"/>
                </a:solidFill>
                <a:latin typeface="Times New Roman" pitchFamily="18" charset="0"/>
                <a:ea typeface="+mn-ea"/>
                <a:cs typeface="+mn-cs"/>
              </a:defRPr>
            </a:lvl4pPr>
            <a:lvl5pPr marL="1828800" algn="l" rtl="0" fontAlgn="base">
              <a:spcBef>
                <a:spcPct val="2000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lvl="1" eaLnBrk="1" hangingPunct="1">
              <a:buFontTx/>
              <a:buNone/>
            </a:pPr>
            <a:r>
              <a:rPr lang="en-US" altLang="en-US" sz="2900" b="1" dirty="0">
                <a:latin typeface="+mn-lt"/>
              </a:rPr>
              <a:t>Side/stomach position</a:t>
            </a:r>
          </a:p>
          <a:p>
            <a:pPr lvl="2" eaLnBrk="1" hangingPunct="1">
              <a:buFontTx/>
              <a:buNone/>
            </a:pPr>
            <a:r>
              <a:rPr lang="en-US" altLang="en-US" sz="2900" dirty="0">
                <a:latin typeface="+mn-lt"/>
              </a:rPr>
              <a:t>Place the infant on their left side to assist </a:t>
            </a:r>
          </a:p>
          <a:p>
            <a:pPr lvl="2" eaLnBrk="1" hangingPunct="1">
              <a:buFontTx/>
              <a:buNone/>
            </a:pPr>
            <a:r>
              <a:rPr lang="en-US" altLang="en-US" sz="2900" dirty="0">
                <a:latin typeface="+mn-lt"/>
              </a:rPr>
              <a:t> in digestion </a:t>
            </a:r>
            <a:r>
              <a:rPr lang="en-US" altLang="en-US" sz="2900" u="sng" dirty="0">
                <a:latin typeface="+mn-lt"/>
              </a:rPr>
              <a:t>or</a:t>
            </a:r>
            <a:r>
              <a:rPr lang="en-US" altLang="en-US" sz="2900" dirty="0">
                <a:latin typeface="+mn-lt"/>
              </a:rPr>
              <a:t> on their stomach to provide reassuring support. </a:t>
            </a:r>
          </a:p>
        </p:txBody>
      </p:sp>
      <p:sp>
        <p:nvSpPr>
          <p:cNvPr id="4" name="Rectangle 3"/>
          <p:cNvSpPr>
            <a:spLocks noChangeArrowheads="1"/>
          </p:cNvSpPr>
          <p:nvPr/>
        </p:nvSpPr>
        <p:spPr bwMode="auto">
          <a:xfrm>
            <a:off x="685800" y="4191000"/>
            <a:ext cx="69342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20000"/>
              </a:spcBef>
              <a:spcAft>
                <a:spcPct val="0"/>
              </a:spcAft>
              <a:defRPr sz="3200" kern="1200">
                <a:solidFill>
                  <a:schemeClr val="tx1"/>
                </a:solidFill>
                <a:latin typeface="Times New Roman" pitchFamily="18" charset="0"/>
                <a:ea typeface="+mn-ea"/>
                <a:cs typeface="+mn-cs"/>
              </a:defRPr>
            </a:lvl1pPr>
            <a:lvl2pPr marL="457200" algn="l" rtl="0" fontAlgn="base">
              <a:spcBef>
                <a:spcPct val="20000"/>
              </a:spcBef>
              <a:spcAft>
                <a:spcPct val="0"/>
              </a:spcAft>
              <a:defRPr sz="3200" kern="1200">
                <a:solidFill>
                  <a:schemeClr val="tx1"/>
                </a:solidFill>
                <a:latin typeface="Times New Roman" pitchFamily="18" charset="0"/>
                <a:ea typeface="+mn-ea"/>
                <a:cs typeface="+mn-cs"/>
              </a:defRPr>
            </a:lvl2pPr>
            <a:lvl3pPr marL="914400" algn="l" rtl="0" fontAlgn="base">
              <a:spcBef>
                <a:spcPct val="20000"/>
              </a:spcBef>
              <a:spcAft>
                <a:spcPct val="0"/>
              </a:spcAft>
              <a:defRPr sz="3200" kern="1200">
                <a:solidFill>
                  <a:schemeClr val="tx1"/>
                </a:solidFill>
                <a:latin typeface="Times New Roman" pitchFamily="18" charset="0"/>
                <a:ea typeface="+mn-ea"/>
                <a:cs typeface="+mn-cs"/>
              </a:defRPr>
            </a:lvl3pPr>
            <a:lvl4pPr marL="1371600" algn="l" rtl="0" fontAlgn="base">
              <a:spcBef>
                <a:spcPct val="20000"/>
              </a:spcBef>
              <a:spcAft>
                <a:spcPct val="0"/>
              </a:spcAft>
              <a:defRPr sz="3200" kern="1200">
                <a:solidFill>
                  <a:schemeClr val="tx1"/>
                </a:solidFill>
                <a:latin typeface="Times New Roman" pitchFamily="18" charset="0"/>
                <a:ea typeface="+mn-ea"/>
                <a:cs typeface="+mn-cs"/>
              </a:defRPr>
            </a:lvl4pPr>
            <a:lvl5pPr marL="1828800" algn="l" rtl="0" fontAlgn="base">
              <a:spcBef>
                <a:spcPct val="2000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eaLnBrk="1" hangingPunct="1"/>
            <a:r>
              <a:rPr lang="en-US" altLang="en-US" sz="2400" b="1" i="1" dirty="0">
                <a:solidFill>
                  <a:srgbClr val="FF0000"/>
                </a:solidFill>
                <a:latin typeface="+mn-lt"/>
              </a:rPr>
              <a:t>The side/stomach position needs to be monitored at all times.  Infant  must return to BACK to SLEEP once if parents/caregiver are not actively watching infant.</a:t>
            </a:r>
          </a:p>
          <a:p>
            <a:pPr eaLnBrk="1" hangingPunct="1">
              <a:buFontTx/>
              <a:buNone/>
            </a:pPr>
            <a:endParaRPr lang="en-US" altLang="en-US" sz="1600" dirty="0"/>
          </a:p>
        </p:txBody>
      </p:sp>
      <p:sp>
        <p:nvSpPr>
          <p:cNvPr id="5" name="Title 1"/>
          <p:cNvSpPr>
            <a:spLocks noGrp="1"/>
          </p:cNvSpPr>
          <p:nvPr>
            <p:ph type="title"/>
          </p:nvPr>
        </p:nvSpPr>
        <p:spPr>
          <a:xfrm>
            <a:off x="2438400" y="228600"/>
            <a:ext cx="6248400" cy="1143000"/>
          </a:xfrm>
        </p:spPr>
        <p:txBody>
          <a:bodyPr/>
          <a:lstStyle/>
          <a:p>
            <a:pPr algn="ctr"/>
            <a:r>
              <a:rPr lang="en-US" sz="4000" dirty="0"/>
              <a:t>Positioning</a:t>
            </a:r>
          </a:p>
        </p:txBody>
      </p:sp>
    </p:spTree>
    <p:extLst>
      <p:ext uri="{BB962C8B-B14F-4D97-AF65-F5344CB8AC3E}">
        <p14:creationId xmlns:p14="http://schemas.microsoft.com/office/powerpoint/2010/main" val="529273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301809" y="1066800"/>
            <a:ext cx="7391400" cy="5410200"/>
          </a:xfrm>
          <a:prstGeom prst="rect">
            <a:avLst/>
          </a:prstGeom>
        </p:spPr>
        <p:txBody>
          <a:bodyPr>
            <a:normAutofit fontScale="25000" lnSpcReduction="20000"/>
          </a:bodyPr>
          <a:lstStyle>
            <a:defPPr>
              <a:defRPr lang="en-US"/>
            </a:defPPr>
            <a:lvl1pPr algn="l" rtl="0" fontAlgn="base">
              <a:spcBef>
                <a:spcPct val="20000"/>
              </a:spcBef>
              <a:spcAft>
                <a:spcPct val="0"/>
              </a:spcAft>
              <a:defRPr sz="3200" kern="1200">
                <a:solidFill>
                  <a:schemeClr val="tx1"/>
                </a:solidFill>
                <a:latin typeface="Times New Roman" pitchFamily="18" charset="0"/>
                <a:ea typeface="+mn-ea"/>
                <a:cs typeface="+mn-cs"/>
              </a:defRPr>
            </a:lvl1pPr>
            <a:lvl2pPr marL="457200" algn="l" rtl="0" fontAlgn="base">
              <a:spcBef>
                <a:spcPct val="20000"/>
              </a:spcBef>
              <a:spcAft>
                <a:spcPct val="0"/>
              </a:spcAft>
              <a:defRPr sz="3200" kern="1200">
                <a:solidFill>
                  <a:schemeClr val="tx1"/>
                </a:solidFill>
                <a:latin typeface="Times New Roman" pitchFamily="18" charset="0"/>
                <a:ea typeface="+mn-ea"/>
                <a:cs typeface="+mn-cs"/>
              </a:defRPr>
            </a:lvl2pPr>
            <a:lvl3pPr marL="914400" algn="l" rtl="0" fontAlgn="base">
              <a:spcBef>
                <a:spcPct val="20000"/>
              </a:spcBef>
              <a:spcAft>
                <a:spcPct val="0"/>
              </a:spcAft>
              <a:defRPr sz="3200" kern="1200">
                <a:solidFill>
                  <a:schemeClr val="tx1"/>
                </a:solidFill>
                <a:latin typeface="Times New Roman" pitchFamily="18" charset="0"/>
                <a:ea typeface="+mn-ea"/>
                <a:cs typeface="+mn-cs"/>
              </a:defRPr>
            </a:lvl3pPr>
            <a:lvl4pPr marL="1371600" algn="l" rtl="0" fontAlgn="base">
              <a:spcBef>
                <a:spcPct val="20000"/>
              </a:spcBef>
              <a:spcAft>
                <a:spcPct val="0"/>
              </a:spcAft>
              <a:defRPr sz="3200" kern="1200">
                <a:solidFill>
                  <a:schemeClr val="tx1"/>
                </a:solidFill>
                <a:latin typeface="Times New Roman" pitchFamily="18" charset="0"/>
                <a:ea typeface="+mn-ea"/>
                <a:cs typeface="+mn-cs"/>
              </a:defRPr>
            </a:lvl4pPr>
            <a:lvl5pPr marL="1828800" algn="l" rtl="0" fontAlgn="base">
              <a:spcBef>
                <a:spcPct val="2000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lvl="1">
              <a:defRPr/>
            </a:pPr>
            <a:r>
              <a:rPr lang="en-US" sz="8800" b="1" kern="0" dirty="0">
                <a:latin typeface="+mn-lt"/>
              </a:rPr>
              <a:t>Swaying </a:t>
            </a:r>
          </a:p>
          <a:p>
            <a:pPr lvl="2">
              <a:defRPr/>
            </a:pPr>
            <a:r>
              <a:rPr lang="en-US" sz="8800" kern="0" dirty="0">
                <a:latin typeface="+mn-lt"/>
              </a:rPr>
              <a:t>A slow, rhythmic swaying following a line from head to toe with the baby swaddled and held firmly in the C-position is calming. </a:t>
            </a:r>
          </a:p>
          <a:p>
            <a:pPr lvl="2">
              <a:defRPr/>
            </a:pPr>
            <a:r>
              <a:rPr lang="en-US" sz="8800" kern="0" dirty="0">
                <a:latin typeface="+mn-lt"/>
              </a:rPr>
              <a:t>Keeping your movements slow and rhythmic will help to relax and settle the infant. </a:t>
            </a:r>
          </a:p>
          <a:p>
            <a:pPr lvl="2">
              <a:defRPr/>
            </a:pPr>
            <a:endParaRPr lang="en-US" sz="8800" kern="0" dirty="0">
              <a:latin typeface="+mn-lt"/>
            </a:endParaRPr>
          </a:p>
          <a:p>
            <a:pPr lvl="1">
              <a:defRPr/>
            </a:pPr>
            <a:r>
              <a:rPr lang="en-US" sz="8800" b="1" kern="0" dirty="0">
                <a:latin typeface="+mn-lt"/>
              </a:rPr>
              <a:t>Vertical Rock</a:t>
            </a:r>
          </a:p>
          <a:p>
            <a:pPr lvl="2">
              <a:defRPr/>
            </a:pPr>
            <a:r>
              <a:rPr lang="en-US" sz="8800" kern="0" dirty="0">
                <a:latin typeface="+mn-lt"/>
              </a:rPr>
              <a:t>A head- to-toe movement is soothing to the baby’s neurological system, as is keeping the baby away from your body. </a:t>
            </a:r>
          </a:p>
          <a:p>
            <a:pPr lvl="2">
              <a:defRPr/>
            </a:pPr>
            <a:r>
              <a:rPr lang="en-US" sz="8800" kern="0" dirty="0">
                <a:latin typeface="+mn-lt"/>
              </a:rPr>
              <a:t>When you are holding a baby who is frantic and very hard to calm, you can maintain a C-position hold directly in front of you, with the infant two inches away from your body and facing away. Then slowly and rhythmically move the baby up and down. </a:t>
            </a:r>
          </a:p>
          <a:p>
            <a:pPr lvl="1">
              <a:defRPr/>
            </a:pPr>
            <a:endParaRPr lang="en-US" kern="0" dirty="0">
              <a:solidFill>
                <a:srgbClr val="18579B"/>
              </a:solidFill>
            </a:endParaRPr>
          </a:p>
          <a:p>
            <a:pPr>
              <a:defRPr/>
            </a:pPr>
            <a:endParaRPr lang="en-US" kern="0" dirty="0"/>
          </a:p>
        </p:txBody>
      </p:sp>
      <p:sp>
        <p:nvSpPr>
          <p:cNvPr id="4" name="Title 1"/>
          <p:cNvSpPr>
            <a:spLocks noGrp="1"/>
          </p:cNvSpPr>
          <p:nvPr>
            <p:ph type="title"/>
          </p:nvPr>
        </p:nvSpPr>
        <p:spPr>
          <a:xfrm>
            <a:off x="2438400" y="228600"/>
            <a:ext cx="6248400" cy="1143000"/>
          </a:xfrm>
        </p:spPr>
        <p:txBody>
          <a:bodyPr/>
          <a:lstStyle/>
          <a:p>
            <a:pPr algn="ctr"/>
            <a:r>
              <a:rPr lang="en-US" sz="4000" dirty="0"/>
              <a:t>Motion</a:t>
            </a:r>
          </a:p>
        </p:txBody>
      </p:sp>
    </p:spTree>
    <p:extLst>
      <p:ext uri="{BB962C8B-B14F-4D97-AF65-F5344CB8AC3E}">
        <p14:creationId xmlns:p14="http://schemas.microsoft.com/office/powerpoint/2010/main" val="2162324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1E87-00AE-491F-B85A-B9EE923A613C}"/>
              </a:ext>
            </a:extLst>
          </p:cNvPr>
          <p:cNvSpPr>
            <a:spLocks noGrp="1"/>
          </p:cNvSpPr>
          <p:nvPr>
            <p:ph type="title"/>
          </p:nvPr>
        </p:nvSpPr>
        <p:spPr/>
        <p:txBody>
          <a:bodyPr/>
          <a:lstStyle/>
          <a:p>
            <a:r>
              <a:rPr lang="en-US" dirty="0"/>
              <a:t>“The Hold”</a:t>
            </a:r>
          </a:p>
        </p:txBody>
      </p:sp>
      <p:pic>
        <p:nvPicPr>
          <p:cNvPr id="3" name="Online Media 2">
            <a:hlinkClick r:id="" action="ppaction://media"/>
            <a:extLst>
              <a:ext uri="{FF2B5EF4-FFF2-40B4-BE49-F238E27FC236}">
                <a16:creationId xmlns:a16="http://schemas.microsoft.com/office/drawing/2014/main" id="{10C77A12-A7A2-4D13-8A94-299A4F15846B}"/>
              </a:ext>
            </a:extLst>
          </p:cNvPr>
          <p:cNvPicPr>
            <a:picLocks noRot="1" noChangeAspect="1"/>
          </p:cNvPicPr>
          <p:nvPr>
            <a:videoFile r:link="rId1"/>
          </p:nvPr>
        </p:nvPicPr>
        <p:blipFill>
          <a:blip r:embed="rId4"/>
          <a:stretch>
            <a:fillRect/>
          </a:stretch>
        </p:blipFill>
        <p:spPr>
          <a:xfrm>
            <a:off x="1524000" y="1714500"/>
            <a:ext cx="7112000" cy="4000500"/>
          </a:xfrm>
          <a:prstGeom prst="rect">
            <a:avLst/>
          </a:prstGeom>
        </p:spPr>
      </p:pic>
    </p:spTree>
    <p:extLst>
      <p:ext uri="{BB962C8B-B14F-4D97-AF65-F5344CB8AC3E}">
        <p14:creationId xmlns:p14="http://schemas.microsoft.com/office/powerpoint/2010/main" val="3865897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Neonatal Abstinence Syndrome (NAS)</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t>Clinical diagnosis</a:t>
            </a:r>
          </a:p>
          <a:p>
            <a:pPr marL="285750" indent="-285750">
              <a:buFont typeface="Arial" panose="020B0604020202020204" pitchFamily="34" charset="0"/>
              <a:buChar char="•"/>
            </a:pPr>
            <a:r>
              <a:rPr lang="en-US" dirty="0"/>
              <a:t>Results from abrupt discontinuation of chronic fetal exposure to substance used by the mother during pregnancy</a:t>
            </a:r>
          </a:p>
          <a:p>
            <a:pPr marL="285750" indent="-285750">
              <a:buFont typeface="Arial" panose="020B0604020202020204" pitchFamily="34" charset="0"/>
              <a:buChar char="•"/>
            </a:pPr>
            <a:r>
              <a:rPr lang="en-US" dirty="0"/>
              <a:t>Between 2009 and 2011, the diagnosis of NAS has increased from 1.2 to 3.4 per 1000 live births</a:t>
            </a:r>
          </a:p>
          <a:p>
            <a:pPr marL="285750" indent="-285750">
              <a:buFont typeface="Arial" panose="020B0604020202020204" pitchFamily="34" charset="0"/>
              <a:buChar char="•"/>
            </a:pPr>
            <a:r>
              <a:rPr lang="en-US" dirty="0"/>
              <a:t>Substances involved include:</a:t>
            </a:r>
          </a:p>
          <a:p>
            <a:pPr lvl="1"/>
            <a:r>
              <a:rPr lang="en-US" dirty="0"/>
              <a:t>Morphine, heroin, methadone, buprenorphine, prescription opioids, antidepressants, anxiolytics, nicotine, and other substances</a:t>
            </a:r>
          </a:p>
          <a:p>
            <a:endParaRPr lang="en-US" dirty="0"/>
          </a:p>
        </p:txBody>
      </p:sp>
    </p:spTree>
    <p:extLst>
      <p:ext uri="{BB962C8B-B14F-4D97-AF65-F5344CB8AC3E}">
        <p14:creationId xmlns:p14="http://schemas.microsoft.com/office/powerpoint/2010/main" val="3367124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066800" y="1143000"/>
            <a:ext cx="7924800" cy="5410200"/>
          </a:xfrm>
          <a:prstGeom prst="rect">
            <a:avLst/>
          </a:prstGeom>
        </p:spPr>
        <p:txBody>
          <a:bodyPr>
            <a:normAutofit fontScale="25000" lnSpcReduction="20000"/>
          </a:bodyPr>
          <a:lstStyle>
            <a:defPPr>
              <a:defRPr lang="en-US"/>
            </a:defPPr>
            <a:lvl1pPr algn="l" rtl="0" fontAlgn="base">
              <a:spcBef>
                <a:spcPct val="20000"/>
              </a:spcBef>
              <a:spcAft>
                <a:spcPct val="0"/>
              </a:spcAft>
              <a:defRPr sz="3200" kern="1200">
                <a:solidFill>
                  <a:schemeClr val="tx1"/>
                </a:solidFill>
                <a:latin typeface="Times New Roman" pitchFamily="18" charset="0"/>
                <a:ea typeface="+mn-ea"/>
                <a:cs typeface="+mn-cs"/>
              </a:defRPr>
            </a:lvl1pPr>
            <a:lvl2pPr marL="457200" algn="l" rtl="0" fontAlgn="base">
              <a:spcBef>
                <a:spcPct val="20000"/>
              </a:spcBef>
              <a:spcAft>
                <a:spcPct val="0"/>
              </a:spcAft>
              <a:defRPr sz="3200" kern="1200">
                <a:solidFill>
                  <a:schemeClr val="tx1"/>
                </a:solidFill>
                <a:latin typeface="Times New Roman" pitchFamily="18" charset="0"/>
                <a:ea typeface="+mn-ea"/>
                <a:cs typeface="+mn-cs"/>
              </a:defRPr>
            </a:lvl2pPr>
            <a:lvl3pPr marL="914400" algn="l" rtl="0" fontAlgn="base">
              <a:spcBef>
                <a:spcPct val="20000"/>
              </a:spcBef>
              <a:spcAft>
                <a:spcPct val="0"/>
              </a:spcAft>
              <a:defRPr sz="3200" kern="1200">
                <a:solidFill>
                  <a:schemeClr val="tx1"/>
                </a:solidFill>
                <a:latin typeface="Times New Roman" pitchFamily="18" charset="0"/>
                <a:ea typeface="+mn-ea"/>
                <a:cs typeface="+mn-cs"/>
              </a:defRPr>
            </a:lvl3pPr>
            <a:lvl4pPr marL="1371600" algn="l" rtl="0" fontAlgn="base">
              <a:spcBef>
                <a:spcPct val="20000"/>
              </a:spcBef>
              <a:spcAft>
                <a:spcPct val="0"/>
              </a:spcAft>
              <a:defRPr sz="3200" kern="1200">
                <a:solidFill>
                  <a:schemeClr val="tx1"/>
                </a:solidFill>
                <a:latin typeface="Times New Roman" pitchFamily="18" charset="0"/>
                <a:ea typeface="+mn-ea"/>
                <a:cs typeface="+mn-cs"/>
              </a:defRPr>
            </a:lvl4pPr>
            <a:lvl5pPr marL="1828800" algn="l" rtl="0" fontAlgn="base">
              <a:spcBef>
                <a:spcPct val="2000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a:defRPr/>
            </a:pPr>
            <a:endParaRPr lang="en-US" sz="2900" kern="0" dirty="0">
              <a:latin typeface="+mn-lt"/>
            </a:endParaRPr>
          </a:p>
          <a:p>
            <a:pPr lvl="1">
              <a:defRPr/>
            </a:pPr>
            <a:r>
              <a:rPr lang="en-US" sz="8000" b="1" kern="0" dirty="0">
                <a:latin typeface="+mn-lt"/>
              </a:rPr>
              <a:t>Clapping</a:t>
            </a:r>
          </a:p>
          <a:p>
            <a:pPr lvl="2">
              <a:defRPr/>
            </a:pPr>
            <a:r>
              <a:rPr lang="en-US" sz="8000" kern="0" dirty="0">
                <a:latin typeface="+mn-lt"/>
              </a:rPr>
              <a:t>Another technique that can help the baby relax is to clap his diapered and blanketed bottom. By cupping your hand and clapping or patting slowly and rhythmically, you will be able to feel the baby’s muscles relax. </a:t>
            </a:r>
          </a:p>
          <a:p>
            <a:pPr lvl="2">
              <a:defRPr/>
            </a:pPr>
            <a:r>
              <a:rPr lang="en-US" sz="8000" kern="0" dirty="0">
                <a:latin typeface="+mn-lt"/>
              </a:rPr>
              <a:t>This principle can be very soothing for some but can have the opposite effect and cause over-stimulation for hypersensitive infants. </a:t>
            </a:r>
          </a:p>
          <a:p>
            <a:pPr lvl="2">
              <a:defRPr/>
            </a:pPr>
            <a:endParaRPr lang="en-US" sz="8000" kern="0" dirty="0">
              <a:latin typeface="+mn-lt"/>
            </a:endParaRPr>
          </a:p>
          <a:p>
            <a:pPr lvl="1">
              <a:defRPr/>
            </a:pPr>
            <a:r>
              <a:rPr lang="en-US" sz="8000" b="1" kern="0" dirty="0">
                <a:latin typeface="+mn-lt"/>
              </a:rPr>
              <a:t>Closeness</a:t>
            </a:r>
          </a:p>
          <a:p>
            <a:pPr lvl="2">
              <a:defRPr/>
            </a:pPr>
            <a:r>
              <a:rPr lang="en-US" sz="8000" kern="0" dirty="0">
                <a:latin typeface="+mn-lt"/>
              </a:rPr>
              <a:t>Hold close to body.</a:t>
            </a:r>
          </a:p>
          <a:p>
            <a:pPr lvl="2">
              <a:defRPr/>
            </a:pPr>
            <a:r>
              <a:rPr lang="en-US" sz="8000" kern="0" dirty="0">
                <a:latin typeface="+mn-lt"/>
              </a:rPr>
              <a:t>May not be calming to some.</a:t>
            </a:r>
          </a:p>
          <a:p>
            <a:pPr lvl="2">
              <a:defRPr/>
            </a:pPr>
            <a:endParaRPr lang="en-US" sz="8000" kern="0" dirty="0">
              <a:latin typeface="+mn-lt"/>
            </a:endParaRPr>
          </a:p>
          <a:p>
            <a:pPr lvl="1">
              <a:defRPr/>
            </a:pPr>
            <a:r>
              <a:rPr lang="en-US" sz="8000" b="1" kern="0" dirty="0">
                <a:latin typeface="+mn-lt"/>
              </a:rPr>
              <a:t>Containment</a:t>
            </a:r>
          </a:p>
          <a:p>
            <a:pPr lvl="2">
              <a:defRPr/>
            </a:pPr>
            <a:r>
              <a:rPr lang="en-US" sz="8000" kern="0" dirty="0">
                <a:latin typeface="+mn-lt"/>
              </a:rPr>
              <a:t>Use swaddling, or use your hands once the baby is laid in bed for containment. Wrap a blanket into a roll and ring it around his body to ensure he remains contained.</a:t>
            </a:r>
          </a:p>
          <a:p>
            <a:pPr lvl="2">
              <a:defRPr/>
            </a:pPr>
            <a:endParaRPr lang="en-US" sz="3300" kern="0" dirty="0">
              <a:solidFill>
                <a:srgbClr val="18579B"/>
              </a:solidFill>
            </a:endParaRPr>
          </a:p>
          <a:p>
            <a:pPr>
              <a:defRPr/>
            </a:pPr>
            <a:endParaRPr lang="en-US" kern="0" dirty="0">
              <a:solidFill>
                <a:srgbClr val="18579B"/>
              </a:solidFill>
            </a:endParaRPr>
          </a:p>
          <a:p>
            <a:pPr>
              <a:defRPr/>
            </a:pPr>
            <a:endParaRPr lang="en-US" kern="0" dirty="0">
              <a:solidFill>
                <a:srgbClr val="18579B"/>
              </a:solidFill>
            </a:endParaRPr>
          </a:p>
          <a:p>
            <a:pPr>
              <a:defRPr/>
            </a:pPr>
            <a:endParaRPr lang="en-US" kern="0" dirty="0"/>
          </a:p>
        </p:txBody>
      </p:sp>
      <p:sp>
        <p:nvSpPr>
          <p:cNvPr id="4" name="Title 1"/>
          <p:cNvSpPr>
            <a:spLocks noGrp="1"/>
          </p:cNvSpPr>
          <p:nvPr>
            <p:ph type="title"/>
          </p:nvPr>
        </p:nvSpPr>
        <p:spPr>
          <a:xfrm>
            <a:off x="2438400" y="228600"/>
            <a:ext cx="6248400" cy="1143000"/>
          </a:xfrm>
        </p:spPr>
        <p:txBody>
          <a:bodyPr>
            <a:normAutofit/>
          </a:bodyPr>
          <a:lstStyle/>
          <a:p>
            <a:pPr algn="ctr"/>
            <a:r>
              <a:rPr lang="en-US" sz="4000" dirty="0"/>
              <a:t>Handling</a:t>
            </a:r>
          </a:p>
        </p:txBody>
      </p:sp>
    </p:spTree>
    <p:extLst>
      <p:ext uri="{BB962C8B-B14F-4D97-AF65-F5344CB8AC3E}">
        <p14:creationId xmlns:p14="http://schemas.microsoft.com/office/powerpoint/2010/main" val="3587697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Oral Stimulation</a:t>
            </a:r>
          </a:p>
        </p:txBody>
      </p:sp>
      <p:sp>
        <p:nvSpPr>
          <p:cNvPr id="3" name="Content Placeholder 2"/>
          <p:cNvSpPr txBox="1">
            <a:spLocks/>
          </p:cNvSpPr>
          <p:nvPr/>
        </p:nvSpPr>
        <p:spPr>
          <a:xfrm>
            <a:off x="1219200" y="1219200"/>
            <a:ext cx="7696200" cy="5209382"/>
          </a:xfrm>
          <a:prstGeom prst="rect">
            <a:avLst/>
          </a:prstGeom>
        </p:spPr>
        <p:txBody>
          <a:bodyPr>
            <a:normAutofit lnSpcReduction="10000"/>
          </a:bodyPr>
          <a:lstStyle>
            <a:defPPr>
              <a:defRPr lang="en-US"/>
            </a:defPPr>
            <a:lvl1pPr algn="l" rtl="0" fontAlgn="base">
              <a:spcBef>
                <a:spcPct val="20000"/>
              </a:spcBef>
              <a:spcAft>
                <a:spcPct val="0"/>
              </a:spcAft>
              <a:defRPr sz="3200" kern="1200">
                <a:solidFill>
                  <a:schemeClr val="tx1"/>
                </a:solidFill>
                <a:latin typeface="Times New Roman" pitchFamily="18" charset="0"/>
                <a:ea typeface="+mn-ea"/>
                <a:cs typeface="+mn-cs"/>
              </a:defRPr>
            </a:lvl1pPr>
            <a:lvl2pPr marL="457200" algn="l" rtl="0" fontAlgn="base">
              <a:spcBef>
                <a:spcPct val="20000"/>
              </a:spcBef>
              <a:spcAft>
                <a:spcPct val="0"/>
              </a:spcAft>
              <a:defRPr sz="3200" kern="1200">
                <a:solidFill>
                  <a:schemeClr val="tx1"/>
                </a:solidFill>
                <a:latin typeface="Times New Roman" pitchFamily="18" charset="0"/>
                <a:ea typeface="+mn-ea"/>
                <a:cs typeface="+mn-cs"/>
              </a:defRPr>
            </a:lvl2pPr>
            <a:lvl3pPr marL="914400" algn="l" rtl="0" fontAlgn="base">
              <a:spcBef>
                <a:spcPct val="20000"/>
              </a:spcBef>
              <a:spcAft>
                <a:spcPct val="0"/>
              </a:spcAft>
              <a:defRPr sz="3200" kern="1200">
                <a:solidFill>
                  <a:schemeClr val="tx1"/>
                </a:solidFill>
                <a:latin typeface="Times New Roman" pitchFamily="18" charset="0"/>
                <a:ea typeface="+mn-ea"/>
                <a:cs typeface="+mn-cs"/>
              </a:defRPr>
            </a:lvl3pPr>
            <a:lvl4pPr marL="1371600" algn="l" rtl="0" fontAlgn="base">
              <a:spcBef>
                <a:spcPct val="20000"/>
              </a:spcBef>
              <a:spcAft>
                <a:spcPct val="0"/>
              </a:spcAft>
              <a:defRPr sz="3200" kern="1200">
                <a:solidFill>
                  <a:schemeClr val="tx1"/>
                </a:solidFill>
                <a:latin typeface="Times New Roman" pitchFamily="18" charset="0"/>
                <a:ea typeface="+mn-ea"/>
                <a:cs typeface="+mn-cs"/>
              </a:defRPr>
            </a:lvl4pPr>
            <a:lvl5pPr marL="1828800" algn="l" rtl="0" fontAlgn="base">
              <a:spcBef>
                <a:spcPct val="2000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lvl="2">
              <a:defRPr/>
            </a:pPr>
            <a:r>
              <a:rPr lang="en-US" sz="2200" b="1" kern="0" dirty="0">
                <a:latin typeface="+mn-lt"/>
              </a:rPr>
              <a:t>Sucking</a:t>
            </a:r>
            <a:r>
              <a:rPr lang="en-US" sz="2200" kern="0" dirty="0">
                <a:latin typeface="+mn-lt"/>
              </a:rPr>
              <a:t> naturally produces soothing endorphins.</a:t>
            </a:r>
          </a:p>
          <a:p>
            <a:pPr lvl="2">
              <a:defRPr/>
            </a:pPr>
            <a:r>
              <a:rPr lang="en-US" sz="2200" kern="0" dirty="0">
                <a:latin typeface="+mn-lt"/>
              </a:rPr>
              <a:t>Offer pacifier to calm baby- also decreases SIDS risk!</a:t>
            </a:r>
          </a:p>
          <a:p>
            <a:pPr lvl="2">
              <a:defRPr/>
            </a:pPr>
            <a:endParaRPr lang="en-US" sz="2200" kern="0" dirty="0">
              <a:latin typeface="+mn-lt"/>
            </a:endParaRPr>
          </a:p>
          <a:p>
            <a:pPr lvl="1">
              <a:defRPr/>
            </a:pPr>
            <a:r>
              <a:rPr lang="en-US" sz="2200" b="1" kern="0" dirty="0">
                <a:latin typeface="+mn-lt"/>
              </a:rPr>
              <a:t>Feeding</a:t>
            </a:r>
            <a:r>
              <a:rPr lang="en-US" sz="2200" kern="0" dirty="0">
                <a:latin typeface="+mn-lt"/>
              </a:rPr>
              <a:t>:</a:t>
            </a:r>
          </a:p>
          <a:p>
            <a:pPr lvl="2">
              <a:defRPr/>
            </a:pPr>
            <a:r>
              <a:rPr lang="en-US" sz="2200" kern="0" dirty="0">
                <a:latin typeface="+mn-lt"/>
              </a:rPr>
              <a:t>The key to feeding is to get your baby into a therapeutic hold and relaxed enough to suck. Always feed in a low-stimulus environment--no bright lights, music, noise or other distractions. Make sure the baby is swaddled and held in a C-position.</a:t>
            </a:r>
          </a:p>
          <a:p>
            <a:pPr lvl="2">
              <a:defRPr/>
            </a:pPr>
            <a:endParaRPr lang="en-US" sz="2200" kern="0" dirty="0">
              <a:latin typeface="+mn-lt"/>
            </a:endParaRPr>
          </a:p>
          <a:p>
            <a:pPr lvl="2">
              <a:defRPr/>
            </a:pPr>
            <a:r>
              <a:rPr lang="en-US" sz="2200" kern="0" dirty="0">
                <a:latin typeface="+mn-lt"/>
              </a:rPr>
              <a:t>Too much feeding can cause an upset stomach- please feed as instructed and do not feed just because the baby is crying and apply other techniques to calm baby.</a:t>
            </a:r>
          </a:p>
          <a:p>
            <a:pPr>
              <a:defRPr/>
            </a:pPr>
            <a:endParaRPr lang="en-US" kern="0" dirty="0">
              <a:solidFill>
                <a:srgbClr val="18579B"/>
              </a:solidFill>
            </a:endParaRPr>
          </a:p>
          <a:p>
            <a:pPr>
              <a:defRPr/>
            </a:pPr>
            <a:endParaRPr lang="en-US" kern="0" dirty="0">
              <a:solidFill>
                <a:srgbClr val="18579B"/>
              </a:solidFill>
            </a:endParaRPr>
          </a:p>
          <a:p>
            <a:pPr>
              <a:defRPr/>
            </a:pPr>
            <a:endParaRPr lang="en-US" kern="0" dirty="0"/>
          </a:p>
        </p:txBody>
      </p:sp>
    </p:spTree>
    <p:extLst>
      <p:ext uri="{BB962C8B-B14F-4D97-AF65-F5344CB8AC3E}">
        <p14:creationId xmlns:p14="http://schemas.microsoft.com/office/powerpoint/2010/main" val="324732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962400"/>
            <a:ext cx="7620000" cy="2573012"/>
          </a:xfrm>
          <a:prstGeom prst="rect">
            <a:avLst/>
          </a:prstGeom>
        </p:spPr>
        <p:txBody>
          <a:bodyPr wrap="square">
            <a:spAutoFit/>
          </a:bodyPr>
          <a:lstStyle>
            <a:defPPr>
              <a:defRPr lang="en-US"/>
            </a:defPPr>
            <a:lvl1pPr algn="l" rtl="0" fontAlgn="base">
              <a:spcBef>
                <a:spcPct val="20000"/>
              </a:spcBef>
              <a:spcAft>
                <a:spcPct val="0"/>
              </a:spcAft>
              <a:defRPr sz="3200" kern="1200">
                <a:solidFill>
                  <a:schemeClr val="tx1"/>
                </a:solidFill>
                <a:latin typeface="Times New Roman" pitchFamily="18" charset="0"/>
                <a:ea typeface="+mn-ea"/>
                <a:cs typeface="+mn-cs"/>
              </a:defRPr>
            </a:lvl1pPr>
            <a:lvl2pPr marL="457200" algn="l" rtl="0" fontAlgn="base">
              <a:spcBef>
                <a:spcPct val="20000"/>
              </a:spcBef>
              <a:spcAft>
                <a:spcPct val="0"/>
              </a:spcAft>
              <a:defRPr sz="3200" kern="1200">
                <a:solidFill>
                  <a:schemeClr val="tx1"/>
                </a:solidFill>
                <a:latin typeface="Times New Roman" pitchFamily="18" charset="0"/>
                <a:ea typeface="+mn-ea"/>
                <a:cs typeface="+mn-cs"/>
              </a:defRPr>
            </a:lvl2pPr>
            <a:lvl3pPr marL="914400" algn="l" rtl="0" fontAlgn="base">
              <a:spcBef>
                <a:spcPct val="20000"/>
              </a:spcBef>
              <a:spcAft>
                <a:spcPct val="0"/>
              </a:spcAft>
              <a:defRPr sz="3200" kern="1200">
                <a:solidFill>
                  <a:schemeClr val="tx1"/>
                </a:solidFill>
                <a:latin typeface="Times New Roman" pitchFamily="18" charset="0"/>
                <a:ea typeface="+mn-ea"/>
                <a:cs typeface="+mn-cs"/>
              </a:defRPr>
            </a:lvl3pPr>
            <a:lvl4pPr marL="1371600" algn="l" rtl="0" fontAlgn="base">
              <a:spcBef>
                <a:spcPct val="20000"/>
              </a:spcBef>
              <a:spcAft>
                <a:spcPct val="0"/>
              </a:spcAft>
              <a:defRPr sz="3200" kern="1200">
                <a:solidFill>
                  <a:schemeClr val="tx1"/>
                </a:solidFill>
                <a:latin typeface="Times New Roman" pitchFamily="18" charset="0"/>
                <a:ea typeface="+mn-ea"/>
                <a:cs typeface="+mn-cs"/>
              </a:defRPr>
            </a:lvl4pPr>
            <a:lvl5pPr marL="1828800" algn="l" rtl="0" fontAlgn="base">
              <a:spcBef>
                <a:spcPct val="2000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lvl="1">
              <a:defRPr/>
            </a:pPr>
            <a:r>
              <a:rPr lang="en-US" sz="2600" kern="0" dirty="0"/>
              <a:t>Babies withdrawing from opiates often suck frantically making it difficult for them to take in enough  breast milk or formula because their suck may be also disorganized.</a:t>
            </a:r>
          </a:p>
          <a:p>
            <a:pPr lvl="1">
              <a:defRPr/>
            </a:pPr>
            <a:r>
              <a:rPr lang="en-US" sz="2600" kern="0" dirty="0"/>
              <a:t>There stress levels may be so high that they simply cannot organize an effective suck without help.</a:t>
            </a:r>
          </a:p>
        </p:txBody>
      </p:sp>
      <p:pic>
        <p:nvPicPr>
          <p:cNvPr id="5" name="Picture 4" descr="http://3.bp.blogspot.com/-xzupQIzkwDc/Uztx3ZyXIjI/AAAAAAAALJg/QO13dUvxORA/s1600/wubbanub.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1381432"/>
            <a:ext cx="335280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438400" y="228600"/>
            <a:ext cx="6248400" cy="1143000"/>
          </a:xfrm>
        </p:spPr>
        <p:txBody>
          <a:bodyPr>
            <a:normAutofit/>
          </a:bodyPr>
          <a:lstStyle/>
          <a:p>
            <a:pPr algn="ctr"/>
            <a:r>
              <a:rPr lang="en-US" sz="4000" dirty="0"/>
              <a:t>Oral Stimulation</a:t>
            </a:r>
          </a:p>
        </p:txBody>
      </p:sp>
    </p:spTree>
    <p:extLst>
      <p:ext uri="{BB962C8B-B14F-4D97-AF65-F5344CB8AC3E}">
        <p14:creationId xmlns:p14="http://schemas.microsoft.com/office/powerpoint/2010/main" val="1776343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Environment &amp; </a:t>
            </a:r>
            <a:br>
              <a:rPr lang="en-US" sz="4000" dirty="0"/>
            </a:br>
            <a:r>
              <a:rPr lang="en-US" sz="4000" dirty="0"/>
              <a:t>Stimulation</a:t>
            </a:r>
          </a:p>
        </p:txBody>
      </p:sp>
      <p:sp>
        <p:nvSpPr>
          <p:cNvPr id="3" name="Content Placeholder 2"/>
          <p:cNvSpPr txBox="1">
            <a:spLocks/>
          </p:cNvSpPr>
          <p:nvPr/>
        </p:nvSpPr>
        <p:spPr>
          <a:xfrm>
            <a:off x="1143000" y="1600200"/>
            <a:ext cx="7383463" cy="4876800"/>
          </a:xfrm>
          <a:prstGeom prst="rect">
            <a:avLst/>
          </a:prstGeom>
        </p:spPr>
        <p:txBody>
          <a:bodyPr>
            <a:normAutofit fontScale="25000" lnSpcReduction="20000"/>
          </a:bodyPr>
          <a:lstStyle>
            <a:defPPr>
              <a:defRPr lang="en-US"/>
            </a:defPPr>
            <a:lvl1pPr algn="l" rtl="0" fontAlgn="base">
              <a:spcBef>
                <a:spcPct val="20000"/>
              </a:spcBef>
              <a:spcAft>
                <a:spcPct val="0"/>
              </a:spcAft>
              <a:defRPr sz="3200" kern="1200">
                <a:solidFill>
                  <a:schemeClr val="tx1"/>
                </a:solidFill>
                <a:latin typeface="Times New Roman" pitchFamily="18" charset="0"/>
                <a:ea typeface="+mn-ea"/>
                <a:cs typeface="+mn-cs"/>
              </a:defRPr>
            </a:lvl1pPr>
            <a:lvl2pPr marL="457200" algn="l" rtl="0" fontAlgn="base">
              <a:spcBef>
                <a:spcPct val="20000"/>
              </a:spcBef>
              <a:spcAft>
                <a:spcPct val="0"/>
              </a:spcAft>
              <a:defRPr sz="3200" kern="1200">
                <a:solidFill>
                  <a:schemeClr val="tx1"/>
                </a:solidFill>
                <a:latin typeface="Times New Roman" pitchFamily="18" charset="0"/>
                <a:ea typeface="+mn-ea"/>
                <a:cs typeface="+mn-cs"/>
              </a:defRPr>
            </a:lvl2pPr>
            <a:lvl3pPr marL="914400" algn="l" rtl="0" fontAlgn="base">
              <a:spcBef>
                <a:spcPct val="20000"/>
              </a:spcBef>
              <a:spcAft>
                <a:spcPct val="0"/>
              </a:spcAft>
              <a:defRPr sz="3200" kern="1200">
                <a:solidFill>
                  <a:schemeClr val="tx1"/>
                </a:solidFill>
                <a:latin typeface="Times New Roman" pitchFamily="18" charset="0"/>
                <a:ea typeface="+mn-ea"/>
                <a:cs typeface="+mn-cs"/>
              </a:defRPr>
            </a:lvl3pPr>
            <a:lvl4pPr marL="1371600" algn="l" rtl="0" fontAlgn="base">
              <a:spcBef>
                <a:spcPct val="20000"/>
              </a:spcBef>
              <a:spcAft>
                <a:spcPct val="0"/>
              </a:spcAft>
              <a:defRPr sz="3200" kern="1200">
                <a:solidFill>
                  <a:schemeClr val="tx1"/>
                </a:solidFill>
                <a:latin typeface="Times New Roman" pitchFamily="18" charset="0"/>
                <a:ea typeface="+mn-ea"/>
                <a:cs typeface="+mn-cs"/>
              </a:defRPr>
            </a:lvl4pPr>
            <a:lvl5pPr marL="1828800" algn="l" rtl="0" fontAlgn="base">
              <a:spcBef>
                <a:spcPct val="2000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a:defRPr/>
            </a:pPr>
            <a:endParaRPr lang="en-US" sz="1800" kern="0" dirty="0">
              <a:latin typeface="+mn-lt"/>
            </a:endParaRPr>
          </a:p>
          <a:p>
            <a:pPr lvl="1">
              <a:defRPr/>
            </a:pPr>
            <a:r>
              <a:rPr lang="en-US" sz="11200" kern="0" dirty="0">
                <a:latin typeface="+mn-lt"/>
              </a:rPr>
              <a:t>Controlling the Environment:</a:t>
            </a:r>
          </a:p>
          <a:p>
            <a:pPr lvl="1">
              <a:defRPr/>
            </a:pPr>
            <a:endParaRPr lang="en-US" sz="9600" kern="0" dirty="0">
              <a:latin typeface="+mn-lt"/>
            </a:endParaRPr>
          </a:p>
          <a:p>
            <a:pPr marL="1200150" lvl="2" indent="-285750">
              <a:buFont typeface="Arial" panose="020B0604020202020204" pitchFamily="34" charset="0"/>
              <a:buChar char="•"/>
              <a:defRPr/>
            </a:pPr>
            <a:r>
              <a:rPr lang="en-US" sz="9600" kern="0" dirty="0">
                <a:latin typeface="+mn-lt"/>
              </a:rPr>
              <a:t>To maximize other basic principles, </a:t>
            </a:r>
            <a:r>
              <a:rPr lang="en-US" sz="9600" b="1" kern="0" dirty="0">
                <a:latin typeface="+mn-lt"/>
              </a:rPr>
              <a:t>limit the number of caregivers</a:t>
            </a:r>
            <a:r>
              <a:rPr lang="en-US" sz="9600" kern="0" dirty="0">
                <a:latin typeface="+mn-lt"/>
              </a:rPr>
              <a:t> and offer a calm surrounding. </a:t>
            </a:r>
          </a:p>
          <a:p>
            <a:pPr marL="1200150" lvl="2" indent="-285750">
              <a:buFont typeface="Arial" panose="020B0604020202020204" pitchFamily="34" charset="0"/>
              <a:buChar char="•"/>
              <a:defRPr/>
            </a:pPr>
            <a:r>
              <a:rPr lang="en-US" sz="9600" kern="0" dirty="0">
                <a:latin typeface="+mn-lt"/>
              </a:rPr>
              <a:t>Loud noises increase their distress. It is best to turn down TVs and music and to </a:t>
            </a:r>
            <a:r>
              <a:rPr lang="en-US" sz="9600" b="1" kern="0" dirty="0">
                <a:latin typeface="+mn-lt"/>
              </a:rPr>
              <a:t>limit loud </a:t>
            </a:r>
            <a:r>
              <a:rPr lang="en-US" sz="9600" kern="0" dirty="0">
                <a:latin typeface="+mn-lt"/>
              </a:rPr>
              <a:t>voices surrounding the baby.</a:t>
            </a:r>
          </a:p>
          <a:p>
            <a:pPr marL="1200150" lvl="2" indent="-285750">
              <a:buFont typeface="Arial" panose="020B0604020202020204" pitchFamily="34" charset="0"/>
              <a:buChar char="•"/>
              <a:defRPr/>
            </a:pPr>
            <a:r>
              <a:rPr lang="en-US" sz="9600" kern="0" dirty="0">
                <a:latin typeface="+mn-lt"/>
              </a:rPr>
              <a:t>Also, during the first weeks of withdrawal, overhead lights may be over stimulating. </a:t>
            </a:r>
          </a:p>
          <a:p>
            <a:pPr marL="1200150" lvl="2" indent="-285750">
              <a:buFont typeface="Arial" panose="020B0604020202020204" pitchFamily="34" charset="0"/>
              <a:buChar char="•"/>
              <a:defRPr/>
            </a:pPr>
            <a:r>
              <a:rPr lang="en-US" sz="9600" kern="0" dirty="0">
                <a:latin typeface="+mn-lt"/>
              </a:rPr>
              <a:t> Routine is very important. </a:t>
            </a:r>
          </a:p>
          <a:p>
            <a:pPr marL="1200150" lvl="2" indent="-285750">
              <a:buFont typeface="Arial" panose="020B0604020202020204" pitchFamily="34" charset="0"/>
              <a:buChar char="•"/>
              <a:defRPr/>
            </a:pPr>
            <a:r>
              <a:rPr lang="en-US" sz="9600" kern="0" dirty="0">
                <a:latin typeface="+mn-lt"/>
              </a:rPr>
              <a:t>The baby will respond more positively when caregivers use soft voices and speak and move slowly. </a:t>
            </a:r>
          </a:p>
          <a:p>
            <a:pPr>
              <a:defRPr/>
            </a:pPr>
            <a:endParaRPr lang="en-US" kern="0" dirty="0">
              <a:solidFill>
                <a:srgbClr val="18579B"/>
              </a:solidFill>
            </a:endParaRPr>
          </a:p>
          <a:p>
            <a:pPr>
              <a:defRPr/>
            </a:pPr>
            <a:endParaRPr lang="en-US" kern="0" dirty="0"/>
          </a:p>
        </p:txBody>
      </p:sp>
    </p:spTree>
    <p:extLst>
      <p:ext uri="{BB962C8B-B14F-4D97-AF65-F5344CB8AC3E}">
        <p14:creationId xmlns:p14="http://schemas.microsoft.com/office/powerpoint/2010/main" val="1140890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Environment &amp; </a:t>
            </a:r>
            <a:br>
              <a:rPr lang="en-US" sz="4000" dirty="0"/>
            </a:br>
            <a:r>
              <a:rPr lang="en-US" sz="4000" dirty="0"/>
              <a:t>Stimulation</a:t>
            </a:r>
          </a:p>
        </p:txBody>
      </p:sp>
      <p:sp>
        <p:nvSpPr>
          <p:cNvPr id="3" name="Content Placeholder 2"/>
          <p:cNvSpPr txBox="1">
            <a:spLocks/>
          </p:cNvSpPr>
          <p:nvPr/>
        </p:nvSpPr>
        <p:spPr>
          <a:xfrm>
            <a:off x="381000" y="1676400"/>
            <a:ext cx="8077200" cy="4625182"/>
          </a:xfrm>
          <a:prstGeom prst="rect">
            <a:avLst/>
          </a:prstGeom>
        </p:spPr>
        <p:txBody>
          <a:bodyPr>
            <a:noAutofit/>
          </a:bodyPr>
          <a:lstStyle>
            <a:defPPr>
              <a:defRPr lang="en-US"/>
            </a:defPPr>
            <a:lvl1pPr algn="l" rtl="0" fontAlgn="base">
              <a:spcBef>
                <a:spcPct val="20000"/>
              </a:spcBef>
              <a:spcAft>
                <a:spcPct val="0"/>
              </a:spcAft>
              <a:defRPr sz="3200" kern="1200">
                <a:solidFill>
                  <a:schemeClr val="tx1"/>
                </a:solidFill>
                <a:latin typeface="Times New Roman" pitchFamily="18" charset="0"/>
                <a:ea typeface="+mn-ea"/>
                <a:cs typeface="+mn-cs"/>
              </a:defRPr>
            </a:lvl1pPr>
            <a:lvl2pPr marL="457200" algn="l" rtl="0" fontAlgn="base">
              <a:spcBef>
                <a:spcPct val="20000"/>
              </a:spcBef>
              <a:spcAft>
                <a:spcPct val="0"/>
              </a:spcAft>
              <a:defRPr sz="3200" kern="1200">
                <a:solidFill>
                  <a:schemeClr val="tx1"/>
                </a:solidFill>
                <a:latin typeface="Times New Roman" pitchFamily="18" charset="0"/>
                <a:ea typeface="+mn-ea"/>
                <a:cs typeface="+mn-cs"/>
              </a:defRPr>
            </a:lvl2pPr>
            <a:lvl3pPr marL="914400" algn="l" rtl="0" fontAlgn="base">
              <a:spcBef>
                <a:spcPct val="20000"/>
              </a:spcBef>
              <a:spcAft>
                <a:spcPct val="0"/>
              </a:spcAft>
              <a:defRPr sz="3200" kern="1200">
                <a:solidFill>
                  <a:schemeClr val="tx1"/>
                </a:solidFill>
                <a:latin typeface="Times New Roman" pitchFamily="18" charset="0"/>
                <a:ea typeface="+mn-ea"/>
                <a:cs typeface="+mn-cs"/>
              </a:defRPr>
            </a:lvl3pPr>
            <a:lvl4pPr marL="1371600" algn="l" rtl="0" fontAlgn="base">
              <a:spcBef>
                <a:spcPct val="20000"/>
              </a:spcBef>
              <a:spcAft>
                <a:spcPct val="0"/>
              </a:spcAft>
              <a:defRPr sz="3200" kern="1200">
                <a:solidFill>
                  <a:schemeClr val="tx1"/>
                </a:solidFill>
                <a:latin typeface="Times New Roman" pitchFamily="18" charset="0"/>
                <a:ea typeface="+mn-ea"/>
                <a:cs typeface="+mn-cs"/>
              </a:defRPr>
            </a:lvl4pPr>
            <a:lvl5pPr marL="1828800" algn="l" rtl="0" fontAlgn="base">
              <a:spcBef>
                <a:spcPct val="2000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lvl="2">
              <a:defRPr/>
            </a:pPr>
            <a:r>
              <a:rPr lang="en-US" sz="2200" kern="0" dirty="0">
                <a:latin typeface="+mn-lt"/>
              </a:rPr>
              <a:t>A substance exposed infant needs to have stimulation introduced in small doses and on a schedule dictated by his individual ability to adjust.</a:t>
            </a:r>
          </a:p>
          <a:p>
            <a:pPr lvl="2">
              <a:defRPr/>
            </a:pPr>
            <a:r>
              <a:rPr lang="en-US" sz="2200" kern="0" dirty="0">
                <a:latin typeface="+mn-lt"/>
              </a:rPr>
              <a:t>It is best to go slowly and introduce stimuli one at a time.  (This can include light, sound, touch, voice, etc.). </a:t>
            </a:r>
          </a:p>
          <a:p>
            <a:pPr lvl="2">
              <a:defRPr/>
            </a:pPr>
            <a:endParaRPr lang="en-US" sz="2200" kern="0" dirty="0">
              <a:latin typeface="+mn-lt"/>
            </a:endParaRPr>
          </a:p>
          <a:p>
            <a:pPr lvl="2">
              <a:defRPr/>
            </a:pPr>
            <a:r>
              <a:rPr lang="en-US" sz="2000" kern="0" dirty="0">
                <a:latin typeface="+mn-lt"/>
              </a:rPr>
              <a:t>Example: First, see how he responds to having his swaddling loosened. Then, try gentle rocking or talking. If he shows signs of stress return to the therapeutic handling techniques for a while longer. This introducing of stimuli can take time and patience on the caregiver’s part. Watch for clues from the baby. Interact with the baby when she is ready and in an active/alert state. </a:t>
            </a:r>
          </a:p>
        </p:txBody>
      </p:sp>
    </p:spTree>
    <p:extLst>
      <p:ext uri="{BB962C8B-B14F-4D97-AF65-F5344CB8AC3E}">
        <p14:creationId xmlns:p14="http://schemas.microsoft.com/office/powerpoint/2010/main" val="3406258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The 5 S’s of Soothing</a:t>
            </a:r>
          </a:p>
        </p:txBody>
      </p:sp>
      <p:sp>
        <p:nvSpPr>
          <p:cNvPr id="3" name="Content Placeholder 2"/>
          <p:cNvSpPr>
            <a:spLocks noGrp="1"/>
          </p:cNvSpPr>
          <p:nvPr>
            <p:ph idx="1"/>
          </p:nvPr>
        </p:nvSpPr>
        <p:spPr>
          <a:xfrm>
            <a:off x="1752600" y="1143000"/>
            <a:ext cx="6934200" cy="4983163"/>
          </a:xfrm>
        </p:spPr>
        <p:txBody>
          <a:bodyPr>
            <a:normAutofit fontScale="77500" lnSpcReduction="20000"/>
          </a:bodyPr>
          <a:lstStyle/>
          <a:p>
            <a:pPr marL="0" indent="0" algn="ctr">
              <a:buNone/>
            </a:pPr>
            <a:r>
              <a:rPr lang="en-US" sz="4100" dirty="0"/>
              <a:t>How to Rapidly Calm a Frantic Baby:</a:t>
            </a:r>
          </a:p>
          <a:p>
            <a:pPr marL="0" indent="0" algn="ctr">
              <a:buNone/>
            </a:pPr>
            <a:endParaRPr lang="en-US" sz="3400" dirty="0"/>
          </a:p>
          <a:p>
            <a:r>
              <a:rPr lang="en-US" sz="3600" dirty="0"/>
              <a:t>Swaddling </a:t>
            </a:r>
          </a:p>
          <a:p>
            <a:endParaRPr lang="en-US" sz="3600" dirty="0"/>
          </a:p>
          <a:p>
            <a:r>
              <a:rPr lang="en-US" sz="3600" dirty="0"/>
              <a:t>Side positioning</a:t>
            </a:r>
          </a:p>
          <a:p>
            <a:endParaRPr lang="en-US" sz="3600" dirty="0"/>
          </a:p>
          <a:p>
            <a:r>
              <a:rPr lang="en-US" sz="3600" dirty="0"/>
              <a:t>Shushing Sounds</a:t>
            </a:r>
          </a:p>
          <a:p>
            <a:endParaRPr lang="en-US" sz="3600" dirty="0"/>
          </a:p>
          <a:p>
            <a:r>
              <a:rPr lang="en-US" sz="3600" dirty="0"/>
              <a:t>Swinging</a:t>
            </a:r>
          </a:p>
          <a:p>
            <a:endParaRPr lang="en-US" sz="3600" dirty="0"/>
          </a:p>
          <a:p>
            <a:r>
              <a:rPr lang="en-US" sz="3600" dirty="0"/>
              <a:t>Sucking</a:t>
            </a:r>
          </a:p>
        </p:txBody>
      </p:sp>
    </p:spTree>
    <p:extLst>
      <p:ext uri="{BB962C8B-B14F-4D97-AF65-F5344CB8AC3E}">
        <p14:creationId xmlns:p14="http://schemas.microsoft.com/office/powerpoint/2010/main" val="3381696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nvSpPr>
        <p:spPr bwMode="auto">
          <a:xfrm>
            <a:off x="921774" y="1772265"/>
            <a:ext cx="777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buFont typeface="Arial" panose="020B0604020202020204" pitchFamily="34" charset="0"/>
              <a:buChar char="•"/>
              <a:defRPr/>
            </a:pPr>
            <a:r>
              <a:rPr lang="en-US" sz="3200" dirty="0"/>
              <a:t>Infants do better with consistent care.  </a:t>
            </a:r>
          </a:p>
          <a:p>
            <a:pPr lvl="1">
              <a:buFont typeface="Arial" panose="020B0604020202020204" pitchFamily="34" charset="0"/>
              <a:buChar char="•"/>
              <a:defRPr/>
            </a:pPr>
            <a:r>
              <a:rPr lang="en-US" sz="3200" dirty="0"/>
              <a:t>Do not overdress infant.</a:t>
            </a:r>
          </a:p>
          <a:p>
            <a:pPr lvl="1">
              <a:buFont typeface="Arial" panose="020B0604020202020204" pitchFamily="34" charset="0"/>
              <a:buChar char="•"/>
              <a:defRPr/>
            </a:pPr>
            <a:r>
              <a:rPr lang="en-US" sz="3200" dirty="0"/>
              <a:t>Protect from scratching/rubbing- use mittens or socks.</a:t>
            </a:r>
          </a:p>
          <a:p>
            <a:pPr lvl="1">
              <a:buFont typeface="Arial" panose="020B0604020202020204" pitchFamily="34" charset="0"/>
              <a:buChar char="•"/>
              <a:defRPr/>
            </a:pPr>
            <a:r>
              <a:rPr lang="en-US" sz="3200" dirty="0"/>
              <a:t>Always practice safe sleep for infants</a:t>
            </a:r>
          </a:p>
          <a:p>
            <a:pPr marL="457200" lvl="1" indent="0">
              <a:buNone/>
              <a:defRPr/>
            </a:pPr>
            <a:endParaRPr lang="en-US" sz="2400" dirty="0"/>
          </a:p>
          <a:p>
            <a:pPr lvl="1">
              <a:defRPr/>
            </a:pPr>
            <a:endParaRPr lang="en-US" sz="2400" dirty="0"/>
          </a:p>
        </p:txBody>
      </p:sp>
      <p:sp>
        <p:nvSpPr>
          <p:cNvPr id="4" name="Title 1"/>
          <p:cNvSpPr>
            <a:spLocks noGrp="1"/>
          </p:cNvSpPr>
          <p:nvPr>
            <p:ph type="title"/>
          </p:nvPr>
        </p:nvSpPr>
        <p:spPr bwMode="auto">
          <a:xfrm>
            <a:off x="2438400" y="228600"/>
            <a:ext cx="6248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altLang="en-US" sz="4000" dirty="0"/>
              <a:t>Other Interventions for NAS Infants</a:t>
            </a:r>
          </a:p>
        </p:txBody>
      </p:sp>
    </p:spTree>
    <p:extLst>
      <p:ext uri="{BB962C8B-B14F-4D97-AF65-F5344CB8AC3E}">
        <p14:creationId xmlns:p14="http://schemas.microsoft.com/office/powerpoint/2010/main" val="164062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A4CC9-E83B-41B8-AABE-253A5789CA04}"/>
              </a:ext>
            </a:extLst>
          </p:cNvPr>
          <p:cNvSpPr>
            <a:spLocks noGrp="1"/>
          </p:cNvSpPr>
          <p:nvPr>
            <p:ph type="title"/>
          </p:nvPr>
        </p:nvSpPr>
        <p:spPr/>
        <p:txBody>
          <a:bodyPr/>
          <a:lstStyle/>
          <a:p>
            <a:r>
              <a:rPr lang="en-US" dirty="0"/>
              <a:t>Breast Feeding</a:t>
            </a:r>
          </a:p>
        </p:txBody>
      </p:sp>
      <p:sp>
        <p:nvSpPr>
          <p:cNvPr id="3" name="Content Placeholder 2">
            <a:extLst>
              <a:ext uri="{FF2B5EF4-FFF2-40B4-BE49-F238E27FC236}">
                <a16:creationId xmlns:a16="http://schemas.microsoft.com/office/drawing/2014/main" id="{1BC3E99D-EE0C-49B0-9812-D8D4B197E34E}"/>
              </a:ext>
            </a:extLst>
          </p:cNvPr>
          <p:cNvSpPr>
            <a:spLocks noGrp="1"/>
          </p:cNvSpPr>
          <p:nvPr>
            <p:ph idx="1"/>
          </p:nvPr>
        </p:nvSpPr>
        <p:spPr/>
        <p:txBody>
          <a:bodyPr>
            <a:normAutofit fontScale="85000" lnSpcReduction="20000"/>
          </a:bodyPr>
          <a:lstStyle/>
          <a:p>
            <a:r>
              <a:rPr lang="en-US" b="1" dirty="0">
                <a:solidFill>
                  <a:srgbClr val="000000"/>
                </a:solidFill>
                <a:latin typeface="Arial" panose="020B0604020202020204" pitchFamily="34" charset="0"/>
              </a:rPr>
              <a:t>Benefits:</a:t>
            </a:r>
          </a:p>
          <a:p>
            <a:pPr lvl="1"/>
            <a:r>
              <a:rPr lang="en-US" dirty="0">
                <a:solidFill>
                  <a:srgbClr val="000000"/>
                </a:solidFill>
                <a:latin typeface="Arial" panose="020B0604020202020204" pitchFamily="34" charset="0"/>
              </a:rPr>
              <a:t>Maternal-infant bonding</a:t>
            </a:r>
          </a:p>
          <a:p>
            <a:pPr lvl="1"/>
            <a:r>
              <a:rPr lang="en-US" dirty="0">
                <a:solidFill>
                  <a:srgbClr val="000000"/>
                </a:solidFill>
                <a:latin typeface="Arial" panose="020B0604020202020204" pitchFamily="34" charset="0"/>
              </a:rPr>
              <a:t>Readily available/cheap food source</a:t>
            </a:r>
          </a:p>
          <a:p>
            <a:pPr lvl="1"/>
            <a:r>
              <a:rPr lang="en-US" dirty="0">
                <a:solidFill>
                  <a:srgbClr val="000000"/>
                </a:solidFill>
                <a:latin typeface="Arial" panose="020B0604020202020204" pitchFamily="34" charset="0"/>
              </a:rPr>
              <a:t>Immune factors/Gut protection</a:t>
            </a:r>
          </a:p>
          <a:p>
            <a:pPr lvl="2"/>
            <a:r>
              <a:rPr lang="en-US" dirty="0">
                <a:solidFill>
                  <a:srgbClr val="000000"/>
                </a:solidFill>
                <a:latin typeface="Arial" panose="020B0604020202020204" pitchFamily="34" charset="0"/>
              </a:rPr>
              <a:t>Particularly important in preterm infants</a:t>
            </a:r>
          </a:p>
          <a:p>
            <a:pPr lvl="1"/>
            <a:r>
              <a:rPr lang="en-US" dirty="0">
                <a:solidFill>
                  <a:srgbClr val="000000"/>
                </a:solidFill>
                <a:latin typeface="Arial" panose="020B0604020202020204" pitchFamily="34" charset="0"/>
              </a:rPr>
              <a:t>May ease drug withdrawal symptoms</a:t>
            </a:r>
          </a:p>
          <a:p>
            <a:pPr marL="457200" lvl="1" indent="0">
              <a:buNone/>
            </a:pPr>
            <a:r>
              <a:rPr lang="en-US" b="1" dirty="0">
                <a:solidFill>
                  <a:srgbClr val="000000"/>
                </a:solidFill>
                <a:latin typeface="Arial" panose="020B0604020202020204" pitchFamily="34" charset="0"/>
              </a:rPr>
              <a:t>Concerns</a:t>
            </a:r>
          </a:p>
          <a:p>
            <a:pPr lvl="1"/>
            <a:r>
              <a:rPr lang="en-US" dirty="0">
                <a:solidFill>
                  <a:srgbClr val="000000"/>
                </a:solidFill>
                <a:latin typeface="Arial" panose="020B0604020202020204" pitchFamily="34" charset="0"/>
              </a:rPr>
              <a:t>Drug toxicity (all cross into breast milk)</a:t>
            </a:r>
          </a:p>
          <a:p>
            <a:pPr lvl="1"/>
            <a:r>
              <a:rPr lang="en-US" dirty="0">
                <a:solidFill>
                  <a:srgbClr val="000000"/>
                </a:solidFill>
                <a:latin typeface="Arial" panose="020B0604020202020204" pitchFamily="34" charset="0"/>
              </a:rPr>
              <a:t>Maternal inattention, sleepiness</a:t>
            </a:r>
          </a:p>
          <a:p>
            <a:pPr lvl="1"/>
            <a:r>
              <a:rPr lang="en-US" dirty="0">
                <a:solidFill>
                  <a:srgbClr val="000000"/>
                </a:solidFill>
                <a:latin typeface="Arial" panose="020B0604020202020204" pitchFamily="34" charset="0"/>
              </a:rPr>
              <a:t>Risk for infection (specifically, HIV)</a:t>
            </a:r>
          </a:p>
          <a:p>
            <a:pPr lvl="1"/>
            <a:r>
              <a:rPr lang="en-US" dirty="0">
                <a:solidFill>
                  <a:srgbClr val="000000"/>
                </a:solidFill>
                <a:latin typeface="Arial" panose="020B0604020202020204" pitchFamily="34" charset="0"/>
              </a:rPr>
              <a:t>Hep C with cracked/bleeding nipples</a:t>
            </a:r>
            <a:br>
              <a:rPr lang="en-US" dirty="0">
                <a:solidFill>
                  <a:srgbClr val="000000"/>
                </a:solidFill>
                <a:latin typeface="Arial" panose="020B0604020202020204" pitchFamily="34" charset="0"/>
              </a:rPr>
            </a:br>
            <a:endParaRPr lang="en-US" sz="1600" dirty="0">
              <a:solidFill>
                <a:srgbClr val="2DA2BF"/>
              </a:solidFill>
              <a:latin typeface="Wingdings 3" panose="05040102010807070707" pitchFamily="18" charset="2"/>
            </a:endParaRPr>
          </a:p>
          <a:p>
            <a:pPr lvl="1"/>
            <a:r>
              <a:rPr lang="en-US" dirty="0">
                <a:solidFill>
                  <a:srgbClr val="000000"/>
                </a:solidFill>
                <a:latin typeface="Arial" panose="020B0604020202020204" pitchFamily="34" charset="0"/>
              </a:rPr>
              <a:t>Secondary smoke—increased risk for SIDS</a:t>
            </a:r>
            <a:r>
              <a:rPr lang="en-US" dirty="0"/>
              <a:t> </a:t>
            </a:r>
            <a:br>
              <a:rPr lang="en-US" dirty="0"/>
            </a:br>
            <a:endParaRPr lang="en-US" dirty="0"/>
          </a:p>
        </p:txBody>
      </p:sp>
      <p:pic>
        <p:nvPicPr>
          <p:cNvPr id="4" name="Picture 3" descr="image001">
            <a:extLst>
              <a:ext uri="{FF2B5EF4-FFF2-40B4-BE49-F238E27FC236}">
                <a16:creationId xmlns:a16="http://schemas.microsoft.com/office/drawing/2014/main" id="{CF4D3727-FF01-441A-A28C-3F128D0FD33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765800"/>
            <a:ext cx="1371600"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217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CE5B4-6309-41F6-B9F5-AC7B1698972A}"/>
              </a:ext>
            </a:extLst>
          </p:cNvPr>
          <p:cNvSpPr>
            <a:spLocks noGrp="1"/>
          </p:cNvSpPr>
          <p:nvPr>
            <p:ph type="title"/>
          </p:nvPr>
        </p:nvSpPr>
        <p:spPr/>
        <p:txBody>
          <a:bodyPr/>
          <a:lstStyle/>
          <a:p>
            <a:r>
              <a:rPr lang="en-US" dirty="0"/>
              <a:t>Breast Feeding</a:t>
            </a:r>
          </a:p>
        </p:txBody>
      </p:sp>
      <p:sp>
        <p:nvSpPr>
          <p:cNvPr id="3" name="Content Placeholder 2">
            <a:extLst>
              <a:ext uri="{FF2B5EF4-FFF2-40B4-BE49-F238E27FC236}">
                <a16:creationId xmlns:a16="http://schemas.microsoft.com/office/drawing/2014/main" id="{D28CD888-8A01-4578-9C19-5E193C4895EE}"/>
              </a:ext>
            </a:extLst>
          </p:cNvPr>
          <p:cNvSpPr>
            <a:spLocks noGrp="1"/>
          </p:cNvSpPr>
          <p:nvPr>
            <p:ph idx="1"/>
          </p:nvPr>
        </p:nvSpPr>
        <p:spPr/>
        <p:txBody>
          <a:bodyPr>
            <a:normAutofit lnSpcReduction="10000"/>
          </a:bodyPr>
          <a:lstStyle/>
          <a:p>
            <a:pPr>
              <a:buFont typeface="Wingdings 3" panose="05040102010807070707" pitchFamily="18" charset="2"/>
              <a:buChar char="}"/>
            </a:pPr>
            <a:r>
              <a:rPr lang="en-US" sz="3200" dirty="0">
                <a:solidFill>
                  <a:srgbClr val="000000"/>
                </a:solidFill>
                <a:latin typeface="Arial" panose="020B0604020202020204" pitchFamily="34" charset="0"/>
              </a:rPr>
              <a:t>Growing body of literature supports</a:t>
            </a:r>
            <a:br>
              <a:rPr lang="en-US" sz="3200" dirty="0">
                <a:solidFill>
                  <a:srgbClr val="000000"/>
                </a:solidFill>
                <a:latin typeface="Arial" panose="020B0604020202020204" pitchFamily="34" charset="0"/>
              </a:rPr>
            </a:br>
            <a:r>
              <a:rPr lang="en-US" sz="3200" dirty="0">
                <a:solidFill>
                  <a:srgbClr val="000000"/>
                </a:solidFill>
                <a:latin typeface="Arial" panose="020B0604020202020204" pitchFamily="34" charset="0"/>
              </a:rPr>
              <a:t>breastfeeding on methadone maintenance</a:t>
            </a:r>
          </a:p>
          <a:p>
            <a:pPr lvl="1">
              <a:buFont typeface="Wingdings 3" panose="05040102010807070707" pitchFamily="18" charset="2"/>
              <a:buChar char="}"/>
            </a:pPr>
            <a:r>
              <a:rPr lang="en-US" dirty="0">
                <a:solidFill>
                  <a:srgbClr val="000000"/>
                </a:solidFill>
                <a:latin typeface="Arial" panose="020B0604020202020204" pitchFamily="34" charset="0"/>
              </a:rPr>
              <a:t>Jansson LM et.al. </a:t>
            </a:r>
            <a:r>
              <a:rPr lang="en-US" i="1" dirty="0" err="1">
                <a:solidFill>
                  <a:srgbClr val="000000"/>
                </a:solidFill>
                <a:latin typeface="Arial" panose="020B0604020202020204" pitchFamily="34" charset="0"/>
              </a:rPr>
              <a:t>Pediatr</a:t>
            </a:r>
            <a:r>
              <a:rPr lang="en-US" i="1" dirty="0">
                <a:solidFill>
                  <a:srgbClr val="000000"/>
                </a:solidFill>
                <a:latin typeface="Arial" panose="020B0604020202020204" pitchFamily="34" charset="0"/>
              </a:rPr>
              <a:t> </a:t>
            </a:r>
            <a:r>
              <a:rPr lang="en-US" dirty="0">
                <a:solidFill>
                  <a:srgbClr val="000000"/>
                </a:solidFill>
                <a:latin typeface="Arial" panose="020B0604020202020204" pitchFamily="34" charset="0"/>
              </a:rPr>
              <a:t>121: 106, 2008</a:t>
            </a:r>
            <a:br>
              <a:rPr lang="en-US" dirty="0">
                <a:solidFill>
                  <a:srgbClr val="000000"/>
                </a:solidFill>
                <a:latin typeface="Arial" panose="020B0604020202020204" pitchFamily="34" charset="0"/>
              </a:rPr>
            </a:br>
            <a:endParaRPr lang="en-US" dirty="0">
              <a:solidFill>
                <a:srgbClr val="2DA2BF"/>
              </a:solidFill>
              <a:latin typeface="Wingdings 3" panose="05040102010807070707" pitchFamily="18" charset="2"/>
            </a:endParaRPr>
          </a:p>
          <a:p>
            <a:pPr>
              <a:buFont typeface="Wingdings 3" panose="05040102010807070707" pitchFamily="18" charset="2"/>
              <a:buChar char="}"/>
            </a:pPr>
            <a:r>
              <a:rPr lang="en-US" sz="3200" dirty="0">
                <a:solidFill>
                  <a:srgbClr val="000000"/>
                </a:solidFill>
                <a:latin typeface="Arial" panose="020B0604020202020204" pitchFamily="34" charset="0"/>
              </a:rPr>
              <a:t>Less need for drug treatment of NAS</a:t>
            </a:r>
            <a:endParaRPr lang="en-US" sz="3200" dirty="0">
              <a:solidFill>
                <a:srgbClr val="2DA2BF"/>
              </a:solidFill>
              <a:latin typeface="Wingdings" panose="05000000000000000000" pitchFamily="2" charset="2"/>
            </a:endParaRPr>
          </a:p>
          <a:p>
            <a:pPr lvl="1">
              <a:buFont typeface="Wingdings 3" panose="05040102010807070707" pitchFamily="18" charset="2"/>
              <a:buChar char="}"/>
            </a:pPr>
            <a:r>
              <a:rPr lang="en-US" dirty="0">
                <a:solidFill>
                  <a:srgbClr val="000000"/>
                </a:solidFill>
                <a:latin typeface="Arial" panose="020B0604020202020204" pitchFamily="34" charset="0"/>
              </a:rPr>
              <a:t>Despite low and unpredictable levels of methadone in breast milk and infant serum</a:t>
            </a:r>
          </a:p>
          <a:p>
            <a:pPr lvl="1">
              <a:buFont typeface="Wingdings 3" panose="05040102010807070707" pitchFamily="18" charset="2"/>
              <a:buChar char="}"/>
            </a:pPr>
            <a:r>
              <a:rPr lang="en-US" dirty="0">
                <a:solidFill>
                  <a:srgbClr val="000000"/>
                </a:solidFill>
                <a:latin typeface="Arial" panose="020B0604020202020204" pitchFamily="34" charset="0"/>
              </a:rPr>
              <a:t>And no evidence of significant methadone transfer to infants in breast milk</a:t>
            </a:r>
            <a:r>
              <a:rPr lang="en-US" dirty="0"/>
              <a:t> </a:t>
            </a:r>
            <a:br>
              <a:rPr lang="en-US" dirty="0"/>
            </a:br>
            <a:br>
              <a:rPr lang="en-US" dirty="0"/>
            </a:br>
            <a:endParaRPr lang="en-US" dirty="0"/>
          </a:p>
        </p:txBody>
      </p:sp>
      <p:pic>
        <p:nvPicPr>
          <p:cNvPr id="4" name="Picture 3" descr="image001">
            <a:extLst>
              <a:ext uri="{FF2B5EF4-FFF2-40B4-BE49-F238E27FC236}">
                <a16:creationId xmlns:a16="http://schemas.microsoft.com/office/drawing/2014/main" id="{B0771AE0-6976-43D9-AC5B-A0921A890FC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765800"/>
            <a:ext cx="1371600"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23192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Breast Feeding</a:t>
            </a:r>
          </a:p>
        </p:txBody>
      </p:sp>
      <p:sp>
        <p:nvSpPr>
          <p:cNvPr id="3" name="Content Placeholder 2"/>
          <p:cNvSpPr>
            <a:spLocks noGrp="1"/>
          </p:cNvSpPr>
          <p:nvPr>
            <p:ph idx="1"/>
          </p:nvPr>
        </p:nvSpPr>
        <p:spPr/>
        <p:txBody>
          <a:bodyPr/>
          <a:lstStyle/>
          <a:p>
            <a:r>
              <a:rPr lang="en-US" dirty="0"/>
              <a:t>Recommended for mothers receiving medication assisted treatment (methadone/buprenorphine)</a:t>
            </a:r>
          </a:p>
          <a:p>
            <a:pPr lvl="1"/>
            <a:r>
              <a:rPr lang="en-US" dirty="0"/>
              <a:t>Similar benefits to women without SUD</a:t>
            </a:r>
          </a:p>
          <a:p>
            <a:pPr lvl="1"/>
            <a:r>
              <a:rPr lang="en-US" dirty="0"/>
              <a:t>Additional benefit of reduced severity of NAS for infants</a:t>
            </a:r>
          </a:p>
          <a:p>
            <a:r>
              <a:rPr lang="en-US" dirty="0"/>
              <a:t>Should </a:t>
            </a:r>
            <a:r>
              <a:rPr lang="en-US"/>
              <a:t>be avoided </a:t>
            </a:r>
            <a:r>
              <a:rPr lang="en-US" dirty="0"/>
              <a:t>for women with active substance use</a:t>
            </a:r>
          </a:p>
          <a:p>
            <a:r>
              <a:rPr lang="en-US" dirty="0"/>
              <a:t>Women using marijuana should be educated about eliminating use while breast feeding</a:t>
            </a:r>
          </a:p>
        </p:txBody>
      </p:sp>
    </p:spTree>
    <p:extLst>
      <p:ext uri="{BB962C8B-B14F-4D97-AF65-F5344CB8AC3E}">
        <p14:creationId xmlns:p14="http://schemas.microsoft.com/office/powerpoint/2010/main" val="1276922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E28D38-F615-41DD-86FA-FF7F4D4ABDBE}"/>
              </a:ext>
            </a:extLst>
          </p:cNvPr>
          <p:cNvSpPr>
            <a:spLocks noGrp="1"/>
          </p:cNvSpPr>
          <p:nvPr>
            <p:ph type="title"/>
          </p:nvPr>
        </p:nvSpPr>
        <p:spPr/>
        <p:txBody>
          <a:bodyPr>
            <a:noAutofit/>
          </a:bodyPr>
          <a:lstStyle/>
          <a:p>
            <a:r>
              <a:rPr lang="en-US" sz="2400" dirty="0"/>
              <a:t>How much has the incidence of neonatal abstinence syndrome (NAS) increased in the last decade ? </a:t>
            </a:r>
            <a:br>
              <a:rPr lang="en-US" sz="2400" dirty="0"/>
            </a:br>
            <a:endParaRPr lang="en-US" sz="2400" dirty="0"/>
          </a:p>
        </p:txBody>
      </p:sp>
      <p:sp>
        <p:nvSpPr>
          <p:cNvPr id="4" name="Content Placeholder 3">
            <a:extLst>
              <a:ext uri="{FF2B5EF4-FFF2-40B4-BE49-F238E27FC236}">
                <a16:creationId xmlns:a16="http://schemas.microsoft.com/office/drawing/2014/main" id="{3C1BFF0B-2946-4B0B-A70D-FCC4C7DB5CE7}"/>
              </a:ext>
            </a:extLst>
          </p:cNvPr>
          <p:cNvSpPr>
            <a:spLocks noGrp="1"/>
          </p:cNvSpPr>
          <p:nvPr>
            <p:ph sz="half" idx="1"/>
          </p:nvPr>
        </p:nvSpPr>
        <p:spPr/>
        <p:txBody>
          <a:bodyPr>
            <a:normAutofit lnSpcReduction="10000"/>
          </a:bodyPr>
          <a:lstStyle/>
          <a:p>
            <a:pPr marL="514350" indent="-514350">
              <a:buAutoNum type="alphaLcPeriod"/>
            </a:pPr>
            <a:r>
              <a:rPr lang="en-US" dirty="0"/>
              <a:t>100%</a:t>
            </a:r>
          </a:p>
          <a:p>
            <a:pPr marL="514350" indent="-514350">
              <a:buAutoNum type="alphaLcPeriod"/>
            </a:pPr>
            <a:r>
              <a:rPr lang="en-US" dirty="0"/>
              <a:t>200%</a:t>
            </a:r>
          </a:p>
          <a:p>
            <a:pPr marL="514350" indent="-514350">
              <a:buAutoNum type="alphaLcPeriod"/>
            </a:pPr>
            <a:r>
              <a:rPr lang="en-US" dirty="0"/>
              <a:t>300%</a:t>
            </a:r>
          </a:p>
          <a:p>
            <a:pPr marL="514350" indent="-514350">
              <a:buAutoNum type="alphaLcPeriod"/>
            </a:pPr>
            <a:r>
              <a:rPr lang="en-US" dirty="0"/>
              <a:t>400%</a:t>
            </a:r>
          </a:p>
        </p:txBody>
      </p:sp>
      <p:sp>
        <p:nvSpPr>
          <p:cNvPr id="6" name="Content Placeholder 5">
            <a:extLst>
              <a:ext uri="{FF2B5EF4-FFF2-40B4-BE49-F238E27FC236}">
                <a16:creationId xmlns:a16="http://schemas.microsoft.com/office/drawing/2014/main" id="{EE234C91-99C9-46C2-8BD0-17029372BD03}"/>
              </a:ext>
            </a:extLst>
          </p:cNvPr>
          <p:cNvSpPr>
            <a:spLocks noGrp="1"/>
          </p:cNvSpPr>
          <p:nvPr>
            <p:ph sz="half" idx="2"/>
          </p:nvPr>
        </p:nvSpPr>
        <p:spPr/>
        <p:txBody>
          <a:bodyPr>
            <a:normAutofit lnSpcReduction="10000"/>
          </a:bodyPr>
          <a:lstStyle/>
          <a:p>
            <a:r>
              <a:rPr lang="en-US" dirty="0"/>
              <a:t>National inpatient data shows NAS admissions have increased from 1.2 to 5.8 per 1000 hospital births from 2000-2012; an increase of 480%.</a:t>
            </a:r>
          </a:p>
          <a:p>
            <a:pPr marL="0" indent="0">
              <a:buNone/>
            </a:pPr>
            <a:br>
              <a:rPr lang="en-US" dirty="0"/>
            </a:br>
            <a:br>
              <a:rPr lang="en-US" dirty="0"/>
            </a:br>
            <a:endParaRPr lang="en-US" dirty="0"/>
          </a:p>
        </p:txBody>
      </p:sp>
      <p:sp>
        <p:nvSpPr>
          <p:cNvPr id="5" name="Rectangle: Rounded Corners 4">
            <a:extLst>
              <a:ext uri="{FF2B5EF4-FFF2-40B4-BE49-F238E27FC236}">
                <a16:creationId xmlns:a16="http://schemas.microsoft.com/office/drawing/2014/main" id="{2A59AD5F-8975-49D5-840E-8340CC284443}"/>
              </a:ext>
            </a:extLst>
          </p:cNvPr>
          <p:cNvSpPr/>
          <p:nvPr/>
        </p:nvSpPr>
        <p:spPr>
          <a:xfrm>
            <a:off x="472440" y="2971800"/>
            <a:ext cx="1504950" cy="609600"/>
          </a:xfrm>
          <a:prstGeom prst="roundRect">
            <a:avLst/>
          </a:prstGeom>
          <a:noFill/>
          <a:ln w="63500">
            <a:solidFill>
              <a:srgbClr val="00285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mage001">
            <a:extLst>
              <a:ext uri="{FF2B5EF4-FFF2-40B4-BE49-F238E27FC236}">
                <a16:creationId xmlns:a16="http://schemas.microsoft.com/office/drawing/2014/main" id="{425E6BFC-19AA-4279-8A3D-BAD64729A26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765800"/>
            <a:ext cx="1371600"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212F463-A1EA-4ED0-BE79-FFBF6D6C23B3}"/>
              </a:ext>
            </a:extLst>
          </p:cNvPr>
          <p:cNvSpPr txBox="1"/>
          <p:nvPr/>
        </p:nvSpPr>
        <p:spPr>
          <a:xfrm>
            <a:off x="152400" y="4953000"/>
            <a:ext cx="8229600" cy="923330"/>
          </a:xfrm>
          <a:prstGeom prst="rect">
            <a:avLst/>
          </a:prstGeom>
          <a:noFill/>
        </p:spPr>
        <p:txBody>
          <a:bodyPr wrap="square" rtlCol="0">
            <a:spAutoFit/>
          </a:bodyPr>
          <a:lstStyle/>
          <a:p>
            <a:r>
              <a:rPr lang="en-US" dirty="0"/>
              <a:t>Adapted from Patrick SW, Davis MM, Lehmann CU, Cooper WO. Increasing Incidence and Geographic Distribution of Neonatal Abstinence Syndrome: United States 2009-2012. In Press.</a:t>
            </a:r>
          </a:p>
        </p:txBody>
      </p:sp>
    </p:spTree>
    <p:extLst>
      <p:ext uri="{BB962C8B-B14F-4D97-AF65-F5344CB8AC3E}">
        <p14:creationId xmlns:p14="http://schemas.microsoft.com/office/powerpoint/2010/main" val="28889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Pharmacologic treatment</a:t>
            </a:r>
          </a:p>
        </p:txBody>
      </p:sp>
    </p:spTree>
    <p:extLst>
      <p:ext uri="{BB962C8B-B14F-4D97-AF65-F5344CB8AC3E}">
        <p14:creationId xmlns:p14="http://schemas.microsoft.com/office/powerpoint/2010/main" val="36310560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Morphine</a:t>
            </a:r>
          </a:p>
        </p:txBody>
      </p:sp>
      <p:sp>
        <p:nvSpPr>
          <p:cNvPr id="5" name="Content Placeholder 4"/>
          <p:cNvSpPr>
            <a:spLocks noGrp="1"/>
          </p:cNvSpPr>
          <p:nvPr>
            <p:ph idx="1"/>
          </p:nvPr>
        </p:nvSpPr>
        <p:spPr/>
        <p:txBody>
          <a:bodyPr/>
          <a:lstStyle/>
          <a:p>
            <a:r>
              <a:rPr lang="en-US" dirty="0"/>
              <a:t>Drug class: opioid</a:t>
            </a:r>
          </a:p>
          <a:p>
            <a:r>
              <a:rPr lang="en-US" dirty="0"/>
              <a:t>Use: primary treatment for NAS</a:t>
            </a:r>
          </a:p>
          <a:p>
            <a:r>
              <a:rPr lang="en-US" dirty="0"/>
              <a:t>Half-life:</a:t>
            </a:r>
          </a:p>
          <a:p>
            <a:pPr lvl="1"/>
            <a:r>
              <a:rPr lang="en-US" dirty="0"/>
              <a:t>Infants &lt; 6 months: ~ 6-7 hours</a:t>
            </a:r>
          </a:p>
          <a:p>
            <a:pPr lvl="1"/>
            <a:r>
              <a:rPr lang="en-US" dirty="0"/>
              <a:t>Infants &gt; 6 months: ~ 3 hours</a:t>
            </a:r>
          </a:p>
        </p:txBody>
      </p:sp>
    </p:spTree>
    <p:extLst>
      <p:ext uri="{BB962C8B-B14F-4D97-AF65-F5344CB8AC3E}">
        <p14:creationId xmlns:p14="http://schemas.microsoft.com/office/powerpoint/2010/main" val="1955478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Methadone</a:t>
            </a:r>
          </a:p>
        </p:txBody>
      </p:sp>
      <p:sp>
        <p:nvSpPr>
          <p:cNvPr id="3" name="Content Placeholder 2"/>
          <p:cNvSpPr>
            <a:spLocks noGrp="1"/>
          </p:cNvSpPr>
          <p:nvPr>
            <p:ph idx="1"/>
          </p:nvPr>
        </p:nvSpPr>
        <p:spPr/>
        <p:txBody>
          <a:bodyPr/>
          <a:lstStyle/>
          <a:p>
            <a:r>
              <a:rPr lang="en-US" dirty="0"/>
              <a:t>Drug class: Opioid</a:t>
            </a:r>
          </a:p>
          <a:p>
            <a:r>
              <a:rPr lang="en-US" dirty="0"/>
              <a:t>Use: Primary treatment for NAS</a:t>
            </a:r>
          </a:p>
          <a:p>
            <a:pPr lvl="1"/>
            <a:r>
              <a:rPr lang="en-US" dirty="0"/>
              <a:t>Can be used for NOWS or NAS</a:t>
            </a:r>
          </a:p>
          <a:p>
            <a:r>
              <a:rPr lang="en-US" dirty="0"/>
              <a:t>Half-life: Children: 4-62 hours</a:t>
            </a:r>
          </a:p>
          <a:p>
            <a:endParaRPr lang="en-US" dirty="0"/>
          </a:p>
        </p:txBody>
      </p:sp>
    </p:spTree>
    <p:extLst>
      <p:ext uri="{BB962C8B-B14F-4D97-AF65-F5344CB8AC3E}">
        <p14:creationId xmlns:p14="http://schemas.microsoft.com/office/powerpoint/2010/main" val="31407194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Clonidine</a:t>
            </a:r>
          </a:p>
        </p:txBody>
      </p:sp>
      <p:sp>
        <p:nvSpPr>
          <p:cNvPr id="3" name="Content Placeholder 2"/>
          <p:cNvSpPr>
            <a:spLocks noGrp="1"/>
          </p:cNvSpPr>
          <p:nvPr>
            <p:ph idx="1"/>
          </p:nvPr>
        </p:nvSpPr>
        <p:spPr/>
        <p:txBody>
          <a:bodyPr/>
          <a:lstStyle/>
          <a:p>
            <a:r>
              <a:rPr lang="en-US" dirty="0"/>
              <a:t>Drug class: Alpha-adrenergic agonist</a:t>
            </a:r>
          </a:p>
          <a:p>
            <a:r>
              <a:rPr lang="en-US" dirty="0"/>
              <a:t>Use: mostly used as adjunct treatment of NAS</a:t>
            </a:r>
          </a:p>
          <a:p>
            <a:r>
              <a:rPr lang="en-US" dirty="0"/>
              <a:t>Half-life:</a:t>
            </a:r>
          </a:p>
          <a:p>
            <a:pPr lvl="1"/>
            <a:r>
              <a:rPr lang="en-US" dirty="0"/>
              <a:t>Neonates: 44- 72 hours</a:t>
            </a:r>
          </a:p>
          <a:p>
            <a:pPr lvl="1"/>
            <a:r>
              <a:rPr lang="en-US" dirty="0"/>
              <a:t>Children: 8-12 hours</a:t>
            </a:r>
          </a:p>
          <a:p>
            <a:endParaRPr lang="en-US" dirty="0"/>
          </a:p>
        </p:txBody>
      </p:sp>
    </p:spTree>
    <p:extLst>
      <p:ext uri="{BB962C8B-B14F-4D97-AF65-F5344CB8AC3E}">
        <p14:creationId xmlns:p14="http://schemas.microsoft.com/office/powerpoint/2010/main" val="42440641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Phenobarbital</a:t>
            </a:r>
          </a:p>
        </p:txBody>
      </p:sp>
      <p:sp>
        <p:nvSpPr>
          <p:cNvPr id="3" name="Content Placeholder 2"/>
          <p:cNvSpPr>
            <a:spLocks noGrp="1"/>
          </p:cNvSpPr>
          <p:nvPr>
            <p:ph idx="1"/>
          </p:nvPr>
        </p:nvSpPr>
        <p:spPr/>
        <p:txBody>
          <a:bodyPr/>
          <a:lstStyle/>
          <a:p>
            <a:r>
              <a:rPr lang="en-US" dirty="0"/>
              <a:t>Drug class: Barbiturate </a:t>
            </a:r>
          </a:p>
          <a:p>
            <a:r>
              <a:rPr lang="en-US" dirty="0"/>
              <a:t>Use: Adjunct treatment for NAS</a:t>
            </a:r>
          </a:p>
          <a:p>
            <a:r>
              <a:rPr lang="en-US" dirty="0"/>
              <a:t>Half-life:</a:t>
            </a:r>
          </a:p>
          <a:p>
            <a:pPr lvl="1"/>
            <a:r>
              <a:rPr lang="en-US" dirty="0"/>
              <a:t>Neonates: 45- 500 hours</a:t>
            </a:r>
          </a:p>
          <a:p>
            <a:pPr lvl="1"/>
            <a:r>
              <a:rPr lang="en-US" dirty="0"/>
              <a:t>Infants: 20- 133 hours</a:t>
            </a:r>
          </a:p>
          <a:p>
            <a:pPr marL="411480" lvl="1" indent="0">
              <a:buNone/>
            </a:pPr>
            <a:endParaRPr lang="en-US" dirty="0"/>
          </a:p>
        </p:txBody>
      </p:sp>
    </p:spTree>
    <p:extLst>
      <p:ext uri="{BB962C8B-B14F-4D97-AF65-F5344CB8AC3E}">
        <p14:creationId xmlns:p14="http://schemas.microsoft.com/office/powerpoint/2010/main" val="38534486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Pharmacologic Therapy</a:t>
            </a:r>
          </a:p>
        </p:txBody>
      </p:sp>
      <p:sp>
        <p:nvSpPr>
          <p:cNvPr id="3" name="Content Placeholder 2"/>
          <p:cNvSpPr>
            <a:spLocks noGrp="1"/>
          </p:cNvSpPr>
          <p:nvPr>
            <p:ph idx="1"/>
          </p:nvPr>
        </p:nvSpPr>
        <p:spPr/>
        <p:txBody>
          <a:bodyPr/>
          <a:lstStyle/>
          <a:p>
            <a:r>
              <a:rPr lang="en-US" dirty="0"/>
              <a:t>Current recommendations are to </a:t>
            </a:r>
            <a:r>
              <a:rPr lang="en-US" b="1" dirty="0"/>
              <a:t>standardize therapy </a:t>
            </a:r>
          </a:p>
          <a:p>
            <a:r>
              <a:rPr lang="en-US" dirty="0"/>
              <a:t>Morphine or methadone have been the mainstays of treatment</a:t>
            </a:r>
          </a:p>
          <a:p>
            <a:r>
              <a:rPr lang="en-US" dirty="0"/>
              <a:t>New data emerging on using buprenorphine</a:t>
            </a:r>
          </a:p>
          <a:p>
            <a:r>
              <a:rPr lang="en-US" dirty="0"/>
              <a:t>Adjunct treatment uses phenobarbital or clonidine</a:t>
            </a:r>
          </a:p>
        </p:txBody>
      </p:sp>
    </p:spTree>
    <p:extLst>
      <p:ext uri="{BB962C8B-B14F-4D97-AF65-F5344CB8AC3E}">
        <p14:creationId xmlns:p14="http://schemas.microsoft.com/office/powerpoint/2010/main" val="9033189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Nutrition Implications</a:t>
            </a:r>
          </a:p>
        </p:txBody>
      </p:sp>
    </p:spTree>
    <p:extLst>
      <p:ext uri="{BB962C8B-B14F-4D97-AF65-F5344CB8AC3E}">
        <p14:creationId xmlns:p14="http://schemas.microsoft.com/office/powerpoint/2010/main" val="24798016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FA849-8F46-47F5-B291-2CF65EE14890}"/>
              </a:ext>
            </a:extLst>
          </p:cNvPr>
          <p:cNvSpPr>
            <a:spLocks noGrp="1"/>
          </p:cNvSpPr>
          <p:nvPr>
            <p:ph type="title"/>
          </p:nvPr>
        </p:nvSpPr>
        <p:spPr/>
        <p:txBody>
          <a:bodyPr/>
          <a:lstStyle/>
          <a:p>
            <a:r>
              <a:rPr lang="en-US" dirty="0"/>
              <a:t>In Utero Opioid Exposure</a:t>
            </a:r>
          </a:p>
        </p:txBody>
      </p:sp>
      <p:sp>
        <p:nvSpPr>
          <p:cNvPr id="3" name="Content Placeholder 2">
            <a:extLst>
              <a:ext uri="{FF2B5EF4-FFF2-40B4-BE49-F238E27FC236}">
                <a16:creationId xmlns:a16="http://schemas.microsoft.com/office/drawing/2014/main" id="{086C0176-40A0-471B-A168-C7CDC2CBB4FC}"/>
              </a:ext>
            </a:extLst>
          </p:cNvPr>
          <p:cNvSpPr>
            <a:spLocks noGrp="1"/>
          </p:cNvSpPr>
          <p:nvPr>
            <p:ph idx="1"/>
          </p:nvPr>
        </p:nvSpPr>
        <p:spPr/>
        <p:txBody>
          <a:bodyPr>
            <a:normAutofit/>
          </a:bodyPr>
          <a:lstStyle/>
          <a:p>
            <a:pPr>
              <a:buFont typeface="Wingdings 3" panose="05040102010807070707" pitchFamily="18" charset="2"/>
              <a:buChar char="}"/>
            </a:pPr>
            <a:r>
              <a:rPr lang="en-US" dirty="0">
                <a:solidFill>
                  <a:srgbClr val="000000"/>
                </a:solidFill>
                <a:latin typeface="Arial" panose="020B0604020202020204" pitchFamily="34" charset="0"/>
              </a:rPr>
              <a:t>Lower birth weight</a:t>
            </a:r>
            <a:endParaRPr lang="en-US" sz="1900" dirty="0">
              <a:solidFill>
                <a:srgbClr val="2DA2BF"/>
              </a:solidFill>
              <a:latin typeface="Wingdings 3" panose="05040102010807070707" pitchFamily="18" charset="2"/>
            </a:endParaRPr>
          </a:p>
          <a:p>
            <a:pPr>
              <a:buFont typeface="Wingdings 3" panose="05040102010807070707" pitchFamily="18" charset="2"/>
              <a:buChar char="}"/>
            </a:pPr>
            <a:r>
              <a:rPr lang="en-US" dirty="0">
                <a:solidFill>
                  <a:srgbClr val="000000"/>
                </a:solidFill>
                <a:latin typeface="Arial" panose="020B0604020202020204" pitchFamily="34" charset="0"/>
              </a:rPr>
              <a:t>Increased preterm birth rate</a:t>
            </a:r>
          </a:p>
          <a:p>
            <a:pPr>
              <a:buFont typeface="Wingdings 3" panose="05040102010807070707" pitchFamily="18" charset="2"/>
              <a:buChar char="}"/>
            </a:pPr>
            <a:r>
              <a:rPr lang="en-US" dirty="0">
                <a:solidFill>
                  <a:srgbClr val="000000"/>
                </a:solidFill>
                <a:latin typeface="Arial" panose="020B0604020202020204" pitchFamily="34" charset="0"/>
              </a:rPr>
              <a:t>Reduced fetal growth parameters</a:t>
            </a:r>
          </a:p>
          <a:p>
            <a:pPr>
              <a:buFont typeface="Wingdings 3" panose="05040102010807070707" pitchFamily="18" charset="2"/>
              <a:buChar char="}"/>
            </a:pPr>
            <a:r>
              <a:rPr lang="en-US" dirty="0">
                <a:solidFill>
                  <a:srgbClr val="000000"/>
                </a:solidFill>
                <a:latin typeface="Arial" panose="020B0604020202020204" pitchFamily="34" charset="0"/>
              </a:rPr>
              <a:t>Associated neonatal problems</a:t>
            </a:r>
          </a:p>
          <a:p>
            <a:pPr lvl="1">
              <a:buFont typeface="Wingdings 3" panose="05040102010807070707" pitchFamily="18" charset="2"/>
              <a:buChar char="}"/>
            </a:pPr>
            <a:r>
              <a:rPr lang="en-US" sz="2000" dirty="0">
                <a:solidFill>
                  <a:srgbClr val="000000"/>
                </a:solidFill>
                <a:latin typeface="Arial" panose="020B0604020202020204" pitchFamily="34" charset="0"/>
              </a:rPr>
              <a:t>Hypoglycemia</a:t>
            </a:r>
          </a:p>
          <a:p>
            <a:pPr lvl="1">
              <a:buFont typeface="Wingdings 3" panose="05040102010807070707" pitchFamily="18" charset="2"/>
              <a:buChar char="}"/>
            </a:pPr>
            <a:r>
              <a:rPr lang="en-US" sz="2000" dirty="0">
                <a:solidFill>
                  <a:srgbClr val="000000"/>
                </a:solidFill>
                <a:latin typeface="Arial" panose="020B0604020202020204" pitchFamily="34" charset="0"/>
              </a:rPr>
              <a:t>Anemia</a:t>
            </a:r>
          </a:p>
          <a:p>
            <a:pPr lvl="1">
              <a:buFont typeface="Wingdings 3" panose="05040102010807070707" pitchFamily="18" charset="2"/>
              <a:buChar char="}"/>
            </a:pPr>
            <a:r>
              <a:rPr lang="en-US" sz="2000" dirty="0">
                <a:solidFill>
                  <a:srgbClr val="000000"/>
                </a:solidFill>
                <a:latin typeface="Arial" panose="020B0604020202020204" pitchFamily="34" charset="0"/>
              </a:rPr>
              <a:t>Respiratory distress</a:t>
            </a:r>
          </a:p>
          <a:p>
            <a:pPr lvl="1">
              <a:buFont typeface="Wingdings 3" panose="05040102010807070707" pitchFamily="18" charset="2"/>
              <a:buChar char="}"/>
            </a:pPr>
            <a:r>
              <a:rPr lang="en-US" sz="2000" dirty="0">
                <a:solidFill>
                  <a:srgbClr val="000000"/>
                </a:solidFill>
                <a:latin typeface="Arial" panose="020B0604020202020204" pitchFamily="34" charset="0"/>
              </a:rPr>
              <a:t>Delayed transition</a:t>
            </a:r>
            <a:r>
              <a:rPr lang="en-US" dirty="0"/>
              <a:t> </a:t>
            </a:r>
            <a:br>
              <a:rPr lang="en-US" dirty="0"/>
            </a:br>
            <a:endParaRPr lang="en-US" dirty="0"/>
          </a:p>
        </p:txBody>
      </p:sp>
      <p:pic>
        <p:nvPicPr>
          <p:cNvPr id="4" name="Picture 3" descr="image001">
            <a:extLst>
              <a:ext uri="{FF2B5EF4-FFF2-40B4-BE49-F238E27FC236}">
                <a16:creationId xmlns:a16="http://schemas.microsoft.com/office/drawing/2014/main" id="{97156878-1E3E-4BFC-9693-07F6489FFC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765800"/>
            <a:ext cx="1371600"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4868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Feeding</a:t>
            </a:r>
          </a:p>
        </p:txBody>
      </p:sp>
      <p:sp>
        <p:nvSpPr>
          <p:cNvPr id="3" name="Content Placeholder 2"/>
          <p:cNvSpPr>
            <a:spLocks noGrp="1"/>
          </p:cNvSpPr>
          <p:nvPr>
            <p:ph idx="1"/>
          </p:nvPr>
        </p:nvSpPr>
        <p:spPr/>
        <p:txBody>
          <a:bodyPr/>
          <a:lstStyle/>
          <a:p>
            <a:r>
              <a:rPr lang="en-US" dirty="0"/>
              <a:t>Early: uncoordinated suck/swallow, gulping of formula, or poor intake during feeding leads to excessive weight loss or inadequate weight gain.</a:t>
            </a:r>
          </a:p>
          <a:p>
            <a:r>
              <a:rPr lang="en-US" dirty="0"/>
              <a:t>Late: </a:t>
            </a:r>
            <a:r>
              <a:rPr lang="en-US" dirty="0" err="1"/>
              <a:t>Hyperphagia</a:t>
            </a:r>
            <a:r>
              <a:rPr lang="en-US" dirty="0"/>
              <a:t> (High volumes) but may still have inadequate weight gain</a:t>
            </a:r>
          </a:p>
          <a:p>
            <a:endParaRPr lang="en-US" dirty="0"/>
          </a:p>
        </p:txBody>
      </p:sp>
    </p:spTree>
    <p:extLst>
      <p:ext uri="{BB962C8B-B14F-4D97-AF65-F5344CB8AC3E}">
        <p14:creationId xmlns:p14="http://schemas.microsoft.com/office/powerpoint/2010/main" val="1734616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Increased metabolic demand=need for more Calories</a:t>
            </a:r>
          </a:p>
        </p:txBody>
      </p:sp>
      <p:sp>
        <p:nvSpPr>
          <p:cNvPr id="3" name="Content Placeholder 2"/>
          <p:cNvSpPr>
            <a:spLocks noGrp="1"/>
          </p:cNvSpPr>
          <p:nvPr>
            <p:ph sz="half" idx="1"/>
          </p:nvPr>
        </p:nvSpPr>
        <p:spPr/>
        <p:txBody>
          <a:bodyPr/>
          <a:lstStyle/>
          <a:p>
            <a:pPr lvl="1"/>
            <a:r>
              <a:rPr lang="en-US" dirty="0"/>
              <a:t>Tremors; Jitteriness</a:t>
            </a:r>
          </a:p>
          <a:p>
            <a:pPr lvl="1"/>
            <a:r>
              <a:rPr lang="en-US" dirty="0"/>
              <a:t>Seizures</a:t>
            </a:r>
          </a:p>
          <a:p>
            <a:pPr lvl="1"/>
            <a:r>
              <a:rPr lang="en-US" dirty="0"/>
              <a:t>Irritability; Sleeplessness</a:t>
            </a:r>
          </a:p>
          <a:p>
            <a:pPr lvl="1"/>
            <a:r>
              <a:rPr lang="en-US" dirty="0"/>
              <a:t>High-pitched cry</a:t>
            </a:r>
          </a:p>
          <a:p>
            <a:pPr lvl="1"/>
            <a:r>
              <a:rPr lang="en-US" dirty="0"/>
              <a:t>Hypertonia; exaggerated</a:t>
            </a:r>
            <a:br>
              <a:rPr lang="en-US" dirty="0"/>
            </a:br>
            <a:r>
              <a:rPr lang="en-US" dirty="0"/>
              <a:t>Moro</a:t>
            </a:r>
          </a:p>
          <a:p>
            <a:endParaRPr lang="en-US" dirty="0"/>
          </a:p>
        </p:txBody>
      </p:sp>
      <p:sp>
        <p:nvSpPr>
          <p:cNvPr id="4" name="Content Placeholder 3"/>
          <p:cNvSpPr>
            <a:spLocks noGrp="1"/>
          </p:cNvSpPr>
          <p:nvPr>
            <p:ph sz="half" idx="2"/>
          </p:nvPr>
        </p:nvSpPr>
        <p:spPr/>
        <p:txBody>
          <a:bodyPr/>
          <a:lstStyle/>
          <a:p>
            <a:pPr lvl="1"/>
            <a:r>
              <a:rPr lang="en-US" dirty="0"/>
              <a:t>Sweating</a:t>
            </a:r>
          </a:p>
          <a:p>
            <a:pPr lvl="1"/>
            <a:r>
              <a:rPr lang="en-US" dirty="0"/>
              <a:t>Temperature Instability</a:t>
            </a:r>
          </a:p>
          <a:p>
            <a:pPr lvl="1"/>
            <a:r>
              <a:rPr lang="en-US" dirty="0"/>
              <a:t>Fever</a:t>
            </a:r>
          </a:p>
          <a:p>
            <a:pPr lvl="1"/>
            <a:r>
              <a:rPr lang="en-US" dirty="0"/>
              <a:t>Tachypnea</a:t>
            </a:r>
          </a:p>
          <a:p>
            <a:endParaRPr lang="en-US" dirty="0"/>
          </a:p>
        </p:txBody>
      </p:sp>
    </p:spTree>
    <p:extLst>
      <p:ext uri="{BB962C8B-B14F-4D97-AF65-F5344CB8AC3E}">
        <p14:creationId xmlns:p14="http://schemas.microsoft.com/office/powerpoint/2010/main" val="2348961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ECDC5-B368-4665-9FEF-9ECCB00C68DC}"/>
              </a:ext>
            </a:extLst>
          </p:cNvPr>
          <p:cNvSpPr>
            <a:spLocks noGrp="1"/>
          </p:cNvSpPr>
          <p:nvPr>
            <p:ph type="title"/>
          </p:nvPr>
        </p:nvSpPr>
        <p:spPr/>
        <p:txBody>
          <a:bodyPr>
            <a:normAutofit fontScale="90000"/>
          </a:bodyPr>
          <a:lstStyle/>
          <a:p>
            <a:r>
              <a:rPr lang="en-US" sz="2700" dirty="0"/>
              <a:t>How much money did the United States spend on infants with NAS in 2012 </a:t>
            </a:r>
            <a:br>
              <a:rPr lang="en-US" dirty="0"/>
            </a:br>
            <a:endParaRPr lang="en-US" dirty="0"/>
          </a:p>
        </p:txBody>
      </p:sp>
      <p:sp>
        <p:nvSpPr>
          <p:cNvPr id="3" name="Content Placeholder 2">
            <a:extLst>
              <a:ext uri="{FF2B5EF4-FFF2-40B4-BE49-F238E27FC236}">
                <a16:creationId xmlns:a16="http://schemas.microsoft.com/office/drawing/2014/main" id="{31604E32-5060-418A-B39E-894700AB1789}"/>
              </a:ext>
            </a:extLst>
          </p:cNvPr>
          <p:cNvSpPr>
            <a:spLocks noGrp="1"/>
          </p:cNvSpPr>
          <p:nvPr>
            <p:ph idx="1"/>
          </p:nvPr>
        </p:nvSpPr>
        <p:spPr/>
        <p:txBody>
          <a:bodyPr/>
          <a:lstStyle/>
          <a:p>
            <a:r>
              <a:rPr lang="en-US" dirty="0"/>
              <a:t>&lt; $ 500 Million</a:t>
            </a:r>
            <a:br>
              <a:rPr lang="en-US" dirty="0"/>
            </a:br>
            <a:r>
              <a:rPr lang="en-US" dirty="0"/>
              <a:t>b. $ 750 Million</a:t>
            </a:r>
            <a:br>
              <a:rPr lang="en-US" dirty="0"/>
            </a:br>
            <a:r>
              <a:rPr lang="en-US" dirty="0"/>
              <a:t>c. $ 1 Billion</a:t>
            </a:r>
            <a:br>
              <a:rPr lang="en-US" dirty="0"/>
            </a:br>
            <a:r>
              <a:rPr lang="en-US" dirty="0"/>
              <a:t>d. &gt; $ 1.25 Billion </a:t>
            </a:r>
            <a:br>
              <a:rPr lang="en-US" dirty="0"/>
            </a:br>
            <a:endParaRPr lang="en-US" dirty="0"/>
          </a:p>
        </p:txBody>
      </p:sp>
      <p:sp>
        <p:nvSpPr>
          <p:cNvPr id="5" name="Rectangle: Rounded Corners 4">
            <a:extLst>
              <a:ext uri="{FF2B5EF4-FFF2-40B4-BE49-F238E27FC236}">
                <a16:creationId xmlns:a16="http://schemas.microsoft.com/office/drawing/2014/main" id="{CAC7F46A-1BC7-444C-97F6-25DE832854EF}"/>
              </a:ext>
            </a:extLst>
          </p:cNvPr>
          <p:cNvSpPr/>
          <p:nvPr/>
        </p:nvSpPr>
        <p:spPr>
          <a:xfrm>
            <a:off x="838200" y="2895600"/>
            <a:ext cx="2895600" cy="609600"/>
          </a:xfrm>
          <a:prstGeom prst="roundRect">
            <a:avLst/>
          </a:prstGeom>
          <a:noFill/>
          <a:ln w="63500">
            <a:solidFill>
              <a:srgbClr val="00285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001">
            <a:extLst>
              <a:ext uri="{FF2B5EF4-FFF2-40B4-BE49-F238E27FC236}">
                <a16:creationId xmlns:a16="http://schemas.microsoft.com/office/drawing/2014/main" id="{06694696-9E41-4138-8FC4-25843514B0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765800"/>
            <a:ext cx="1371600"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33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Requirements</a:t>
            </a:r>
          </a:p>
        </p:txBody>
      </p:sp>
      <p:sp>
        <p:nvSpPr>
          <p:cNvPr id="3" name="Content Placeholder 2"/>
          <p:cNvSpPr>
            <a:spLocks noGrp="1"/>
          </p:cNvSpPr>
          <p:nvPr>
            <p:ph idx="1"/>
          </p:nvPr>
        </p:nvSpPr>
        <p:spPr/>
        <p:txBody>
          <a:bodyPr/>
          <a:lstStyle/>
          <a:p>
            <a:r>
              <a:rPr lang="en-US" dirty="0"/>
              <a:t>Adequate intake to achieve growth. </a:t>
            </a:r>
          </a:p>
          <a:p>
            <a:pPr lvl="1"/>
            <a:r>
              <a:rPr lang="en-US" dirty="0"/>
              <a:t>Some infants may require up to 200 kcal/kg/day</a:t>
            </a:r>
          </a:p>
          <a:p>
            <a:pPr lvl="1"/>
            <a:r>
              <a:rPr lang="en-US" dirty="0"/>
              <a:t>Healthy Term Infants generally growth with ~100 kcal/kg/day</a:t>
            </a:r>
          </a:p>
          <a:p>
            <a:r>
              <a:rPr lang="en-US" dirty="0"/>
              <a:t>Many NAS infants will require formula mixed at a higher caloric density to achieve adequate growth</a:t>
            </a:r>
          </a:p>
          <a:p>
            <a:r>
              <a:rPr lang="en-US" dirty="0"/>
              <a:t>Increased caloric demand may be related to in utero exposure (which agent)</a:t>
            </a:r>
          </a:p>
        </p:txBody>
      </p:sp>
    </p:spTree>
    <p:extLst>
      <p:ext uri="{BB962C8B-B14F-4D97-AF65-F5344CB8AC3E}">
        <p14:creationId xmlns:p14="http://schemas.microsoft.com/office/powerpoint/2010/main" val="33714101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Calorie Formula</a:t>
            </a:r>
          </a:p>
        </p:txBody>
      </p:sp>
      <p:sp>
        <p:nvSpPr>
          <p:cNvPr id="3" name="Content Placeholder 2"/>
          <p:cNvSpPr>
            <a:spLocks noGrp="1"/>
          </p:cNvSpPr>
          <p:nvPr>
            <p:ph idx="1"/>
          </p:nvPr>
        </p:nvSpPr>
        <p:spPr/>
        <p:txBody>
          <a:bodyPr/>
          <a:lstStyle/>
          <a:p>
            <a:endParaRPr lang="en-US" dirty="0"/>
          </a:p>
          <a:p>
            <a:r>
              <a:rPr lang="en-US" dirty="0"/>
              <a:t>Early initiation of high-calorie formula for infants with prenatal methadone exposure may be beneficial for weight gain </a:t>
            </a:r>
          </a:p>
          <a:p>
            <a:r>
              <a:rPr lang="en-US" sz="1600" i="1" dirty="0"/>
              <a:t>Hospital Pediatrics </a:t>
            </a:r>
            <a:r>
              <a:rPr lang="en-US" sz="1600" dirty="0"/>
              <a:t>2018;8;7 </a:t>
            </a:r>
            <a:r>
              <a:rPr lang="en-US" sz="1600" b="1" dirty="0"/>
              <a:t>Methadone-Exposed Infants: A Feasibility Study Randomized Clinical Trial of Standard- Versus High-Calorie Formula for</a:t>
            </a:r>
            <a:endParaRPr lang="en-US" sz="1600" dirty="0"/>
          </a:p>
        </p:txBody>
      </p:sp>
    </p:spTree>
    <p:extLst>
      <p:ext uri="{BB962C8B-B14F-4D97-AF65-F5344CB8AC3E}">
        <p14:creationId xmlns:p14="http://schemas.microsoft.com/office/powerpoint/2010/main" val="28767100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 Symptoms</a:t>
            </a:r>
          </a:p>
        </p:txBody>
      </p:sp>
      <p:sp>
        <p:nvSpPr>
          <p:cNvPr id="3" name="Content Placeholder 2"/>
          <p:cNvSpPr>
            <a:spLocks noGrp="1"/>
          </p:cNvSpPr>
          <p:nvPr>
            <p:ph sz="half" idx="1"/>
          </p:nvPr>
        </p:nvSpPr>
        <p:spPr/>
        <p:txBody>
          <a:bodyPr/>
          <a:lstStyle/>
          <a:p>
            <a:pPr lvl="1"/>
            <a:r>
              <a:rPr lang="en-US" dirty="0"/>
              <a:t>“Reflux”/Vomiting</a:t>
            </a:r>
          </a:p>
          <a:p>
            <a:pPr lvl="1"/>
            <a:r>
              <a:rPr lang="en-US" dirty="0"/>
              <a:t> Diarrhea (leads to diaper rash; pain)</a:t>
            </a:r>
          </a:p>
          <a:p>
            <a:pPr lvl="1"/>
            <a:r>
              <a:rPr lang="en-US" dirty="0"/>
              <a:t>Dehydration</a:t>
            </a:r>
          </a:p>
          <a:p>
            <a:pPr lvl="1"/>
            <a:r>
              <a:rPr lang="en-US" dirty="0"/>
              <a:t>Poor weight gain</a:t>
            </a:r>
          </a:p>
        </p:txBody>
      </p:sp>
      <p:sp>
        <p:nvSpPr>
          <p:cNvPr id="4" name="Content Placeholder 3"/>
          <p:cNvSpPr>
            <a:spLocks noGrp="1"/>
          </p:cNvSpPr>
          <p:nvPr>
            <p:ph sz="half" idx="2"/>
          </p:nvPr>
        </p:nvSpPr>
        <p:spPr/>
        <p:txBody>
          <a:bodyPr/>
          <a:lstStyle/>
          <a:p>
            <a:r>
              <a:rPr lang="en-US" dirty="0"/>
              <a:t>Skin breakdown=increased needs</a:t>
            </a:r>
          </a:p>
          <a:p>
            <a:r>
              <a:rPr lang="en-US" dirty="0"/>
              <a:t>Malabsorption questions with diarrhea</a:t>
            </a:r>
          </a:p>
          <a:p>
            <a:endParaRPr lang="en-US" dirty="0"/>
          </a:p>
        </p:txBody>
      </p:sp>
    </p:spTree>
    <p:extLst>
      <p:ext uri="{BB962C8B-B14F-4D97-AF65-F5344CB8AC3E}">
        <p14:creationId xmlns:p14="http://schemas.microsoft.com/office/powerpoint/2010/main" val="27574581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 Symptoms</a:t>
            </a:r>
          </a:p>
        </p:txBody>
      </p:sp>
      <p:sp>
        <p:nvSpPr>
          <p:cNvPr id="3" name="Content Placeholder 2"/>
          <p:cNvSpPr>
            <a:spLocks noGrp="1"/>
          </p:cNvSpPr>
          <p:nvPr>
            <p:ph sz="half" idx="1"/>
          </p:nvPr>
        </p:nvSpPr>
        <p:spPr/>
        <p:txBody>
          <a:bodyPr>
            <a:normAutofit/>
          </a:bodyPr>
          <a:lstStyle/>
          <a:p>
            <a:r>
              <a:rPr lang="en-US" dirty="0"/>
              <a:t>Gas Pain	</a:t>
            </a:r>
          </a:p>
          <a:p>
            <a:pPr lvl="1"/>
            <a:r>
              <a:rPr lang="en-US" dirty="0"/>
              <a:t>Minimize frantic hunger</a:t>
            </a:r>
          </a:p>
          <a:p>
            <a:pPr lvl="1"/>
            <a:r>
              <a:rPr lang="en-US" dirty="0"/>
              <a:t>Appropriate bottles</a:t>
            </a:r>
          </a:p>
          <a:p>
            <a:pPr lvl="1"/>
            <a:r>
              <a:rPr lang="en-US" dirty="0"/>
              <a:t>Frequent burping</a:t>
            </a:r>
          </a:p>
          <a:p>
            <a:pPr lvl="1"/>
            <a:r>
              <a:rPr lang="en-US" dirty="0"/>
              <a:t>Minimize crying</a:t>
            </a:r>
          </a:p>
          <a:p>
            <a:pPr lvl="1"/>
            <a:r>
              <a:rPr lang="en-US" dirty="0"/>
              <a:t>Infant Massage	</a:t>
            </a:r>
          </a:p>
        </p:txBody>
      </p:sp>
      <p:sp>
        <p:nvSpPr>
          <p:cNvPr id="5" name="Content Placeholder 4"/>
          <p:cNvSpPr>
            <a:spLocks noGrp="1"/>
          </p:cNvSpPr>
          <p:nvPr>
            <p:ph sz="half" idx="2"/>
          </p:nvPr>
        </p:nvSpPr>
        <p:spPr/>
        <p:txBody>
          <a:bodyPr>
            <a:normAutofit/>
          </a:bodyPr>
          <a:lstStyle/>
          <a:p>
            <a:r>
              <a:rPr lang="en-US" dirty="0"/>
              <a:t>Vomiting/Loose Stools</a:t>
            </a:r>
          </a:p>
          <a:p>
            <a:pPr lvl="1"/>
            <a:r>
              <a:rPr lang="en-US" dirty="0"/>
              <a:t>Low osmolality formula</a:t>
            </a:r>
          </a:p>
          <a:p>
            <a:pPr lvl="1"/>
            <a:r>
              <a:rPr lang="en-US" dirty="0"/>
              <a:t>Low/no lactose formula</a:t>
            </a:r>
          </a:p>
        </p:txBody>
      </p:sp>
    </p:spTree>
    <p:extLst>
      <p:ext uri="{BB962C8B-B14F-4D97-AF65-F5344CB8AC3E}">
        <p14:creationId xmlns:p14="http://schemas.microsoft.com/office/powerpoint/2010/main" val="20143456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Breastfeeding</a:t>
            </a:r>
          </a:p>
        </p:txBody>
      </p:sp>
      <p:sp>
        <p:nvSpPr>
          <p:cNvPr id="3" name="Content Placeholder 2"/>
          <p:cNvSpPr>
            <a:spLocks noGrp="1"/>
          </p:cNvSpPr>
          <p:nvPr>
            <p:ph idx="1"/>
          </p:nvPr>
        </p:nvSpPr>
        <p:spPr/>
        <p:txBody>
          <a:bodyPr/>
          <a:lstStyle/>
          <a:p>
            <a:r>
              <a:rPr lang="en-US" dirty="0"/>
              <a:t>Breast is still best.</a:t>
            </a:r>
          </a:p>
          <a:p>
            <a:r>
              <a:rPr lang="en-US" dirty="0"/>
              <a:t>Use of breast milk will vary based on policies of each facility</a:t>
            </a:r>
          </a:p>
          <a:p>
            <a:r>
              <a:rPr lang="en-US" dirty="0"/>
              <a:t>Do not discourage mothers from breastfeeding if they are in treatment programs.</a:t>
            </a:r>
          </a:p>
          <a:p>
            <a:r>
              <a:rPr lang="en-US" dirty="0"/>
              <a:t>Mothers and Babies are often separated. Please support efforts to pump to provide breast milk.</a:t>
            </a:r>
          </a:p>
          <a:p>
            <a:r>
              <a:rPr lang="en-US" dirty="0"/>
              <a:t>Please do not discourage pacifier use in this population.</a:t>
            </a:r>
          </a:p>
          <a:p>
            <a:endParaRPr lang="en-US" dirty="0"/>
          </a:p>
        </p:txBody>
      </p:sp>
    </p:spTree>
    <p:extLst>
      <p:ext uri="{BB962C8B-B14F-4D97-AF65-F5344CB8AC3E}">
        <p14:creationId xmlns:p14="http://schemas.microsoft.com/office/powerpoint/2010/main" val="38985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198CA-BFD2-46CD-9762-6702D5C78774}"/>
              </a:ext>
            </a:extLst>
          </p:cNvPr>
          <p:cNvSpPr>
            <a:spLocks noGrp="1"/>
          </p:cNvSpPr>
          <p:nvPr>
            <p:ph type="title"/>
          </p:nvPr>
        </p:nvSpPr>
        <p:spPr/>
        <p:txBody>
          <a:bodyPr/>
          <a:lstStyle/>
          <a:p>
            <a:r>
              <a:rPr lang="en-US" dirty="0" err="1"/>
              <a:t>NeuroDevelopment</a:t>
            </a:r>
            <a:r>
              <a:rPr lang="en-US" dirty="0"/>
              <a:t> concerns &amp; Follow-up</a:t>
            </a:r>
          </a:p>
        </p:txBody>
      </p:sp>
      <p:sp>
        <p:nvSpPr>
          <p:cNvPr id="3" name="Text Placeholder 2">
            <a:extLst>
              <a:ext uri="{FF2B5EF4-FFF2-40B4-BE49-F238E27FC236}">
                <a16:creationId xmlns:a16="http://schemas.microsoft.com/office/drawing/2014/main" id="{A24482EF-5773-4575-9582-85AF69846F1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85992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00F9EC-F1BF-4310-87F4-4E3D07B01568}"/>
              </a:ext>
            </a:extLst>
          </p:cNvPr>
          <p:cNvSpPr>
            <a:spLocks noGrp="1"/>
          </p:cNvSpPr>
          <p:nvPr>
            <p:ph type="title"/>
          </p:nvPr>
        </p:nvSpPr>
        <p:spPr/>
        <p:txBody>
          <a:bodyPr/>
          <a:lstStyle/>
          <a:p>
            <a:r>
              <a:rPr lang="en-US" dirty="0"/>
              <a:t>ND Concerns &amp; F/U</a:t>
            </a:r>
          </a:p>
        </p:txBody>
      </p:sp>
      <p:pic>
        <p:nvPicPr>
          <p:cNvPr id="6" name="Picture 5">
            <a:extLst>
              <a:ext uri="{FF2B5EF4-FFF2-40B4-BE49-F238E27FC236}">
                <a16:creationId xmlns:a16="http://schemas.microsoft.com/office/drawing/2014/main" id="{3EA8FD7B-6D10-4A7E-8035-BF29C411512F}"/>
              </a:ext>
            </a:extLst>
          </p:cNvPr>
          <p:cNvPicPr>
            <a:picLocks noChangeAspect="1"/>
          </p:cNvPicPr>
          <p:nvPr/>
        </p:nvPicPr>
        <p:blipFill>
          <a:blip r:embed="rId2"/>
          <a:stretch>
            <a:fillRect/>
          </a:stretch>
        </p:blipFill>
        <p:spPr>
          <a:xfrm>
            <a:off x="134929" y="1158557"/>
            <a:ext cx="4275935" cy="4099243"/>
          </a:xfrm>
          <a:prstGeom prst="rect">
            <a:avLst/>
          </a:prstGeom>
        </p:spPr>
      </p:pic>
      <p:pic>
        <p:nvPicPr>
          <p:cNvPr id="7" name="Picture 6">
            <a:extLst>
              <a:ext uri="{FF2B5EF4-FFF2-40B4-BE49-F238E27FC236}">
                <a16:creationId xmlns:a16="http://schemas.microsoft.com/office/drawing/2014/main" id="{658F114D-7BDC-4296-B38F-B1FD2C510B97}"/>
              </a:ext>
            </a:extLst>
          </p:cNvPr>
          <p:cNvPicPr>
            <a:picLocks noChangeAspect="1"/>
          </p:cNvPicPr>
          <p:nvPr/>
        </p:nvPicPr>
        <p:blipFill>
          <a:blip r:embed="rId3"/>
          <a:stretch>
            <a:fillRect/>
          </a:stretch>
        </p:blipFill>
        <p:spPr>
          <a:xfrm>
            <a:off x="4410864" y="1600200"/>
            <a:ext cx="4275936" cy="2067582"/>
          </a:xfrm>
          <a:prstGeom prst="rect">
            <a:avLst/>
          </a:prstGeom>
        </p:spPr>
      </p:pic>
      <p:sp>
        <p:nvSpPr>
          <p:cNvPr id="8" name="TextBox 7">
            <a:extLst>
              <a:ext uri="{FF2B5EF4-FFF2-40B4-BE49-F238E27FC236}">
                <a16:creationId xmlns:a16="http://schemas.microsoft.com/office/drawing/2014/main" id="{A9CCA9B0-AF1D-4793-823C-40406FF00B6A}"/>
              </a:ext>
            </a:extLst>
          </p:cNvPr>
          <p:cNvSpPr txBox="1"/>
          <p:nvPr/>
        </p:nvSpPr>
        <p:spPr>
          <a:xfrm>
            <a:off x="4410863" y="3667782"/>
            <a:ext cx="4598207" cy="2308324"/>
          </a:xfrm>
          <a:prstGeom prst="rect">
            <a:avLst/>
          </a:prstGeom>
          <a:noFill/>
        </p:spPr>
        <p:txBody>
          <a:bodyPr wrap="square" rtlCol="0">
            <a:spAutoFit/>
          </a:bodyPr>
          <a:lstStyle/>
          <a:p>
            <a:pPr marL="285750" indent="-285750">
              <a:buFont typeface="Arial" panose="020B0604020202020204" pitchFamily="34" charset="0"/>
              <a:buChar char="•"/>
            </a:pPr>
            <a:r>
              <a:rPr lang="en-US" sz="1200" dirty="0"/>
              <a:t>Wendell AD. Overview and epidemiology of substance abuse in pregnancy. </a:t>
            </a:r>
            <a:r>
              <a:rPr lang="en-US" sz="1200" i="1" dirty="0" err="1"/>
              <a:t>Clin</a:t>
            </a:r>
            <a:r>
              <a:rPr lang="en-US" sz="1200" i="1" dirty="0"/>
              <a:t> </a:t>
            </a:r>
            <a:r>
              <a:rPr lang="en-US" sz="1200" i="1" dirty="0" err="1"/>
              <a:t>Obstet</a:t>
            </a:r>
            <a:r>
              <a:rPr lang="en-US" sz="1200" i="1" dirty="0"/>
              <a:t> </a:t>
            </a:r>
            <a:r>
              <a:rPr lang="en-US" sz="1200" i="1" dirty="0" err="1"/>
              <a:t>Gynecol</a:t>
            </a:r>
            <a:r>
              <a:rPr lang="en-US" sz="1200" dirty="0"/>
              <a:t> . 2013;56:91-96. </a:t>
            </a:r>
          </a:p>
          <a:p>
            <a:pPr marL="285750" indent="-285750">
              <a:buFont typeface="Arial" panose="020B0604020202020204" pitchFamily="34" charset="0"/>
              <a:buChar char="•"/>
            </a:pPr>
            <a:r>
              <a:rPr lang="en-US" sz="1200" dirty="0"/>
              <a:t>Behnke M, Smith VC, Committee on Substance Abuse, Committee on Fetus and Newborn. Prenatal substance abuse: short- and long-term effects on the exposed fetus. </a:t>
            </a:r>
            <a:r>
              <a:rPr lang="en-US" sz="1200" i="1" dirty="0"/>
              <a:t>Pediatrics</a:t>
            </a:r>
            <a:r>
              <a:rPr lang="en-US" sz="1200" dirty="0"/>
              <a:t> . 2013;131:e1009-e1024. Available at pediatrics.aappublications.org/content/131/3/e1009.full.pdf+html. </a:t>
            </a:r>
          </a:p>
          <a:p>
            <a:pPr marL="285750" indent="-285750">
              <a:buFont typeface="Arial" panose="020B0604020202020204" pitchFamily="34" charset="0"/>
              <a:buChar char="•"/>
            </a:pPr>
            <a:r>
              <a:rPr lang="en-US" sz="1200" dirty="0"/>
              <a:t>Queensland Maternity and Neonatal Clinical Guidelines Program. Neonatal abstinence syndrome. 2010; Queensland, Australia. Available at www.health.qld.gov.au/qcg/documents/g_nas5-0.pdf.</a:t>
            </a:r>
          </a:p>
        </p:txBody>
      </p:sp>
    </p:spTree>
    <p:extLst>
      <p:ext uri="{BB962C8B-B14F-4D97-AF65-F5344CB8AC3E}">
        <p14:creationId xmlns:p14="http://schemas.microsoft.com/office/powerpoint/2010/main" val="12807986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B21A-736C-430A-B2D4-8EAF0E06AE41}"/>
              </a:ext>
            </a:extLst>
          </p:cNvPr>
          <p:cNvSpPr>
            <a:spLocks noGrp="1"/>
          </p:cNvSpPr>
          <p:nvPr>
            <p:ph type="title"/>
          </p:nvPr>
        </p:nvSpPr>
        <p:spPr/>
        <p:txBody>
          <a:bodyPr>
            <a:normAutofit/>
          </a:bodyPr>
          <a:lstStyle/>
          <a:p>
            <a:r>
              <a:rPr lang="en-US" dirty="0"/>
              <a:t>ND Concerns &amp; F/U</a:t>
            </a:r>
          </a:p>
        </p:txBody>
      </p:sp>
      <p:sp>
        <p:nvSpPr>
          <p:cNvPr id="3" name="Content Placeholder 2">
            <a:extLst>
              <a:ext uri="{FF2B5EF4-FFF2-40B4-BE49-F238E27FC236}">
                <a16:creationId xmlns:a16="http://schemas.microsoft.com/office/drawing/2014/main" id="{336442C4-9A31-4AD2-BBD3-469CFDCC1C8C}"/>
              </a:ext>
            </a:extLst>
          </p:cNvPr>
          <p:cNvSpPr>
            <a:spLocks noGrp="1"/>
          </p:cNvSpPr>
          <p:nvPr>
            <p:ph idx="1"/>
          </p:nvPr>
        </p:nvSpPr>
        <p:spPr/>
        <p:txBody>
          <a:bodyPr>
            <a:normAutofit/>
          </a:bodyPr>
          <a:lstStyle/>
          <a:p>
            <a:r>
              <a:rPr lang="en-US" dirty="0"/>
              <a:t>Chronic opiate use in pregnancy appears to increase the risk for a HC ≤ 10th percentile and ≤ 3rd percentile when compared with controls. From ultrasound findings, femur and </a:t>
            </a:r>
            <a:r>
              <a:rPr lang="en-US" dirty="0" err="1"/>
              <a:t>humerus</a:t>
            </a:r>
            <a:r>
              <a:rPr lang="en-US" dirty="0"/>
              <a:t> lengths also appear to be shortened suggesting a possible effect on bone growth.</a:t>
            </a:r>
          </a:p>
          <a:p>
            <a:endParaRPr lang="en-US" dirty="0"/>
          </a:p>
          <a:p>
            <a:r>
              <a:rPr lang="en-US" sz="1400" dirty="0"/>
              <a:t>Chronic Opiate Use in Pregnancy and Newborn Head </a:t>
            </a:r>
            <a:r>
              <a:rPr lang="en-US" sz="1400" dirty="0" err="1"/>
              <a:t>CircumferenceAmerican</a:t>
            </a:r>
            <a:r>
              <a:rPr lang="en-US" sz="1400" dirty="0"/>
              <a:t> Journal of Perinatology 2015; 01: 027-032</a:t>
            </a:r>
            <a:br>
              <a:rPr lang="en-US" sz="1400" dirty="0"/>
            </a:br>
            <a:r>
              <a:rPr lang="en-US" sz="1400" dirty="0"/>
              <a:t>DOI: 10.1055/s-0034-1374817</a:t>
            </a:r>
          </a:p>
        </p:txBody>
      </p:sp>
    </p:spTree>
    <p:extLst>
      <p:ext uri="{BB962C8B-B14F-4D97-AF65-F5344CB8AC3E}">
        <p14:creationId xmlns:p14="http://schemas.microsoft.com/office/powerpoint/2010/main" val="25813152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2772-5AF9-4957-8BE9-8A6A87C1C112}"/>
              </a:ext>
            </a:extLst>
          </p:cNvPr>
          <p:cNvSpPr>
            <a:spLocks noGrp="1"/>
          </p:cNvSpPr>
          <p:nvPr>
            <p:ph type="title"/>
          </p:nvPr>
        </p:nvSpPr>
        <p:spPr/>
        <p:txBody>
          <a:bodyPr/>
          <a:lstStyle/>
          <a:p>
            <a:r>
              <a:rPr lang="en-US" dirty="0"/>
              <a:t>ND Concerns &amp; F/U</a:t>
            </a:r>
          </a:p>
        </p:txBody>
      </p:sp>
      <p:sp>
        <p:nvSpPr>
          <p:cNvPr id="3" name="Content Placeholder 2">
            <a:extLst>
              <a:ext uri="{FF2B5EF4-FFF2-40B4-BE49-F238E27FC236}">
                <a16:creationId xmlns:a16="http://schemas.microsoft.com/office/drawing/2014/main" id="{D783A537-CD83-472B-8E15-2DD95C44F87A}"/>
              </a:ext>
            </a:extLst>
          </p:cNvPr>
          <p:cNvSpPr>
            <a:spLocks noGrp="1"/>
          </p:cNvSpPr>
          <p:nvPr>
            <p:ph idx="1"/>
          </p:nvPr>
        </p:nvSpPr>
        <p:spPr/>
        <p:txBody>
          <a:bodyPr>
            <a:normAutofit fontScale="92500" lnSpcReduction="20000"/>
          </a:bodyPr>
          <a:lstStyle/>
          <a:p>
            <a:r>
              <a:rPr lang="en-US" dirty="0"/>
              <a:t>Children treated for NAS scored significantly lower than the norm on all 3 subscales (cognitive, language, motor). </a:t>
            </a:r>
          </a:p>
          <a:p>
            <a:r>
              <a:rPr lang="en-US" dirty="0"/>
              <a:t>Children who lived with foster/adoptive families at follow up had higher cognitive scores than those who lived with biological relatives, especially motor scores. </a:t>
            </a:r>
          </a:p>
          <a:p>
            <a:r>
              <a:rPr lang="en-US" dirty="0"/>
              <a:t>8% of children required treatment for strabismus.</a:t>
            </a:r>
          </a:p>
          <a:p>
            <a:pPr marL="0" indent="0">
              <a:buNone/>
            </a:pPr>
            <a:endParaRPr lang="en-US" dirty="0"/>
          </a:p>
          <a:p>
            <a:r>
              <a:rPr lang="en-US" sz="2000" dirty="0" err="1"/>
              <a:t>Merhar</a:t>
            </a:r>
            <a:r>
              <a:rPr lang="en-US" sz="2000" dirty="0"/>
              <a:t>, S. L., McAllister, J. M., </a:t>
            </a:r>
            <a:r>
              <a:rPr lang="en-US" sz="2000" dirty="0" err="1"/>
              <a:t>Wedig</a:t>
            </a:r>
            <a:r>
              <a:rPr lang="en-US" sz="2000" dirty="0"/>
              <a:t>-Stevie, K. E., Klein, A. C., </a:t>
            </a:r>
            <a:r>
              <a:rPr lang="en-US" sz="2000" dirty="0" err="1"/>
              <a:t>Meinzen-Derr</a:t>
            </a:r>
            <a:r>
              <a:rPr lang="en-US" sz="2000" dirty="0"/>
              <a:t>, J., &amp; Poindexter, B. B. (2018). Retrospective review of neurodevelopmental outcomes in infants treated for neonatal abstinence syndrome. </a:t>
            </a:r>
            <a:r>
              <a:rPr lang="en-US" sz="2000" i="1" dirty="0"/>
              <a:t>Journal of Perinatology</a:t>
            </a:r>
            <a:r>
              <a:rPr lang="en-US" sz="2000" dirty="0"/>
              <a:t>, </a:t>
            </a:r>
            <a:r>
              <a:rPr lang="en-US" sz="2000" i="1" dirty="0"/>
              <a:t>38</a:t>
            </a:r>
            <a:r>
              <a:rPr lang="en-US" sz="2000" dirty="0"/>
              <a:t>(5), 587–592. https://doi.org/10.1038/s41372-018-0088-9</a:t>
            </a:r>
          </a:p>
        </p:txBody>
      </p:sp>
    </p:spTree>
    <p:extLst>
      <p:ext uri="{BB962C8B-B14F-4D97-AF65-F5344CB8AC3E}">
        <p14:creationId xmlns:p14="http://schemas.microsoft.com/office/powerpoint/2010/main" val="7973800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28F3-F743-4160-BBDE-678083291071}"/>
              </a:ext>
            </a:extLst>
          </p:cNvPr>
          <p:cNvSpPr>
            <a:spLocks noGrp="1"/>
          </p:cNvSpPr>
          <p:nvPr>
            <p:ph type="title"/>
          </p:nvPr>
        </p:nvSpPr>
        <p:spPr/>
        <p:txBody>
          <a:bodyPr/>
          <a:lstStyle/>
          <a:p>
            <a:r>
              <a:rPr lang="en-US" dirty="0"/>
              <a:t>ND Concerns &amp; F/U</a:t>
            </a:r>
          </a:p>
        </p:txBody>
      </p:sp>
      <p:sp>
        <p:nvSpPr>
          <p:cNvPr id="3" name="Content Placeholder 2">
            <a:extLst>
              <a:ext uri="{FF2B5EF4-FFF2-40B4-BE49-F238E27FC236}">
                <a16:creationId xmlns:a16="http://schemas.microsoft.com/office/drawing/2014/main" id="{0AF7ED9B-0BF0-457A-ACFE-A44BA50FBC3C}"/>
              </a:ext>
            </a:extLst>
          </p:cNvPr>
          <p:cNvSpPr>
            <a:spLocks noGrp="1"/>
          </p:cNvSpPr>
          <p:nvPr>
            <p:ph idx="1"/>
          </p:nvPr>
        </p:nvSpPr>
        <p:spPr/>
        <p:txBody>
          <a:bodyPr/>
          <a:lstStyle/>
          <a:p>
            <a:r>
              <a:rPr lang="en-US" dirty="0"/>
              <a:t>Initial hospital discharge f/u- 2-3 days</a:t>
            </a:r>
          </a:p>
          <a:p>
            <a:r>
              <a:rPr lang="en-US" dirty="0"/>
              <a:t>May need more frequent visits to monitor symptoms (can last weeks) and growth closely</a:t>
            </a:r>
          </a:p>
          <a:p>
            <a:r>
              <a:rPr lang="en-US" dirty="0"/>
              <a:t>Early intervention services recommended</a:t>
            </a:r>
          </a:p>
          <a:p>
            <a:r>
              <a:rPr lang="en-US" dirty="0"/>
              <a:t>May need close monitoring of vision (strabismus)</a:t>
            </a:r>
          </a:p>
          <a:p>
            <a:r>
              <a:rPr lang="en-US" dirty="0"/>
              <a:t>May need higher calorie or special formulas (WIC)</a:t>
            </a:r>
          </a:p>
          <a:p>
            <a:endParaRPr lang="en-US" dirty="0"/>
          </a:p>
        </p:txBody>
      </p:sp>
    </p:spTree>
    <p:extLst>
      <p:ext uri="{BB962C8B-B14F-4D97-AF65-F5344CB8AC3E}">
        <p14:creationId xmlns:p14="http://schemas.microsoft.com/office/powerpoint/2010/main" val="2971233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58D6E-287E-4327-A770-5043070E7B1E}"/>
              </a:ext>
            </a:extLst>
          </p:cNvPr>
          <p:cNvSpPr>
            <a:spLocks noGrp="1"/>
          </p:cNvSpPr>
          <p:nvPr>
            <p:ph type="title"/>
          </p:nvPr>
        </p:nvSpPr>
        <p:spPr/>
        <p:txBody>
          <a:bodyPr>
            <a:normAutofit fontScale="90000"/>
          </a:bodyPr>
          <a:lstStyle/>
          <a:p>
            <a:r>
              <a:rPr lang="en-US" b="1" dirty="0"/>
              <a:t>State Medicaid Programs Paying the Majority of the Cost</a:t>
            </a:r>
          </a:p>
        </p:txBody>
      </p:sp>
      <p:sp>
        <p:nvSpPr>
          <p:cNvPr id="3" name="Content Placeholder 2">
            <a:extLst>
              <a:ext uri="{FF2B5EF4-FFF2-40B4-BE49-F238E27FC236}">
                <a16:creationId xmlns:a16="http://schemas.microsoft.com/office/drawing/2014/main" id="{B1F171E9-4F17-4DDE-BFCE-A30908CF3C99}"/>
              </a:ext>
            </a:extLst>
          </p:cNvPr>
          <p:cNvSpPr>
            <a:spLocks noGrp="1"/>
          </p:cNvSpPr>
          <p:nvPr>
            <p:ph idx="1"/>
          </p:nvPr>
        </p:nvSpPr>
        <p:spPr/>
        <p:txBody>
          <a:bodyPr>
            <a:noAutofit/>
          </a:bodyPr>
          <a:lstStyle/>
          <a:p>
            <a:pPr>
              <a:defRPr sz="4800">
                <a:solidFill>
                  <a:srgbClr val="E2B572"/>
                </a:solidFill>
              </a:defRPr>
            </a:pPr>
            <a:r>
              <a:rPr lang="en-US" sz="2400" dirty="0">
                <a:solidFill>
                  <a:schemeClr val="tx1">
                    <a:lumMod val="95000"/>
                    <a:lumOff val="5000"/>
                  </a:schemeClr>
                </a:solidFill>
              </a:rPr>
              <a:t>Cost is 15 to 16 times higher than healthy infants</a:t>
            </a:r>
          </a:p>
          <a:p>
            <a:pPr>
              <a:defRPr sz="4800">
                <a:solidFill>
                  <a:srgbClr val="E2B572"/>
                </a:solidFill>
              </a:defRPr>
            </a:pPr>
            <a:r>
              <a:rPr lang="en-US" sz="2400" dirty="0">
                <a:solidFill>
                  <a:schemeClr val="tx1">
                    <a:lumMod val="95000"/>
                    <a:lumOff val="5000"/>
                  </a:schemeClr>
                </a:solidFill>
              </a:rPr>
              <a:t>Cost is rising –Mean hospital charges for discharges with NAS increased from  $39,400 in 2000 to $53,400 in 2009</a:t>
            </a:r>
          </a:p>
        </p:txBody>
      </p:sp>
      <p:sp>
        <p:nvSpPr>
          <p:cNvPr id="4" name="Shape 183">
            <a:extLst>
              <a:ext uri="{FF2B5EF4-FFF2-40B4-BE49-F238E27FC236}">
                <a16:creationId xmlns:a16="http://schemas.microsoft.com/office/drawing/2014/main" id="{83D2F416-B667-446F-91BB-FCA90E20457D}"/>
              </a:ext>
            </a:extLst>
          </p:cNvPr>
          <p:cNvSpPr/>
          <p:nvPr/>
        </p:nvSpPr>
        <p:spPr>
          <a:xfrm>
            <a:off x="95250" y="4904026"/>
            <a:ext cx="8953500" cy="98488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374313" indent="-374313" algn="l" defTabSz="457200">
              <a:defRPr sz="1000">
                <a:solidFill>
                  <a:srgbClr val="808080"/>
                </a:solidFill>
              </a:defRPr>
            </a:pPr>
            <a:endParaRPr dirty="0"/>
          </a:p>
          <a:p>
            <a:pPr marL="374313" indent="-374313" algn="l" defTabSz="457200">
              <a:defRPr sz="1000">
                <a:solidFill>
                  <a:srgbClr val="808080"/>
                </a:solidFill>
              </a:defRPr>
            </a:pPr>
            <a:r>
              <a:rPr sz="1200" dirty="0"/>
              <a:t>Patrick, S., Schumacher, R., </a:t>
            </a:r>
            <a:r>
              <a:rPr sz="1200" dirty="0" err="1"/>
              <a:t>Benneyworth</a:t>
            </a:r>
            <a:r>
              <a:rPr sz="1200" dirty="0"/>
              <a:t>, B., </a:t>
            </a:r>
            <a:r>
              <a:rPr sz="1200" dirty="0" err="1"/>
              <a:t>Krans</a:t>
            </a:r>
            <a:r>
              <a:rPr sz="1200" dirty="0"/>
              <a:t>, E., </a:t>
            </a:r>
            <a:r>
              <a:rPr sz="1200" dirty="0" err="1"/>
              <a:t>Mcallister</a:t>
            </a:r>
            <a:r>
              <a:rPr sz="1200" dirty="0"/>
              <a:t>, J., &amp; Davis, M. (2013). Neonatal Abstinence Syndrome and Associated Health Care Expenditures. </a:t>
            </a:r>
            <a:r>
              <a:rPr sz="1200" i="1" dirty="0"/>
              <a:t>Obstetric Anesthesia Digest,</a:t>
            </a:r>
            <a:r>
              <a:rPr sz="1200" dirty="0"/>
              <a:t> </a:t>
            </a:r>
            <a:r>
              <a:rPr sz="1200" i="1" dirty="0"/>
              <a:t>33</a:t>
            </a:r>
            <a:r>
              <a:rPr sz="1200" dirty="0"/>
              <a:t>(2), 86. </a:t>
            </a:r>
            <a:endParaRPr sz="1200" dirty="0">
              <a:solidFill>
                <a:srgbClr val="FFFFFF"/>
              </a:solidFill>
            </a:endParaRPr>
          </a:p>
          <a:p>
            <a:pPr marL="374313" indent="-374313" algn="l" defTabSz="457200">
              <a:defRPr sz="1000" i="1">
                <a:solidFill>
                  <a:srgbClr val="808080"/>
                </a:solidFill>
              </a:defRPr>
            </a:pPr>
            <a:r>
              <a:rPr sz="1200" dirty="0"/>
              <a:t>Roussos-Ross, K., </a:t>
            </a:r>
            <a:r>
              <a:rPr sz="1200" dirty="0" err="1"/>
              <a:t>Reisfield</a:t>
            </a:r>
            <a:r>
              <a:rPr sz="1200" dirty="0"/>
              <a:t>, G., Elliot, I., Dalton, S., &amp; Gold, M. (2015). Opioid Use in Pregnant Women and the Increase in Neonatal Abstinence Syndrome. Journal of Addiction Medicine, 9(3), 222-225.</a:t>
            </a:r>
          </a:p>
        </p:txBody>
      </p:sp>
      <p:pic>
        <p:nvPicPr>
          <p:cNvPr id="5" name="Picture 4" descr="image001">
            <a:extLst>
              <a:ext uri="{FF2B5EF4-FFF2-40B4-BE49-F238E27FC236}">
                <a16:creationId xmlns:a16="http://schemas.microsoft.com/office/drawing/2014/main" id="{BE20A1A3-DFAB-48D2-BC31-F64483D36DC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765800"/>
            <a:ext cx="1371600"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8932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281F10-FB70-E844-8397-60CBD6ECDF0A}"/>
              </a:ext>
            </a:extLst>
          </p:cNvPr>
          <p:cNvSpPr>
            <a:spLocks noGrp="1"/>
          </p:cNvSpPr>
          <p:nvPr>
            <p:ph type="title"/>
          </p:nvPr>
        </p:nvSpPr>
        <p:spPr/>
        <p:txBody>
          <a:bodyPr/>
          <a:lstStyle/>
          <a:p>
            <a:r>
              <a:rPr lang="en-US"/>
              <a:t>Thank You!</a:t>
            </a:r>
          </a:p>
        </p:txBody>
      </p:sp>
      <p:sp>
        <p:nvSpPr>
          <p:cNvPr id="5" name="Text Placeholder 4">
            <a:extLst>
              <a:ext uri="{FF2B5EF4-FFF2-40B4-BE49-F238E27FC236}">
                <a16:creationId xmlns:a16="http://schemas.microsoft.com/office/drawing/2014/main" id="{497EE762-927D-F742-9672-E1C4DC865B7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3638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C9B781-AA1F-4028-B5FF-0EDF570FC85A}"/>
              </a:ext>
            </a:extLst>
          </p:cNvPr>
          <p:cNvSpPr>
            <a:spLocks noGrp="1"/>
          </p:cNvSpPr>
          <p:nvPr>
            <p:ph type="title"/>
          </p:nvPr>
        </p:nvSpPr>
        <p:spPr/>
        <p:txBody>
          <a:bodyPr>
            <a:normAutofit fontScale="90000"/>
          </a:bodyPr>
          <a:lstStyle/>
          <a:p>
            <a:r>
              <a:rPr lang="en-US" dirty="0" err="1"/>
              <a:t>Pediatrix</a:t>
            </a:r>
            <a:r>
              <a:rPr lang="en-US" dirty="0"/>
              <a:t> Clinical </a:t>
            </a:r>
            <a:br>
              <a:rPr lang="en-US" dirty="0"/>
            </a:br>
            <a:r>
              <a:rPr lang="en-US" dirty="0"/>
              <a:t>Data Warehouse</a:t>
            </a:r>
          </a:p>
        </p:txBody>
      </p:sp>
      <p:sp>
        <p:nvSpPr>
          <p:cNvPr id="5" name="Content Placeholder 4">
            <a:extLst>
              <a:ext uri="{FF2B5EF4-FFF2-40B4-BE49-F238E27FC236}">
                <a16:creationId xmlns:a16="http://schemas.microsoft.com/office/drawing/2014/main" id="{3FEC39E4-42D9-4038-854B-97A17E0F2AFB}"/>
              </a:ext>
            </a:extLst>
          </p:cNvPr>
          <p:cNvSpPr>
            <a:spLocks noGrp="1"/>
          </p:cNvSpPr>
          <p:nvPr>
            <p:ph sz="half" idx="1"/>
          </p:nvPr>
        </p:nvSpPr>
        <p:spPr/>
        <p:txBody>
          <a:bodyPr>
            <a:normAutofit fontScale="85000" lnSpcReduction="10000"/>
          </a:bodyPr>
          <a:lstStyle/>
          <a:p>
            <a:r>
              <a:rPr lang="en-US" dirty="0"/>
              <a:t>Large, multicenter, deidentified data set</a:t>
            </a:r>
          </a:p>
          <a:p>
            <a:r>
              <a:rPr lang="en-US" dirty="0"/>
              <a:t>Includes ~ 20% of infants admitted to US NICUs</a:t>
            </a:r>
          </a:p>
          <a:p>
            <a:r>
              <a:rPr lang="en-US" dirty="0"/>
              <a:t>Queries: NAS, Drug</a:t>
            </a:r>
          </a:p>
          <a:p>
            <a:pPr lvl="1"/>
            <a:r>
              <a:rPr lang="en-US" dirty="0"/>
              <a:t>Withdrawal or Drug</a:t>
            </a:r>
          </a:p>
          <a:p>
            <a:pPr lvl="1"/>
            <a:r>
              <a:rPr lang="en-US" dirty="0"/>
              <a:t>Withdrawal Syndrome</a:t>
            </a:r>
          </a:p>
          <a:p>
            <a:r>
              <a:rPr lang="en-US" dirty="0"/>
              <a:t>2004-2013</a:t>
            </a:r>
          </a:p>
          <a:p>
            <a:r>
              <a:rPr lang="en-US" dirty="0"/>
              <a:t>Among 674,845 infants admitted to 299 NICUs, </a:t>
            </a:r>
            <a:r>
              <a:rPr lang="en-US" b="1" dirty="0"/>
              <a:t>10,327 with NAS (1.5%)</a:t>
            </a:r>
            <a:r>
              <a:rPr lang="en-US" dirty="0"/>
              <a:t> </a:t>
            </a:r>
            <a:br>
              <a:rPr lang="en-US" dirty="0"/>
            </a:br>
            <a:endParaRPr lang="en-US" dirty="0"/>
          </a:p>
        </p:txBody>
      </p:sp>
      <p:pic>
        <p:nvPicPr>
          <p:cNvPr id="8" name="Picture 7">
            <a:extLst>
              <a:ext uri="{FF2B5EF4-FFF2-40B4-BE49-F238E27FC236}">
                <a16:creationId xmlns:a16="http://schemas.microsoft.com/office/drawing/2014/main" id="{E8E60143-2998-4C90-ACDD-4BDC0EF6949E}"/>
              </a:ext>
            </a:extLst>
          </p:cNvPr>
          <p:cNvPicPr>
            <a:picLocks noChangeAspect="1"/>
          </p:cNvPicPr>
          <p:nvPr/>
        </p:nvPicPr>
        <p:blipFill>
          <a:blip r:embed="rId3"/>
          <a:stretch>
            <a:fillRect/>
          </a:stretch>
        </p:blipFill>
        <p:spPr>
          <a:xfrm>
            <a:off x="2686050" y="5867401"/>
            <a:ext cx="1809750" cy="444500"/>
          </a:xfrm>
          <a:prstGeom prst="rect">
            <a:avLst/>
          </a:prstGeom>
        </p:spPr>
      </p:pic>
      <p:pic>
        <p:nvPicPr>
          <p:cNvPr id="11" name="Picture 10" descr="image001">
            <a:extLst>
              <a:ext uri="{FF2B5EF4-FFF2-40B4-BE49-F238E27FC236}">
                <a16:creationId xmlns:a16="http://schemas.microsoft.com/office/drawing/2014/main" id="{9ED73354-1257-45E5-9673-5209D0F974E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5765800"/>
            <a:ext cx="1371600"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DA3E898-7534-41E4-B5FC-024DE41E0632}"/>
              </a:ext>
            </a:extLst>
          </p:cNvPr>
          <p:cNvPicPr>
            <a:picLocks noChangeAspect="1"/>
          </p:cNvPicPr>
          <p:nvPr/>
        </p:nvPicPr>
        <p:blipFill>
          <a:blip r:embed="rId5"/>
          <a:stretch>
            <a:fillRect/>
          </a:stretch>
        </p:blipFill>
        <p:spPr>
          <a:xfrm>
            <a:off x="5011737" y="1371600"/>
            <a:ext cx="3000064" cy="4648200"/>
          </a:xfrm>
          <a:prstGeom prst="rect">
            <a:avLst/>
          </a:prstGeom>
        </p:spPr>
      </p:pic>
    </p:spTree>
    <p:extLst>
      <p:ext uri="{BB962C8B-B14F-4D97-AF65-F5344CB8AC3E}">
        <p14:creationId xmlns:p14="http://schemas.microsoft.com/office/powerpoint/2010/main" val="1220705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1ACF7-8B10-4754-83AF-401B026673B9}"/>
              </a:ext>
            </a:extLst>
          </p:cNvPr>
          <p:cNvSpPr>
            <a:spLocks noGrp="1"/>
          </p:cNvSpPr>
          <p:nvPr>
            <p:ph idx="1"/>
          </p:nvPr>
        </p:nvSpPr>
        <p:spPr>
          <a:xfrm>
            <a:off x="439396" y="6037262"/>
            <a:ext cx="7848600" cy="182563"/>
          </a:xfrm>
        </p:spPr>
        <p:txBody>
          <a:bodyPr>
            <a:normAutofit fontScale="25000" lnSpcReduction="20000"/>
          </a:bodyPr>
          <a:lstStyle/>
          <a:p>
            <a:r>
              <a:rPr lang="en-US" sz="2000" dirty="0"/>
              <a:t>The Tennessean: “Born Hurting”, by Tony Gonzalez &amp; Shelley DuBois </a:t>
            </a:r>
            <a:br>
              <a:rPr lang="en-US" dirty="0"/>
            </a:br>
            <a:endParaRPr lang="en-US" dirty="0"/>
          </a:p>
        </p:txBody>
      </p:sp>
      <p:pic>
        <p:nvPicPr>
          <p:cNvPr id="6" name="Picture 5" descr="image001">
            <a:extLst>
              <a:ext uri="{FF2B5EF4-FFF2-40B4-BE49-F238E27FC236}">
                <a16:creationId xmlns:a16="http://schemas.microsoft.com/office/drawing/2014/main" id="{D0D3EF84-CF04-44F6-AA5F-E5B12D127BA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765800"/>
            <a:ext cx="1371600"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7E31F52-E87C-4B53-A8E3-16602B764BFB}"/>
              </a:ext>
            </a:extLst>
          </p:cNvPr>
          <p:cNvPicPr>
            <a:picLocks noChangeAspect="1"/>
          </p:cNvPicPr>
          <p:nvPr/>
        </p:nvPicPr>
        <p:blipFill>
          <a:blip r:embed="rId3"/>
          <a:stretch>
            <a:fillRect/>
          </a:stretch>
        </p:blipFill>
        <p:spPr>
          <a:xfrm>
            <a:off x="1295400" y="307732"/>
            <a:ext cx="5638800" cy="5385776"/>
          </a:xfrm>
          <a:prstGeom prst="rect">
            <a:avLst/>
          </a:prstGeom>
        </p:spPr>
      </p:pic>
    </p:spTree>
    <p:extLst>
      <p:ext uri="{BB962C8B-B14F-4D97-AF65-F5344CB8AC3E}">
        <p14:creationId xmlns:p14="http://schemas.microsoft.com/office/powerpoint/2010/main" val="1652457662"/>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8DCCCF"/>
      </a:hlink>
      <a:folHlink>
        <a:srgbClr val="827B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8DCCCF"/>
      </a:hlink>
      <a:folHlink>
        <a:srgbClr val="827B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8DCCCF"/>
      </a:hlink>
      <a:folHlink>
        <a:srgbClr val="827B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8DCCCF"/>
      </a:hlink>
      <a:folHlink>
        <a:srgbClr val="827B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8DCCCF"/>
      </a:hlink>
      <a:folHlink>
        <a:srgbClr val="827B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2763</TotalTime>
  <Words>3445</Words>
  <Application>Microsoft Macintosh PowerPoint</Application>
  <PresentationFormat>On-screen Show (4:3)</PresentationFormat>
  <Paragraphs>425</Paragraphs>
  <Slides>70</Slides>
  <Notes>17</Notes>
  <HiddenSlides>0</HiddenSlides>
  <MMClips>1</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70</vt:i4>
      </vt:variant>
    </vt:vector>
  </HeadingPairs>
  <TitlesOfParts>
    <vt:vector size="80" baseType="lpstr">
      <vt:lpstr>Arial</vt:lpstr>
      <vt:lpstr>Calibri</vt:lpstr>
      <vt:lpstr>Times New Roman</vt:lpstr>
      <vt:lpstr>Wingdings</vt:lpstr>
      <vt:lpstr>Wingdings 3</vt:lpstr>
      <vt:lpstr>1_Office Theme</vt:lpstr>
      <vt:lpstr>2_Office Theme</vt:lpstr>
      <vt:lpstr>Custom Design</vt:lpstr>
      <vt:lpstr>2_Custom Design</vt:lpstr>
      <vt:lpstr>1_Custom Design</vt:lpstr>
      <vt:lpstr>Neonatal Abstinence Syndrome</vt:lpstr>
      <vt:lpstr>Objectives</vt:lpstr>
      <vt:lpstr>Definitions</vt:lpstr>
      <vt:lpstr>Neonatal Abstinence Syndrome (NAS)</vt:lpstr>
      <vt:lpstr>How much has the incidence of neonatal abstinence syndrome (NAS) increased in the last decade ?  </vt:lpstr>
      <vt:lpstr>How much money did the United States spend on infants with NAS in 2012  </vt:lpstr>
      <vt:lpstr>State Medicaid Programs Paying the Majority of the Cost</vt:lpstr>
      <vt:lpstr>Pediatrix Clinical  Data Warehouse</vt:lpstr>
      <vt:lpstr>PowerPoint Presentation</vt:lpstr>
      <vt:lpstr>Prescription Narcotics</vt:lpstr>
      <vt:lpstr>Heroin</vt:lpstr>
      <vt:lpstr>PowerPoint Presentation</vt:lpstr>
      <vt:lpstr>PowerPoint Presentation</vt:lpstr>
      <vt:lpstr>NAS in West Virginia</vt:lpstr>
      <vt:lpstr>NAS and West Virginia</vt:lpstr>
      <vt:lpstr>PowerPoint Presentation</vt:lpstr>
      <vt:lpstr>PowerPoint Presentation</vt:lpstr>
      <vt:lpstr>Screening</vt:lpstr>
      <vt:lpstr>Neonatal Screening</vt:lpstr>
      <vt:lpstr>Screening at WVU Medicine</vt:lpstr>
      <vt:lpstr>Scoring</vt:lpstr>
      <vt:lpstr>NAS Scoring Scales</vt:lpstr>
      <vt:lpstr>PowerPoint Presentation</vt:lpstr>
      <vt:lpstr>Challenges for Consistency in Scoring</vt:lpstr>
      <vt:lpstr>PowerPoint Presentation</vt:lpstr>
      <vt:lpstr>Signs and Symptoms</vt:lpstr>
      <vt:lpstr>Treatment</vt:lpstr>
      <vt:lpstr>Treatment</vt:lpstr>
      <vt:lpstr>AAP Guidelines NAS (Hudak Pediatr 129:e540, 2012)</vt:lpstr>
      <vt:lpstr>Non-Pharmacologic Care</vt:lpstr>
      <vt:lpstr>Pharmacologic Treatment</vt:lpstr>
      <vt:lpstr>  6 Basic Principles of Caring for an Infant with Neonatal Abstinence Syndrome  Swaddling Positioning Motion Handling Oral Stimulation Environment &amp; Stimulation    </vt:lpstr>
      <vt:lpstr>Care-Giver Quick Tips</vt:lpstr>
      <vt:lpstr>Swaddling</vt:lpstr>
      <vt:lpstr>Swaddling</vt:lpstr>
      <vt:lpstr>Positioning</vt:lpstr>
      <vt:lpstr>Positioning</vt:lpstr>
      <vt:lpstr>Motion</vt:lpstr>
      <vt:lpstr>“The Hold”</vt:lpstr>
      <vt:lpstr>Handling</vt:lpstr>
      <vt:lpstr>Oral Stimulation</vt:lpstr>
      <vt:lpstr>Oral Stimulation</vt:lpstr>
      <vt:lpstr>Environment &amp;  Stimulation</vt:lpstr>
      <vt:lpstr>Environment &amp;  Stimulation</vt:lpstr>
      <vt:lpstr>The 5 S’s of Soothing</vt:lpstr>
      <vt:lpstr>Other Interventions for NAS Infants</vt:lpstr>
      <vt:lpstr>Breast Feeding</vt:lpstr>
      <vt:lpstr>Breast Feeding</vt:lpstr>
      <vt:lpstr>Breast Feeding</vt:lpstr>
      <vt:lpstr>Pharmacologic treatment</vt:lpstr>
      <vt:lpstr>Morphine</vt:lpstr>
      <vt:lpstr>Methadone</vt:lpstr>
      <vt:lpstr>Clonidine</vt:lpstr>
      <vt:lpstr>Phenobarbital</vt:lpstr>
      <vt:lpstr>Pharmacologic Therapy</vt:lpstr>
      <vt:lpstr>Nutrition Implications</vt:lpstr>
      <vt:lpstr>In Utero Opioid Exposure</vt:lpstr>
      <vt:lpstr>Oral Feeding</vt:lpstr>
      <vt:lpstr>Increased metabolic demand=need for more Calories</vt:lpstr>
      <vt:lpstr>Energy Requirements</vt:lpstr>
      <vt:lpstr>High Calorie Formula</vt:lpstr>
      <vt:lpstr>GI Symptoms</vt:lpstr>
      <vt:lpstr>GI Symptoms</vt:lpstr>
      <vt:lpstr>Breastfeeding</vt:lpstr>
      <vt:lpstr>NeuroDevelopment concerns &amp; Follow-up</vt:lpstr>
      <vt:lpstr>ND Concerns &amp; F/U</vt:lpstr>
      <vt:lpstr>ND Concerns &amp; F/U</vt:lpstr>
      <vt:lpstr>ND Concerns &amp; F/U</vt:lpstr>
      <vt:lpstr>ND Concerns &amp; F/U</vt:lpstr>
      <vt:lpstr>Thank You!</vt:lpstr>
    </vt:vector>
  </TitlesOfParts>
  <Company>WVU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Condia, Anthony</dc:creator>
  <cp:lastModifiedBy>Smith, Cody</cp:lastModifiedBy>
  <cp:revision>204</cp:revision>
  <cp:lastPrinted>2016-12-09T16:58:26Z</cp:lastPrinted>
  <dcterms:created xsi:type="dcterms:W3CDTF">2015-04-16T12:40:17Z</dcterms:created>
  <dcterms:modified xsi:type="dcterms:W3CDTF">2020-06-20T03:02:22Z</dcterms:modified>
</cp:coreProperties>
</file>