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0.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06" r:id="rId1"/>
    <p:sldMasterId id="2147483709" r:id="rId2"/>
    <p:sldMasterId id="2147483712" r:id="rId3"/>
    <p:sldMasterId id="2147483672" r:id="rId4"/>
    <p:sldMasterId id="2147483723" r:id="rId5"/>
    <p:sldMasterId id="2147483694" r:id="rId6"/>
    <p:sldMasterId id="2147483715" r:id="rId7"/>
    <p:sldMasterId id="2147483733" r:id="rId8"/>
    <p:sldMasterId id="2147483741" r:id="rId9"/>
    <p:sldMasterId id="2147483749" r:id="rId10"/>
    <p:sldMasterId id="2147483770" r:id="rId11"/>
    <p:sldMasterId id="2147483684" r:id="rId12"/>
    <p:sldMasterId id="2147483757" r:id="rId13"/>
    <p:sldMasterId id="2147483767" r:id="rId14"/>
  </p:sldMasterIdLst>
  <p:notesMasterIdLst>
    <p:notesMasterId r:id="rId57"/>
  </p:notesMasterIdLst>
  <p:sldIdLst>
    <p:sldId id="256" r:id="rId15"/>
    <p:sldId id="277" r:id="rId16"/>
    <p:sldId id="424" r:id="rId17"/>
    <p:sldId id="379" r:id="rId18"/>
    <p:sldId id="376" r:id="rId19"/>
    <p:sldId id="260" r:id="rId20"/>
    <p:sldId id="302" r:id="rId21"/>
    <p:sldId id="388" r:id="rId22"/>
    <p:sldId id="278" r:id="rId23"/>
    <p:sldId id="257" r:id="rId24"/>
    <p:sldId id="258" r:id="rId25"/>
    <p:sldId id="265" r:id="rId26"/>
    <p:sldId id="264" r:id="rId27"/>
    <p:sldId id="267" r:id="rId28"/>
    <p:sldId id="386" r:id="rId29"/>
    <p:sldId id="387" r:id="rId30"/>
    <p:sldId id="336" r:id="rId31"/>
    <p:sldId id="415" r:id="rId32"/>
    <p:sldId id="268" r:id="rId33"/>
    <p:sldId id="281" r:id="rId34"/>
    <p:sldId id="266" r:id="rId35"/>
    <p:sldId id="269" r:id="rId36"/>
    <p:sldId id="414" r:id="rId37"/>
    <p:sldId id="286" r:id="rId38"/>
    <p:sldId id="287" r:id="rId39"/>
    <p:sldId id="272" r:id="rId40"/>
    <p:sldId id="273" r:id="rId41"/>
    <p:sldId id="283" r:id="rId42"/>
    <p:sldId id="275" r:id="rId43"/>
    <p:sldId id="288" r:id="rId44"/>
    <p:sldId id="425" r:id="rId45"/>
    <p:sldId id="428" r:id="rId46"/>
    <p:sldId id="274" r:id="rId47"/>
    <p:sldId id="280" r:id="rId48"/>
    <p:sldId id="426" r:id="rId49"/>
    <p:sldId id="282" r:id="rId50"/>
    <p:sldId id="284" r:id="rId51"/>
    <p:sldId id="427" r:id="rId52"/>
    <p:sldId id="285" r:id="rId53"/>
    <p:sldId id="418" r:id="rId54"/>
    <p:sldId id="380" r:id="rId55"/>
    <p:sldId id="263" r:id="rId56"/>
  </p:sldIdLst>
  <p:sldSz cx="9144000" cy="5143500" type="screen16x9"/>
  <p:notesSz cx="6858000" cy="9144000"/>
  <p:defaultTex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84">
          <p15:clr>
            <a:srgbClr val="A4A3A4"/>
          </p15:clr>
        </p15:guide>
        <p15:guide id="2" pos="6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E1B36"/>
    <a:srgbClr val="E39B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82" autoAdjust="0"/>
    <p:restoredTop sz="89864" autoAdjust="0"/>
  </p:normalViewPr>
  <p:slideViewPr>
    <p:cSldViewPr showGuides="1">
      <p:cViewPr varScale="1">
        <p:scale>
          <a:sx n="153" d="100"/>
          <a:sy n="153" d="100"/>
        </p:scale>
        <p:origin x="312" y="168"/>
      </p:cViewPr>
      <p:guideLst>
        <p:guide orient="horz" pos="1284"/>
        <p:guide pos="672"/>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BA6060-5D69-4239-A1DA-79377234AD31}"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3287AF55-C70C-4248-9337-10FC11759E02}">
      <dgm:prSet phldrT="[Text]" custT="1"/>
      <dgm:spPr/>
      <dgm:t>
        <a:bodyPr/>
        <a:lstStyle/>
        <a:p>
          <a:pPr algn="ctr"/>
          <a:r>
            <a:rPr lang="en-US" sz="1400" dirty="0"/>
            <a:t>Screening	</a:t>
          </a:r>
        </a:p>
      </dgm:t>
    </dgm:pt>
    <dgm:pt modelId="{1494B1E1-502B-44A5-8692-6BAF2A1A54C9}" type="parTrans" cxnId="{E84D9C90-33EB-4E8A-B82B-EE9AA4DFFE45}">
      <dgm:prSet/>
      <dgm:spPr/>
      <dgm:t>
        <a:bodyPr/>
        <a:lstStyle/>
        <a:p>
          <a:endParaRPr lang="en-US" sz="1400"/>
        </a:p>
      </dgm:t>
    </dgm:pt>
    <dgm:pt modelId="{A9BC694A-C8D4-4083-AE57-21101BC1623C}" type="sibTrans" cxnId="{E84D9C90-33EB-4E8A-B82B-EE9AA4DFFE45}">
      <dgm:prSet custT="1"/>
      <dgm:spPr/>
      <dgm:t>
        <a:bodyPr/>
        <a:lstStyle/>
        <a:p>
          <a:endParaRPr lang="en-US" sz="1400"/>
        </a:p>
      </dgm:t>
    </dgm:pt>
    <dgm:pt modelId="{05EBA85D-35A8-48FC-B191-4796022A4BC8}">
      <dgm:prSet phldrT="[Text]" custT="1"/>
      <dgm:spPr>
        <a:ln>
          <a:noFill/>
        </a:ln>
      </dgm:spPr>
      <dgm:t>
        <a:bodyPr/>
        <a:lstStyle/>
        <a:p>
          <a:pPr algn="ctr"/>
          <a:r>
            <a:rPr lang="en-US" sz="1400" dirty="0"/>
            <a:t>Scoring	</a:t>
          </a:r>
        </a:p>
      </dgm:t>
    </dgm:pt>
    <dgm:pt modelId="{3C61FC1E-6AB3-4166-9BDC-70927EE81071}" type="parTrans" cxnId="{D8C89171-8E23-4355-BC63-0CADE2EDC0F2}">
      <dgm:prSet/>
      <dgm:spPr/>
      <dgm:t>
        <a:bodyPr/>
        <a:lstStyle/>
        <a:p>
          <a:endParaRPr lang="en-US" sz="1400"/>
        </a:p>
      </dgm:t>
    </dgm:pt>
    <dgm:pt modelId="{96BA2296-AECE-4463-9D30-4F98F941D616}" type="sibTrans" cxnId="{D8C89171-8E23-4355-BC63-0CADE2EDC0F2}">
      <dgm:prSet custT="1"/>
      <dgm:spPr/>
      <dgm:t>
        <a:bodyPr/>
        <a:lstStyle/>
        <a:p>
          <a:endParaRPr lang="en-US" sz="1400"/>
        </a:p>
      </dgm:t>
    </dgm:pt>
    <dgm:pt modelId="{643C73B0-019D-47C1-B79D-8FF0CB82EED7}">
      <dgm:prSet phldrT="[Text]" custT="1"/>
      <dgm:spPr>
        <a:noFill/>
        <a:ln>
          <a:noFill/>
        </a:ln>
      </dgm:spPr>
      <dgm:t>
        <a:bodyPr/>
        <a:lstStyle/>
        <a:p>
          <a:endParaRPr lang="en-US" sz="1400" dirty="0"/>
        </a:p>
      </dgm:t>
    </dgm:pt>
    <dgm:pt modelId="{9BF17D00-C6E1-42F0-BDD6-79DC63800F35}" type="parTrans" cxnId="{D19A57F5-E4D7-4F1C-9937-FB639F163D12}">
      <dgm:prSet/>
      <dgm:spPr/>
      <dgm:t>
        <a:bodyPr/>
        <a:lstStyle/>
        <a:p>
          <a:endParaRPr lang="en-US" sz="1400"/>
        </a:p>
      </dgm:t>
    </dgm:pt>
    <dgm:pt modelId="{C60D4177-D565-4B97-B624-2690E422FBCB}" type="sibTrans" cxnId="{D19A57F5-E4D7-4F1C-9937-FB639F163D12}">
      <dgm:prSet/>
      <dgm:spPr/>
      <dgm:t>
        <a:bodyPr/>
        <a:lstStyle/>
        <a:p>
          <a:endParaRPr lang="en-US" sz="1400"/>
        </a:p>
      </dgm:t>
    </dgm:pt>
    <dgm:pt modelId="{D16AFCFD-8538-4314-868C-A39FB376E8EF}">
      <dgm:prSet phldrT="[Text]" custT="1"/>
      <dgm:spPr/>
      <dgm:t>
        <a:bodyPr/>
        <a:lstStyle/>
        <a:p>
          <a:pPr algn="ctr"/>
          <a:r>
            <a:rPr lang="en-US" sz="1400" dirty="0"/>
            <a:t>Non-pharmacologic 	</a:t>
          </a:r>
        </a:p>
      </dgm:t>
    </dgm:pt>
    <dgm:pt modelId="{1693D11B-94A7-4448-BCBF-08BB3CD27D83}" type="parTrans" cxnId="{B84EF6DB-26B8-4FE3-A0F2-F5C65FBB2B79}">
      <dgm:prSet/>
      <dgm:spPr/>
      <dgm:t>
        <a:bodyPr/>
        <a:lstStyle/>
        <a:p>
          <a:endParaRPr lang="en-US" sz="1400"/>
        </a:p>
      </dgm:t>
    </dgm:pt>
    <dgm:pt modelId="{19753948-BAA7-45DA-9545-AE138D041F70}" type="sibTrans" cxnId="{B84EF6DB-26B8-4FE3-A0F2-F5C65FBB2B79}">
      <dgm:prSet custT="1"/>
      <dgm:spPr/>
      <dgm:t>
        <a:bodyPr/>
        <a:lstStyle/>
        <a:p>
          <a:endParaRPr lang="en-US" sz="1400"/>
        </a:p>
      </dgm:t>
    </dgm:pt>
    <dgm:pt modelId="{2FA163CD-EF88-4F4C-B4E4-26B1DB8BA8BB}">
      <dgm:prSet custT="1"/>
      <dgm:spPr/>
      <dgm:t>
        <a:bodyPr/>
        <a:lstStyle/>
        <a:p>
          <a:pPr algn="ctr"/>
          <a:r>
            <a:rPr lang="en-US" sz="1400" dirty="0"/>
            <a:t>Pharmacologic </a:t>
          </a:r>
        </a:p>
      </dgm:t>
    </dgm:pt>
    <dgm:pt modelId="{CA0AB533-061B-4A6C-955A-749F0A557BB3}" type="parTrans" cxnId="{99CAF135-2936-4BAF-9E45-B97C5E33785C}">
      <dgm:prSet/>
      <dgm:spPr/>
      <dgm:t>
        <a:bodyPr/>
        <a:lstStyle/>
        <a:p>
          <a:endParaRPr lang="en-US" sz="1400"/>
        </a:p>
      </dgm:t>
    </dgm:pt>
    <dgm:pt modelId="{065EFC0B-AD85-46D8-BD99-900D4CA73B28}" type="sibTrans" cxnId="{99CAF135-2936-4BAF-9E45-B97C5E33785C}">
      <dgm:prSet/>
      <dgm:spPr/>
      <dgm:t>
        <a:bodyPr/>
        <a:lstStyle/>
        <a:p>
          <a:endParaRPr lang="en-US" sz="1400"/>
        </a:p>
      </dgm:t>
    </dgm:pt>
    <dgm:pt modelId="{05994783-4460-432B-B5AD-52598D4D849D}">
      <dgm:prSet custT="1"/>
      <dgm:spPr/>
      <dgm:t>
        <a:bodyPr/>
        <a:lstStyle/>
        <a:p>
          <a:pPr algn="ctr"/>
          <a:r>
            <a:rPr lang="en-US" sz="1400" dirty="0" err="1"/>
            <a:t>Followup</a:t>
          </a:r>
          <a:endParaRPr lang="en-US" sz="1400" dirty="0"/>
        </a:p>
      </dgm:t>
    </dgm:pt>
    <dgm:pt modelId="{A835CFF8-E7CD-44E4-82CA-A76FD98CCC7A}" type="parTrans" cxnId="{970EC1FE-5327-46E0-9C47-025AF82EB9F0}">
      <dgm:prSet/>
      <dgm:spPr/>
      <dgm:t>
        <a:bodyPr/>
        <a:lstStyle/>
        <a:p>
          <a:endParaRPr lang="en-US"/>
        </a:p>
      </dgm:t>
    </dgm:pt>
    <dgm:pt modelId="{4B3BB73D-8291-49D7-B3D1-DE12483180E2}" type="sibTrans" cxnId="{970EC1FE-5327-46E0-9C47-025AF82EB9F0}">
      <dgm:prSet/>
      <dgm:spPr/>
      <dgm:t>
        <a:bodyPr/>
        <a:lstStyle/>
        <a:p>
          <a:endParaRPr lang="en-US"/>
        </a:p>
      </dgm:t>
    </dgm:pt>
    <dgm:pt modelId="{FE8F848E-52F1-4E4A-85AE-54331CFEA470}">
      <dgm:prSet custT="1"/>
      <dgm:spPr/>
      <dgm:t>
        <a:bodyPr/>
        <a:lstStyle/>
        <a:p>
          <a:pPr algn="ctr"/>
          <a:r>
            <a:rPr lang="en-US" sz="1400" dirty="0"/>
            <a:t>Outcomes</a:t>
          </a:r>
        </a:p>
      </dgm:t>
    </dgm:pt>
    <dgm:pt modelId="{A163FC0D-A553-4EC6-BB2C-489A86BE0F7D}" type="parTrans" cxnId="{B7889607-8160-4A8E-B539-17CC9BFBDA87}">
      <dgm:prSet/>
      <dgm:spPr/>
      <dgm:t>
        <a:bodyPr/>
        <a:lstStyle/>
        <a:p>
          <a:endParaRPr lang="en-US"/>
        </a:p>
      </dgm:t>
    </dgm:pt>
    <dgm:pt modelId="{9604C8EE-CFA8-4A59-8924-704DFF530DD9}" type="sibTrans" cxnId="{B7889607-8160-4A8E-B539-17CC9BFBDA87}">
      <dgm:prSet/>
      <dgm:spPr/>
      <dgm:t>
        <a:bodyPr/>
        <a:lstStyle/>
        <a:p>
          <a:endParaRPr lang="en-US"/>
        </a:p>
      </dgm:t>
    </dgm:pt>
    <dgm:pt modelId="{F9DCAE36-4415-4BD6-A0DD-83AE06CD38EA}" type="pres">
      <dgm:prSet presAssocID="{26BA6060-5D69-4239-A1DA-79377234AD31}" presName="rootnode" presStyleCnt="0">
        <dgm:presLayoutVars>
          <dgm:chMax/>
          <dgm:chPref/>
          <dgm:dir/>
          <dgm:animLvl val="lvl"/>
        </dgm:presLayoutVars>
      </dgm:prSet>
      <dgm:spPr/>
    </dgm:pt>
    <dgm:pt modelId="{09F10CEC-2BD6-4885-ADAE-68D01D19E43E}" type="pres">
      <dgm:prSet presAssocID="{3287AF55-C70C-4248-9337-10FC11759E02}" presName="composite" presStyleCnt="0"/>
      <dgm:spPr/>
    </dgm:pt>
    <dgm:pt modelId="{652B1B0B-876A-4199-B1F4-725175BCF471}" type="pres">
      <dgm:prSet presAssocID="{3287AF55-C70C-4248-9337-10FC11759E02}" presName="bentUpArrow1" presStyleLbl="alignImgPlace1" presStyleIdx="0" presStyleCnt="5"/>
      <dgm:spPr/>
    </dgm:pt>
    <dgm:pt modelId="{F1116B40-7395-465A-BD66-08010D62AA98}" type="pres">
      <dgm:prSet presAssocID="{3287AF55-C70C-4248-9337-10FC11759E02}" presName="ParentText" presStyleLbl="node1" presStyleIdx="0" presStyleCnt="6" custScaleX="127657">
        <dgm:presLayoutVars>
          <dgm:chMax val="1"/>
          <dgm:chPref val="1"/>
          <dgm:bulletEnabled val="1"/>
        </dgm:presLayoutVars>
      </dgm:prSet>
      <dgm:spPr/>
    </dgm:pt>
    <dgm:pt modelId="{E6527A7D-9FAE-45FD-929B-6193A403A644}" type="pres">
      <dgm:prSet presAssocID="{3287AF55-C70C-4248-9337-10FC11759E02}" presName="ChildText" presStyleLbl="revTx" presStyleIdx="0" presStyleCnt="5">
        <dgm:presLayoutVars>
          <dgm:chMax val="0"/>
          <dgm:chPref val="0"/>
          <dgm:bulletEnabled val="1"/>
        </dgm:presLayoutVars>
      </dgm:prSet>
      <dgm:spPr/>
    </dgm:pt>
    <dgm:pt modelId="{BCA88DFB-802A-408C-827E-17218BD15ACC}" type="pres">
      <dgm:prSet presAssocID="{A9BC694A-C8D4-4083-AE57-21101BC1623C}" presName="sibTrans" presStyleCnt="0"/>
      <dgm:spPr/>
    </dgm:pt>
    <dgm:pt modelId="{55F0CCC8-AAEB-4049-8AD4-562404FDFB89}" type="pres">
      <dgm:prSet presAssocID="{05EBA85D-35A8-48FC-B191-4796022A4BC8}" presName="composite" presStyleCnt="0"/>
      <dgm:spPr/>
    </dgm:pt>
    <dgm:pt modelId="{DA3C802F-FCEA-4048-BC91-5A02C2F46E26}" type="pres">
      <dgm:prSet presAssocID="{05EBA85D-35A8-48FC-B191-4796022A4BC8}" presName="bentUpArrow1" presStyleLbl="alignImgPlace1" presStyleIdx="1" presStyleCnt="5"/>
      <dgm:spPr/>
    </dgm:pt>
    <dgm:pt modelId="{7616480F-BBDB-4E68-AED3-A7C9B02F5C69}" type="pres">
      <dgm:prSet presAssocID="{05EBA85D-35A8-48FC-B191-4796022A4BC8}" presName="ParentText" presStyleLbl="node1" presStyleIdx="1" presStyleCnt="6" custScaleX="120850">
        <dgm:presLayoutVars>
          <dgm:chMax val="1"/>
          <dgm:chPref val="1"/>
          <dgm:bulletEnabled val="1"/>
        </dgm:presLayoutVars>
      </dgm:prSet>
      <dgm:spPr/>
    </dgm:pt>
    <dgm:pt modelId="{A7B4B0BC-4685-4F75-B2A3-70EE9678283C}" type="pres">
      <dgm:prSet presAssocID="{05EBA85D-35A8-48FC-B191-4796022A4BC8}" presName="ChildText" presStyleLbl="revTx" presStyleIdx="1" presStyleCnt="5">
        <dgm:presLayoutVars>
          <dgm:chMax val="0"/>
          <dgm:chPref val="0"/>
          <dgm:bulletEnabled val="1"/>
        </dgm:presLayoutVars>
      </dgm:prSet>
      <dgm:spPr/>
    </dgm:pt>
    <dgm:pt modelId="{AFF6CF2A-094A-465E-9518-0B4B88683490}" type="pres">
      <dgm:prSet presAssocID="{96BA2296-AECE-4463-9D30-4F98F941D616}" presName="sibTrans" presStyleCnt="0"/>
      <dgm:spPr/>
    </dgm:pt>
    <dgm:pt modelId="{B87522A8-5DB6-4D60-84C7-FB22E088CDDF}" type="pres">
      <dgm:prSet presAssocID="{D16AFCFD-8538-4314-868C-A39FB376E8EF}" presName="composite" presStyleCnt="0"/>
      <dgm:spPr/>
    </dgm:pt>
    <dgm:pt modelId="{900044F8-D67E-45BB-9003-0253780D1F9C}" type="pres">
      <dgm:prSet presAssocID="{D16AFCFD-8538-4314-868C-A39FB376E8EF}" presName="bentUpArrow1" presStyleLbl="alignImgPlace1" presStyleIdx="2" presStyleCnt="5"/>
      <dgm:spPr/>
    </dgm:pt>
    <dgm:pt modelId="{160546C2-7D9C-4FE8-A27E-9A9A1F25164F}" type="pres">
      <dgm:prSet presAssocID="{D16AFCFD-8538-4314-868C-A39FB376E8EF}" presName="ParentText" presStyleLbl="node1" presStyleIdx="2" presStyleCnt="6" custScaleX="167794">
        <dgm:presLayoutVars>
          <dgm:chMax val="1"/>
          <dgm:chPref val="1"/>
          <dgm:bulletEnabled val="1"/>
        </dgm:presLayoutVars>
      </dgm:prSet>
      <dgm:spPr/>
    </dgm:pt>
    <dgm:pt modelId="{D69015EE-06EA-4DBC-8DE2-AE63FFAC679F}" type="pres">
      <dgm:prSet presAssocID="{D16AFCFD-8538-4314-868C-A39FB376E8EF}" presName="ChildText" presStyleLbl="revTx" presStyleIdx="2" presStyleCnt="5">
        <dgm:presLayoutVars>
          <dgm:chMax val="0"/>
          <dgm:chPref val="0"/>
          <dgm:bulletEnabled val="1"/>
        </dgm:presLayoutVars>
      </dgm:prSet>
      <dgm:spPr/>
    </dgm:pt>
    <dgm:pt modelId="{8820663D-2EEB-451D-B7EF-19D4EF0080F4}" type="pres">
      <dgm:prSet presAssocID="{19753948-BAA7-45DA-9545-AE138D041F70}" presName="sibTrans" presStyleCnt="0"/>
      <dgm:spPr/>
    </dgm:pt>
    <dgm:pt modelId="{6863B64A-0A18-46B9-B397-A8C1DECDB2E6}" type="pres">
      <dgm:prSet presAssocID="{2FA163CD-EF88-4F4C-B4E4-26B1DB8BA8BB}" presName="composite" presStyleCnt="0"/>
      <dgm:spPr/>
    </dgm:pt>
    <dgm:pt modelId="{4ADE1C1C-19E8-4C12-B90B-E5298AD50E26}" type="pres">
      <dgm:prSet presAssocID="{2FA163CD-EF88-4F4C-B4E4-26B1DB8BA8BB}" presName="bentUpArrow1" presStyleLbl="alignImgPlace1" presStyleIdx="3" presStyleCnt="5"/>
      <dgm:spPr/>
    </dgm:pt>
    <dgm:pt modelId="{BB84A94E-955D-4AB9-B6A0-5DF5D43B554E}" type="pres">
      <dgm:prSet presAssocID="{2FA163CD-EF88-4F4C-B4E4-26B1DB8BA8BB}" presName="ParentText" presStyleLbl="node1" presStyleIdx="3" presStyleCnt="6" custScaleX="162573">
        <dgm:presLayoutVars>
          <dgm:chMax val="1"/>
          <dgm:chPref val="1"/>
          <dgm:bulletEnabled val="1"/>
        </dgm:presLayoutVars>
      </dgm:prSet>
      <dgm:spPr/>
    </dgm:pt>
    <dgm:pt modelId="{575161EA-5020-4497-A20C-88666772126A}" type="pres">
      <dgm:prSet presAssocID="{2FA163CD-EF88-4F4C-B4E4-26B1DB8BA8BB}" presName="ChildText" presStyleLbl="revTx" presStyleIdx="3" presStyleCnt="5">
        <dgm:presLayoutVars>
          <dgm:chMax val="0"/>
          <dgm:chPref val="0"/>
          <dgm:bulletEnabled val="1"/>
        </dgm:presLayoutVars>
      </dgm:prSet>
      <dgm:spPr/>
    </dgm:pt>
    <dgm:pt modelId="{8E0BEC01-5B47-40F0-95C7-F2EA8FB5083A}" type="pres">
      <dgm:prSet presAssocID="{065EFC0B-AD85-46D8-BD99-900D4CA73B28}" presName="sibTrans" presStyleCnt="0"/>
      <dgm:spPr/>
    </dgm:pt>
    <dgm:pt modelId="{6A643799-C8E2-42B7-B9FC-4C74F2616CA1}" type="pres">
      <dgm:prSet presAssocID="{05994783-4460-432B-B5AD-52598D4D849D}" presName="composite" presStyleCnt="0"/>
      <dgm:spPr/>
    </dgm:pt>
    <dgm:pt modelId="{6271C9E2-B5B2-47D8-942A-5B5F5CE91AAC}" type="pres">
      <dgm:prSet presAssocID="{05994783-4460-432B-B5AD-52598D4D849D}" presName="bentUpArrow1" presStyleLbl="alignImgPlace1" presStyleIdx="4" presStyleCnt="5"/>
      <dgm:spPr/>
    </dgm:pt>
    <dgm:pt modelId="{B4FE3495-9B37-4E02-998C-6411EB18D465}" type="pres">
      <dgm:prSet presAssocID="{05994783-4460-432B-B5AD-52598D4D849D}" presName="ParentText" presStyleLbl="node1" presStyleIdx="4" presStyleCnt="6" custScaleX="139966">
        <dgm:presLayoutVars>
          <dgm:chMax val="1"/>
          <dgm:chPref val="1"/>
          <dgm:bulletEnabled val="1"/>
        </dgm:presLayoutVars>
      </dgm:prSet>
      <dgm:spPr/>
    </dgm:pt>
    <dgm:pt modelId="{21763E1F-DD14-4346-A4A8-3CB6FF49F0ED}" type="pres">
      <dgm:prSet presAssocID="{05994783-4460-432B-B5AD-52598D4D849D}" presName="ChildText" presStyleLbl="revTx" presStyleIdx="4" presStyleCnt="5">
        <dgm:presLayoutVars>
          <dgm:chMax val="0"/>
          <dgm:chPref val="0"/>
          <dgm:bulletEnabled val="1"/>
        </dgm:presLayoutVars>
      </dgm:prSet>
      <dgm:spPr/>
    </dgm:pt>
    <dgm:pt modelId="{C1762D75-4BF3-463B-B7E7-17B69276DB58}" type="pres">
      <dgm:prSet presAssocID="{4B3BB73D-8291-49D7-B3D1-DE12483180E2}" presName="sibTrans" presStyleCnt="0"/>
      <dgm:spPr/>
    </dgm:pt>
    <dgm:pt modelId="{45DA64F6-7115-493A-895B-254F9C34B00D}" type="pres">
      <dgm:prSet presAssocID="{FE8F848E-52F1-4E4A-85AE-54331CFEA470}" presName="composite" presStyleCnt="0"/>
      <dgm:spPr/>
    </dgm:pt>
    <dgm:pt modelId="{1C1A9E86-E070-4A5C-A8F4-7AA7287FFC9E}" type="pres">
      <dgm:prSet presAssocID="{FE8F848E-52F1-4E4A-85AE-54331CFEA470}" presName="ParentText" presStyleLbl="node1" presStyleIdx="5" presStyleCnt="6" custScaleX="155299">
        <dgm:presLayoutVars>
          <dgm:chMax val="1"/>
          <dgm:chPref val="1"/>
          <dgm:bulletEnabled val="1"/>
        </dgm:presLayoutVars>
      </dgm:prSet>
      <dgm:spPr/>
    </dgm:pt>
  </dgm:ptLst>
  <dgm:cxnLst>
    <dgm:cxn modelId="{B7889607-8160-4A8E-B539-17CC9BFBDA87}" srcId="{26BA6060-5D69-4239-A1DA-79377234AD31}" destId="{FE8F848E-52F1-4E4A-85AE-54331CFEA470}" srcOrd="5" destOrd="0" parTransId="{A163FC0D-A553-4EC6-BB2C-489A86BE0F7D}" sibTransId="{9604C8EE-CFA8-4A59-8924-704DFF530DD9}"/>
    <dgm:cxn modelId="{3DD1FA33-6471-4420-B424-2970BF724D93}" type="presOf" srcId="{FE8F848E-52F1-4E4A-85AE-54331CFEA470}" destId="{1C1A9E86-E070-4A5C-A8F4-7AA7287FFC9E}" srcOrd="0" destOrd="0" presId="urn:microsoft.com/office/officeart/2005/8/layout/StepDownProcess"/>
    <dgm:cxn modelId="{99CAF135-2936-4BAF-9E45-B97C5E33785C}" srcId="{26BA6060-5D69-4239-A1DA-79377234AD31}" destId="{2FA163CD-EF88-4F4C-B4E4-26B1DB8BA8BB}" srcOrd="3" destOrd="0" parTransId="{CA0AB533-061B-4A6C-955A-749F0A557BB3}" sibTransId="{065EFC0B-AD85-46D8-BD99-900D4CA73B28}"/>
    <dgm:cxn modelId="{27087F67-6F47-48E9-A914-17B30315D73D}" type="presOf" srcId="{2FA163CD-EF88-4F4C-B4E4-26B1DB8BA8BB}" destId="{BB84A94E-955D-4AB9-B6A0-5DF5D43B554E}" srcOrd="0" destOrd="0" presId="urn:microsoft.com/office/officeart/2005/8/layout/StepDownProcess"/>
    <dgm:cxn modelId="{00B3256F-28AE-4309-98C8-665EA88FE9C3}" type="presOf" srcId="{643C73B0-019D-47C1-B79D-8FF0CB82EED7}" destId="{A7B4B0BC-4685-4F75-B2A3-70EE9678283C}" srcOrd="0" destOrd="0" presId="urn:microsoft.com/office/officeart/2005/8/layout/StepDownProcess"/>
    <dgm:cxn modelId="{D8C89171-8E23-4355-BC63-0CADE2EDC0F2}" srcId="{26BA6060-5D69-4239-A1DA-79377234AD31}" destId="{05EBA85D-35A8-48FC-B191-4796022A4BC8}" srcOrd="1" destOrd="0" parTransId="{3C61FC1E-6AB3-4166-9BDC-70927EE81071}" sibTransId="{96BA2296-AECE-4463-9D30-4F98F941D616}"/>
    <dgm:cxn modelId="{E84D9C90-33EB-4E8A-B82B-EE9AA4DFFE45}" srcId="{26BA6060-5D69-4239-A1DA-79377234AD31}" destId="{3287AF55-C70C-4248-9337-10FC11759E02}" srcOrd="0" destOrd="0" parTransId="{1494B1E1-502B-44A5-8692-6BAF2A1A54C9}" sibTransId="{A9BC694A-C8D4-4083-AE57-21101BC1623C}"/>
    <dgm:cxn modelId="{39894FA4-EF04-4D61-992B-8B4E5EA42BA7}" type="presOf" srcId="{05EBA85D-35A8-48FC-B191-4796022A4BC8}" destId="{7616480F-BBDB-4E68-AED3-A7C9B02F5C69}" srcOrd="0" destOrd="0" presId="urn:microsoft.com/office/officeart/2005/8/layout/StepDownProcess"/>
    <dgm:cxn modelId="{9D7AC4A7-D708-42E9-BFB8-2902B82F8A87}" type="presOf" srcId="{D16AFCFD-8538-4314-868C-A39FB376E8EF}" destId="{160546C2-7D9C-4FE8-A27E-9A9A1F25164F}" srcOrd="0" destOrd="0" presId="urn:microsoft.com/office/officeart/2005/8/layout/StepDownProcess"/>
    <dgm:cxn modelId="{D86623BB-53F7-4980-92E6-4E0A59F1F5CD}" type="presOf" srcId="{3287AF55-C70C-4248-9337-10FC11759E02}" destId="{F1116B40-7395-465A-BD66-08010D62AA98}" srcOrd="0" destOrd="0" presId="urn:microsoft.com/office/officeart/2005/8/layout/StepDownProcess"/>
    <dgm:cxn modelId="{A0F2A0BF-F327-4B05-B1CD-A0563076A8AC}" type="presOf" srcId="{26BA6060-5D69-4239-A1DA-79377234AD31}" destId="{F9DCAE36-4415-4BD6-A0DD-83AE06CD38EA}" srcOrd="0" destOrd="0" presId="urn:microsoft.com/office/officeart/2005/8/layout/StepDownProcess"/>
    <dgm:cxn modelId="{34AA2FDA-930B-4EDC-809F-13D3D8FBBF5C}" type="presOf" srcId="{05994783-4460-432B-B5AD-52598D4D849D}" destId="{B4FE3495-9B37-4E02-998C-6411EB18D465}" srcOrd="0" destOrd="0" presId="urn:microsoft.com/office/officeart/2005/8/layout/StepDownProcess"/>
    <dgm:cxn modelId="{B84EF6DB-26B8-4FE3-A0F2-F5C65FBB2B79}" srcId="{26BA6060-5D69-4239-A1DA-79377234AD31}" destId="{D16AFCFD-8538-4314-868C-A39FB376E8EF}" srcOrd="2" destOrd="0" parTransId="{1693D11B-94A7-4448-BCBF-08BB3CD27D83}" sibTransId="{19753948-BAA7-45DA-9545-AE138D041F70}"/>
    <dgm:cxn modelId="{D19A57F5-E4D7-4F1C-9937-FB639F163D12}" srcId="{05EBA85D-35A8-48FC-B191-4796022A4BC8}" destId="{643C73B0-019D-47C1-B79D-8FF0CB82EED7}" srcOrd="0" destOrd="0" parTransId="{9BF17D00-C6E1-42F0-BDD6-79DC63800F35}" sibTransId="{C60D4177-D565-4B97-B624-2690E422FBCB}"/>
    <dgm:cxn modelId="{970EC1FE-5327-46E0-9C47-025AF82EB9F0}" srcId="{26BA6060-5D69-4239-A1DA-79377234AD31}" destId="{05994783-4460-432B-B5AD-52598D4D849D}" srcOrd="4" destOrd="0" parTransId="{A835CFF8-E7CD-44E4-82CA-A76FD98CCC7A}" sibTransId="{4B3BB73D-8291-49D7-B3D1-DE12483180E2}"/>
    <dgm:cxn modelId="{1FD6CE82-0DF8-423F-9A9A-64035CF91CAF}" type="presParOf" srcId="{F9DCAE36-4415-4BD6-A0DD-83AE06CD38EA}" destId="{09F10CEC-2BD6-4885-ADAE-68D01D19E43E}" srcOrd="0" destOrd="0" presId="urn:microsoft.com/office/officeart/2005/8/layout/StepDownProcess"/>
    <dgm:cxn modelId="{EF6EF018-867E-4E55-BF53-043BE962C9E0}" type="presParOf" srcId="{09F10CEC-2BD6-4885-ADAE-68D01D19E43E}" destId="{652B1B0B-876A-4199-B1F4-725175BCF471}" srcOrd="0" destOrd="0" presId="urn:microsoft.com/office/officeart/2005/8/layout/StepDownProcess"/>
    <dgm:cxn modelId="{42336259-D4D4-422D-BC36-F86DB405FCCD}" type="presParOf" srcId="{09F10CEC-2BD6-4885-ADAE-68D01D19E43E}" destId="{F1116B40-7395-465A-BD66-08010D62AA98}" srcOrd="1" destOrd="0" presId="urn:microsoft.com/office/officeart/2005/8/layout/StepDownProcess"/>
    <dgm:cxn modelId="{7E4DF0D5-32C0-4C26-AA53-E25275493864}" type="presParOf" srcId="{09F10CEC-2BD6-4885-ADAE-68D01D19E43E}" destId="{E6527A7D-9FAE-45FD-929B-6193A403A644}" srcOrd="2" destOrd="0" presId="urn:microsoft.com/office/officeart/2005/8/layout/StepDownProcess"/>
    <dgm:cxn modelId="{FB128C6F-2775-4072-92F6-150056C8D21B}" type="presParOf" srcId="{F9DCAE36-4415-4BD6-A0DD-83AE06CD38EA}" destId="{BCA88DFB-802A-408C-827E-17218BD15ACC}" srcOrd="1" destOrd="0" presId="urn:microsoft.com/office/officeart/2005/8/layout/StepDownProcess"/>
    <dgm:cxn modelId="{608A150C-748C-407A-A95A-CF8AC420E97A}" type="presParOf" srcId="{F9DCAE36-4415-4BD6-A0DD-83AE06CD38EA}" destId="{55F0CCC8-AAEB-4049-8AD4-562404FDFB89}" srcOrd="2" destOrd="0" presId="urn:microsoft.com/office/officeart/2005/8/layout/StepDownProcess"/>
    <dgm:cxn modelId="{0F23B69A-D739-49AD-A36C-879344A767DD}" type="presParOf" srcId="{55F0CCC8-AAEB-4049-8AD4-562404FDFB89}" destId="{DA3C802F-FCEA-4048-BC91-5A02C2F46E26}" srcOrd="0" destOrd="0" presId="urn:microsoft.com/office/officeart/2005/8/layout/StepDownProcess"/>
    <dgm:cxn modelId="{6EC546C6-D9C5-4DBB-ABFF-7D77491622B6}" type="presParOf" srcId="{55F0CCC8-AAEB-4049-8AD4-562404FDFB89}" destId="{7616480F-BBDB-4E68-AED3-A7C9B02F5C69}" srcOrd="1" destOrd="0" presId="urn:microsoft.com/office/officeart/2005/8/layout/StepDownProcess"/>
    <dgm:cxn modelId="{135D6D87-0F4F-43F0-82AB-DDB806780909}" type="presParOf" srcId="{55F0CCC8-AAEB-4049-8AD4-562404FDFB89}" destId="{A7B4B0BC-4685-4F75-B2A3-70EE9678283C}" srcOrd="2" destOrd="0" presId="urn:microsoft.com/office/officeart/2005/8/layout/StepDownProcess"/>
    <dgm:cxn modelId="{0EFE8CE6-DB95-42B4-A355-7BC59892899D}" type="presParOf" srcId="{F9DCAE36-4415-4BD6-A0DD-83AE06CD38EA}" destId="{AFF6CF2A-094A-465E-9518-0B4B88683490}" srcOrd="3" destOrd="0" presId="urn:microsoft.com/office/officeart/2005/8/layout/StepDownProcess"/>
    <dgm:cxn modelId="{F5C824FD-FCAB-4F88-AD06-83FC69000045}" type="presParOf" srcId="{F9DCAE36-4415-4BD6-A0DD-83AE06CD38EA}" destId="{B87522A8-5DB6-4D60-84C7-FB22E088CDDF}" srcOrd="4" destOrd="0" presId="urn:microsoft.com/office/officeart/2005/8/layout/StepDownProcess"/>
    <dgm:cxn modelId="{8FD66B4D-BC99-421B-9C77-5B30C4E58101}" type="presParOf" srcId="{B87522A8-5DB6-4D60-84C7-FB22E088CDDF}" destId="{900044F8-D67E-45BB-9003-0253780D1F9C}" srcOrd="0" destOrd="0" presId="urn:microsoft.com/office/officeart/2005/8/layout/StepDownProcess"/>
    <dgm:cxn modelId="{E7446075-8710-4737-AF7E-F0FB732635D2}" type="presParOf" srcId="{B87522A8-5DB6-4D60-84C7-FB22E088CDDF}" destId="{160546C2-7D9C-4FE8-A27E-9A9A1F25164F}" srcOrd="1" destOrd="0" presId="urn:microsoft.com/office/officeart/2005/8/layout/StepDownProcess"/>
    <dgm:cxn modelId="{9A3FF11B-11A2-41C1-B07B-E84241CF39D6}" type="presParOf" srcId="{B87522A8-5DB6-4D60-84C7-FB22E088CDDF}" destId="{D69015EE-06EA-4DBC-8DE2-AE63FFAC679F}" srcOrd="2" destOrd="0" presId="urn:microsoft.com/office/officeart/2005/8/layout/StepDownProcess"/>
    <dgm:cxn modelId="{1AEAD887-B5D0-4E3A-A3EB-802ADA2B9015}" type="presParOf" srcId="{F9DCAE36-4415-4BD6-A0DD-83AE06CD38EA}" destId="{8820663D-2EEB-451D-B7EF-19D4EF0080F4}" srcOrd="5" destOrd="0" presId="urn:microsoft.com/office/officeart/2005/8/layout/StepDownProcess"/>
    <dgm:cxn modelId="{7EF09E83-3185-4373-918E-70B42896DE93}" type="presParOf" srcId="{F9DCAE36-4415-4BD6-A0DD-83AE06CD38EA}" destId="{6863B64A-0A18-46B9-B397-A8C1DECDB2E6}" srcOrd="6" destOrd="0" presId="urn:microsoft.com/office/officeart/2005/8/layout/StepDownProcess"/>
    <dgm:cxn modelId="{AD5D54F2-D088-4D98-9282-DC3155728C9E}" type="presParOf" srcId="{6863B64A-0A18-46B9-B397-A8C1DECDB2E6}" destId="{4ADE1C1C-19E8-4C12-B90B-E5298AD50E26}" srcOrd="0" destOrd="0" presId="urn:microsoft.com/office/officeart/2005/8/layout/StepDownProcess"/>
    <dgm:cxn modelId="{D38F6C2C-80BE-4A4A-BB0A-C004C92A8FB9}" type="presParOf" srcId="{6863B64A-0A18-46B9-B397-A8C1DECDB2E6}" destId="{BB84A94E-955D-4AB9-B6A0-5DF5D43B554E}" srcOrd="1" destOrd="0" presId="urn:microsoft.com/office/officeart/2005/8/layout/StepDownProcess"/>
    <dgm:cxn modelId="{8234633D-9406-430F-B235-775504FE6964}" type="presParOf" srcId="{6863B64A-0A18-46B9-B397-A8C1DECDB2E6}" destId="{575161EA-5020-4497-A20C-88666772126A}" srcOrd="2" destOrd="0" presId="urn:microsoft.com/office/officeart/2005/8/layout/StepDownProcess"/>
    <dgm:cxn modelId="{CAEC9670-E672-4059-83E6-CE8EF5E2D35E}" type="presParOf" srcId="{F9DCAE36-4415-4BD6-A0DD-83AE06CD38EA}" destId="{8E0BEC01-5B47-40F0-95C7-F2EA8FB5083A}" srcOrd="7" destOrd="0" presId="urn:microsoft.com/office/officeart/2005/8/layout/StepDownProcess"/>
    <dgm:cxn modelId="{75313115-6999-43DB-A50C-CF58F8D77D67}" type="presParOf" srcId="{F9DCAE36-4415-4BD6-A0DD-83AE06CD38EA}" destId="{6A643799-C8E2-42B7-B9FC-4C74F2616CA1}" srcOrd="8" destOrd="0" presId="urn:microsoft.com/office/officeart/2005/8/layout/StepDownProcess"/>
    <dgm:cxn modelId="{50DAC247-7FD5-46EC-9E36-46AC12101F7F}" type="presParOf" srcId="{6A643799-C8E2-42B7-B9FC-4C74F2616CA1}" destId="{6271C9E2-B5B2-47D8-942A-5B5F5CE91AAC}" srcOrd="0" destOrd="0" presId="urn:microsoft.com/office/officeart/2005/8/layout/StepDownProcess"/>
    <dgm:cxn modelId="{5447A7DC-E6DA-435B-9B0B-27471CC31C1E}" type="presParOf" srcId="{6A643799-C8E2-42B7-B9FC-4C74F2616CA1}" destId="{B4FE3495-9B37-4E02-998C-6411EB18D465}" srcOrd="1" destOrd="0" presId="urn:microsoft.com/office/officeart/2005/8/layout/StepDownProcess"/>
    <dgm:cxn modelId="{88A1E8EF-AFE2-40A1-A7E6-B963194E81C3}" type="presParOf" srcId="{6A643799-C8E2-42B7-B9FC-4C74F2616CA1}" destId="{21763E1F-DD14-4346-A4A8-3CB6FF49F0ED}" srcOrd="2" destOrd="0" presId="urn:microsoft.com/office/officeart/2005/8/layout/StepDownProcess"/>
    <dgm:cxn modelId="{C13A06B4-E0F9-4E6E-96F5-3816C6DFE226}" type="presParOf" srcId="{F9DCAE36-4415-4BD6-A0DD-83AE06CD38EA}" destId="{C1762D75-4BF3-463B-B7E7-17B69276DB58}" srcOrd="9" destOrd="0" presId="urn:microsoft.com/office/officeart/2005/8/layout/StepDownProcess"/>
    <dgm:cxn modelId="{45FC3453-0D1B-4959-B678-186D7F6E986A}" type="presParOf" srcId="{F9DCAE36-4415-4BD6-A0DD-83AE06CD38EA}" destId="{45DA64F6-7115-493A-895B-254F9C34B00D}" srcOrd="10" destOrd="0" presId="urn:microsoft.com/office/officeart/2005/8/layout/StepDownProcess"/>
    <dgm:cxn modelId="{2EA8628F-4A6D-43BC-9361-A0A452EA2BA7}" type="presParOf" srcId="{45DA64F6-7115-493A-895B-254F9C34B00D}" destId="{1C1A9E86-E070-4A5C-A8F4-7AA7287FFC9E}"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B1B0B-876A-4199-B1F4-725175BCF471}">
      <dsp:nvSpPr>
        <dsp:cNvPr id="0" name=""/>
        <dsp:cNvSpPr/>
      </dsp:nvSpPr>
      <dsp:spPr>
        <a:xfrm rot="5400000">
          <a:off x="2455073" y="604871"/>
          <a:ext cx="520658" cy="592751"/>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116B40-7395-465A-BD66-08010D62AA98}">
      <dsp:nvSpPr>
        <dsp:cNvPr id="0" name=""/>
        <dsp:cNvSpPr/>
      </dsp:nvSpPr>
      <dsp:spPr>
        <a:xfrm>
          <a:off x="2195926" y="27710"/>
          <a:ext cx="1118891" cy="613509"/>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Screening	</a:t>
          </a:r>
        </a:p>
      </dsp:txBody>
      <dsp:txXfrm>
        <a:off x="2225880" y="57664"/>
        <a:ext cx="1058983" cy="553601"/>
      </dsp:txXfrm>
    </dsp:sp>
    <dsp:sp modelId="{E6527A7D-9FAE-45FD-929B-6193A403A644}">
      <dsp:nvSpPr>
        <dsp:cNvPr id="0" name=""/>
        <dsp:cNvSpPr/>
      </dsp:nvSpPr>
      <dsp:spPr>
        <a:xfrm>
          <a:off x="3193613" y="86222"/>
          <a:ext cx="637470" cy="495865"/>
        </a:xfrm>
        <a:prstGeom prst="rect">
          <a:avLst/>
        </a:prstGeom>
        <a:noFill/>
        <a:ln>
          <a:noFill/>
        </a:ln>
        <a:effectLst/>
      </dsp:spPr>
      <dsp:style>
        <a:lnRef idx="0">
          <a:scrgbClr r="0" g="0" b="0"/>
        </a:lnRef>
        <a:fillRef idx="0">
          <a:scrgbClr r="0" g="0" b="0"/>
        </a:fillRef>
        <a:effectRef idx="0">
          <a:scrgbClr r="0" g="0" b="0"/>
        </a:effectRef>
        <a:fontRef idx="minor"/>
      </dsp:style>
    </dsp:sp>
    <dsp:sp modelId="{DA3C802F-FCEA-4048-BC91-5A02C2F46E26}">
      <dsp:nvSpPr>
        <dsp:cNvPr id="0" name=""/>
        <dsp:cNvSpPr/>
      </dsp:nvSpPr>
      <dsp:spPr>
        <a:xfrm rot="5400000">
          <a:off x="3210118" y="1294045"/>
          <a:ext cx="520658" cy="592751"/>
        </a:xfrm>
        <a:prstGeom prst="bentUpArrow">
          <a:avLst>
            <a:gd name="adj1" fmla="val 32840"/>
            <a:gd name="adj2" fmla="val 25000"/>
            <a:gd name="adj3" fmla="val 35780"/>
          </a:avLst>
        </a:prstGeom>
        <a:solidFill>
          <a:schemeClr val="accent1">
            <a:tint val="50000"/>
            <a:hueOff val="-5185763"/>
            <a:satOff val="3183"/>
            <a:lumOff val="29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16480F-BBDB-4E68-AED3-A7C9B02F5C69}">
      <dsp:nvSpPr>
        <dsp:cNvPr id="0" name=""/>
        <dsp:cNvSpPr/>
      </dsp:nvSpPr>
      <dsp:spPr>
        <a:xfrm>
          <a:off x="2980801" y="716884"/>
          <a:ext cx="1059229" cy="613509"/>
        </a:xfrm>
        <a:prstGeom prst="roundRect">
          <a:avLst>
            <a:gd name="adj" fmla="val 16670"/>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Scoring	</a:t>
          </a:r>
        </a:p>
      </dsp:txBody>
      <dsp:txXfrm>
        <a:off x="3010755" y="746838"/>
        <a:ext cx="999321" cy="553601"/>
      </dsp:txXfrm>
    </dsp:sp>
    <dsp:sp modelId="{A7B4B0BC-4685-4F75-B2A3-70EE9678283C}">
      <dsp:nvSpPr>
        <dsp:cNvPr id="0" name=""/>
        <dsp:cNvSpPr/>
      </dsp:nvSpPr>
      <dsp:spPr>
        <a:xfrm>
          <a:off x="3948658" y="775396"/>
          <a:ext cx="637470" cy="49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endParaRPr lang="en-US" sz="1400" kern="1200" dirty="0"/>
        </a:p>
      </dsp:txBody>
      <dsp:txXfrm>
        <a:off x="3948658" y="775396"/>
        <a:ext cx="637470" cy="495865"/>
      </dsp:txXfrm>
    </dsp:sp>
    <dsp:sp modelId="{900044F8-D67E-45BB-9003-0253780D1F9C}">
      <dsp:nvSpPr>
        <dsp:cNvPr id="0" name=""/>
        <dsp:cNvSpPr/>
      </dsp:nvSpPr>
      <dsp:spPr>
        <a:xfrm rot="5400000">
          <a:off x="4200721" y="1983219"/>
          <a:ext cx="520658" cy="592751"/>
        </a:xfrm>
        <a:prstGeom prst="bentUpArrow">
          <a:avLst>
            <a:gd name="adj1" fmla="val 32840"/>
            <a:gd name="adj2" fmla="val 25000"/>
            <a:gd name="adj3" fmla="val 35780"/>
          </a:avLst>
        </a:prstGeom>
        <a:solidFill>
          <a:schemeClr val="accent1">
            <a:tint val="50000"/>
            <a:hueOff val="-10371526"/>
            <a:satOff val="6367"/>
            <a:lumOff val="59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0546C2-7D9C-4FE8-A27E-9A9A1F25164F}">
      <dsp:nvSpPr>
        <dsp:cNvPr id="0" name=""/>
        <dsp:cNvSpPr/>
      </dsp:nvSpPr>
      <dsp:spPr>
        <a:xfrm>
          <a:off x="3765677" y="1406058"/>
          <a:ext cx="1470685" cy="613509"/>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Non-pharmacologic 	</a:t>
          </a:r>
        </a:p>
      </dsp:txBody>
      <dsp:txXfrm>
        <a:off x="3795631" y="1436012"/>
        <a:ext cx="1410777" cy="553601"/>
      </dsp:txXfrm>
    </dsp:sp>
    <dsp:sp modelId="{D69015EE-06EA-4DBC-8DE2-AE63FFAC679F}">
      <dsp:nvSpPr>
        <dsp:cNvPr id="0" name=""/>
        <dsp:cNvSpPr/>
      </dsp:nvSpPr>
      <dsp:spPr>
        <a:xfrm>
          <a:off x="4939261" y="1464570"/>
          <a:ext cx="637470" cy="495865"/>
        </a:xfrm>
        <a:prstGeom prst="rect">
          <a:avLst/>
        </a:prstGeom>
        <a:noFill/>
        <a:ln>
          <a:noFill/>
        </a:ln>
        <a:effectLst/>
      </dsp:spPr>
      <dsp:style>
        <a:lnRef idx="0">
          <a:scrgbClr r="0" g="0" b="0"/>
        </a:lnRef>
        <a:fillRef idx="0">
          <a:scrgbClr r="0" g="0" b="0"/>
        </a:fillRef>
        <a:effectRef idx="0">
          <a:scrgbClr r="0" g="0" b="0"/>
        </a:effectRef>
        <a:fontRef idx="minor"/>
      </dsp:style>
    </dsp:sp>
    <dsp:sp modelId="{4ADE1C1C-19E8-4C12-B90B-E5298AD50E26}">
      <dsp:nvSpPr>
        <dsp:cNvPr id="0" name=""/>
        <dsp:cNvSpPr/>
      </dsp:nvSpPr>
      <dsp:spPr>
        <a:xfrm rot="5400000">
          <a:off x="4962716" y="2672392"/>
          <a:ext cx="520658" cy="592751"/>
        </a:xfrm>
        <a:prstGeom prst="bentUpArrow">
          <a:avLst>
            <a:gd name="adj1" fmla="val 32840"/>
            <a:gd name="adj2" fmla="val 25000"/>
            <a:gd name="adj3" fmla="val 35780"/>
          </a:avLst>
        </a:prstGeom>
        <a:solidFill>
          <a:schemeClr val="accent1">
            <a:tint val="50000"/>
            <a:hueOff val="-15557289"/>
            <a:satOff val="9550"/>
            <a:lumOff val="89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84A94E-955D-4AB9-B6A0-5DF5D43B554E}">
      <dsp:nvSpPr>
        <dsp:cNvPr id="0" name=""/>
        <dsp:cNvSpPr/>
      </dsp:nvSpPr>
      <dsp:spPr>
        <a:xfrm>
          <a:off x="4550553" y="2095232"/>
          <a:ext cx="1424924" cy="613509"/>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Pharmacologic </a:t>
          </a:r>
        </a:p>
      </dsp:txBody>
      <dsp:txXfrm>
        <a:off x="4580507" y="2125186"/>
        <a:ext cx="1365016" cy="553601"/>
      </dsp:txXfrm>
    </dsp:sp>
    <dsp:sp modelId="{575161EA-5020-4497-A20C-88666772126A}">
      <dsp:nvSpPr>
        <dsp:cNvPr id="0" name=""/>
        <dsp:cNvSpPr/>
      </dsp:nvSpPr>
      <dsp:spPr>
        <a:xfrm>
          <a:off x="5701256" y="2153744"/>
          <a:ext cx="637470" cy="495865"/>
        </a:xfrm>
        <a:prstGeom prst="rect">
          <a:avLst/>
        </a:prstGeom>
        <a:noFill/>
        <a:ln>
          <a:noFill/>
        </a:ln>
        <a:effectLst/>
      </dsp:spPr>
      <dsp:style>
        <a:lnRef idx="0">
          <a:scrgbClr r="0" g="0" b="0"/>
        </a:lnRef>
        <a:fillRef idx="0">
          <a:scrgbClr r="0" g="0" b="0"/>
        </a:fillRef>
        <a:effectRef idx="0">
          <a:scrgbClr r="0" g="0" b="0"/>
        </a:effectRef>
        <a:fontRef idx="minor"/>
      </dsp:style>
    </dsp:sp>
    <dsp:sp modelId="{6271C9E2-B5B2-47D8-942A-5B5F5CE91AAC}">
      <dsp:nvSpPr>
        <dsp:cNvPr id="0" name=""/>
        <dsp:cNvSpPr/>
      </dsp:nvSpPr>
      <dsp:spPr>
        <a:xfrm rot="5400000">
          <a:off x="5648519" y="3361566"/>
          <a:ext cx="520658" cy="592751"/>
        </a:xfrm>
        <a:prstGeom prst="bentUpArrow">
          <a:avLst>
            <a:gd name="adj1" fmla="val 32840"/>
            <a:gd name="adj2" fmla="val 25000"/>
            <a:gd name="adj3" fmla="val 35780"/>
          </a:avLst>
        </a:prstGeom>
        <a:solidFill>
          <a:schemeClr val="accent1">
            <a:tint val="50000"/>
            <a:hueOff val="-20743052"/>
            <a:satOff val="12733"/>
            <a:lumOff val="11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FE3495-9B37-4E02-998C-6411EB18D465}">
      <dsp:nvSpPr>
        <dsp:cNvPr id="0" name=""/>
        <dsp:cNvSpPr/>
      </dsp:nvSpPr>
      <dsp:spPr>
        <a:xfrm>
          <a:off x="5335428" y="2784405"/>
          <a:ext cx="1226778" cy="613509"/>
        </a:xfrm>
        <a:prstGeom prst="roundRect">
          <a:avLst>
            <a:gd name="adj" fmla="val 166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Followup</a:t>
          </a:r>
          <a:endParaRPr lang="en-US" sz="1400" kern="1200" dirty="0"/>
        </a:p>
      </dsp:txBody>
      <dsp:txXfrm>
        <a:off x="5365382" y="2814359"/>
        <a:ext cx="1166870" cy="553601"/>
      </dsp:txXfrm>
    </dsp:sp>
    <dsp:sp modelId="{21763E1F-DD14-4346-A4A8-3CB6FF49F0ED}">
      <dsp:nvSpPr>
        <dsp:cNvPr id="0" name=""/>
        <dsp:cNvSpPr/>
      </dsp:nvSpPr>
      <dsp:spPr>
        <a:xfrm>
          <a:off x="6387059" y="2842917"/>
          <a:ext cx="637470" cy="495865"/>
        </a:xfrm>
        <a:prstGeom prst="rect">
          <a:avLst/>
        </a:prstGeom>
        <a:noFill/>
        <a:ln>
          <a:noFill/>
        </a:ln>
        <a:effectLst/>
      </dsp:spPr>
      <dsp:style>
        <a:lnRef idx="0">
          <a:scrgbClr r="0" g="0" b="0"/>
        </a:lnRef>
        <a:fillRef idx="0">
          <a:scrgbClr r="0" g="0" b="0"/>
        </a:fillRef>
        <a:effectRef idx="0">
          <a:scrgbClr r="0" g="0" b="0"/>
        </a:effectRef>
        <a:fontRef idx="minor"/>
      </dsp:style>
    </dsp:sp>
    <dsp:sp modelId="{1C1A9E86-E070-4A5C-A8F4-7AA7287FFC9E}">
      <dsp:nvSpPr>
        <dsp:cNvPr id="0" name=""/>
        <dsp:cNvSpPr/>
      </dsp:nvSpPr>
      <dsp:spPr>
        <a:xfrm>
          <a:off x="6120304" y="3473579"/>
          <a:ext cx="1361169" cy="613509"/>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Outcomes</a:t>
          </a:r>
        </a:p>
      </dsp:txBody>
      <dsp:txXfrm>
        <a:off x="6150258" y="3503533"/>
        <a:ext cx="1301261" cy="55360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55EED5-80CD-9B42-A232-B74A2895536F}" type="datetimeFigureOut">
              <a:rPr lang="en-US" smtClean="0"/>
              <a:t>6/19/20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F98B5F-A6FF-EA42-9DD5-D7B3C46E6AE7}" type="slidenum">
              <a:rPr lang="en-US" smtClean="0"/>
              <a:t>‹#›</a:t>
            </a:fld>
            <a:endParaRPr lang="en-US"/>
          </a:p>
        </p:txBody>
      </p:sp>
    </p:spTree>
    <p:extLst>
      <p:ext uri="{BB962C8B-B14F-4D97-AF65-F5344CB8AC3E}">
        <p14:creationId xmlns:p14="http://schemas.microsoft.com/office/powerpoint/2010/main" val="16053583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a:t>
            </a:r>
            <a:r>
              <a:rPr lang="en-US" baseline="0" dirty="0"/>
              <a:t> Finnegan and </a:t>
            </a:r>
            <a:r>
              <a:rPr lang="en-US" baseline="0" dirty="0" err="1"/>
              <a:t>Lipsitz</a:t>
            </a:r>
            <a:r>
              <a:rPr lang="en-US" baseline="0" dirty="0"/>
              <a:t> tools were published in 1975.</a:t>
            </a:r>
          </a:p>
          <a:p>
            <a:r>
              <a:rPr lang="en-US" baseline="0" dirty="0"/>
              <a:t>The modified </a:t>
            </a:r>
            <a:r>
              <a:rPr lang="en-US" baseline="0" dirty="0" err="1"/>
              <a:t>finnegan</a:t>
            </a:r>
            <a:r>
              <a:rPr lang="en-US" baseline="0" dirty="0"/>
              <a:t> in 1986 </a:t>
            </a:r>
            <a:endParaRPr lang="en-US" dirty="0"/>
          </a:p>
        </p:txBody>
      </p:sp>
      <p:sp>
        <p:nvSpPr>
          <p:cNvPr id="4" name="Slide Number Placeholder 3"/>
          <p:cNvSpPr>
            <a:spLocks noGrp="1"/>
          </p:cNvSpPr>
          <p:nvPr>
            <p:ph type="sldNum" sz="quarter" idx="10"/>
          </p:nvPr>
        </p:nvSpPr>
        <p:spPr/>
        <p:txBody>
          <a:bodyPr/>
          <a:lstStyle/>
          <a:p>
            <a:fld id="{96785B22-AAF3-41D5-989D-9528395055AA}" type="slidenum">
              <a:rPr lang="en-US" smtClean="0"/>
              <a:t>15</a:t>
            </a:fld>
            <a:endParaRPr lang="en-US"/>
          </a:p>
        </p:txBody>
      </p:sp>
    </p:spTree>
    <p:extLst>
      <p:ext uri="{BB962C8B-B14F-4D97-AF65-F5344CB8AC3E}">
        <p14:creationId xmlns:p14="http://schemas.microsoft.com/office/powerpoint/2010/main" val="395125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85B22-AAF3-41D5-989D-9528395055AA}" type="slidenum">
              <a:rPr lang="en-US" smtClean="0"/>
              <a:t>16</a:t>
            </a:fld>
            <a:endParaRPr lang="en-US"/>
          </a:p>
        </p:txBody>
      </p:sp>
    </p:spTree>
    <p:extLst>
      <p:ext uri="{BB962C8B-B14F-4D97-AF65-F5344CB8AC3E}">
        <p14:creationId xmlns:p14="http://schemas.microsoft.com/office/powerpoint/2010/main" val="2449807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Prone positioning is acceptable if the infant is observed and awake, particularly in the postprandial period, but prone positioning during sleep can only be considered in infants with certain upper airway disorders in which the risk of death from GERD may outweigh the risk of SIDS” (type 3 or 4 laryngeal clefts, who have not undergone </a:t>
            </a:r>
            <a:r>
              <a:rPr lang="en-US" dirty="0" err="1"/>
              <a:t>antireflux</a:t>
            </a:r>
            <a:r>
              <a:rPr lang="en-US" dirty="0"/>
              <a:t> surgery). </a:t>
            </a:r>
          </a:p>
          <a:p>
            <a:endParaRPr lang="en-US" dirty="0"/>
          </a:p>
        </p:txBody>
      </p:sp>
      <p:sp>
        <p:nvSpPr>
          <p:cNvPr id="4" name="Slide Number Placeholder 3"/>
          <p:cNvSpPr>
            <a:spLocks noGrp="1"/>
          </p:cNvSpPr>
          <p:nvPr>
            <p:ph type="sldNum" sz="quarter" idx="5"/>
          </p:nvPr>
        </p:nvSpPr>
        <p:spPr/>
        <p:txBody>
          <a:bodyPr/>
          <a:lstStyle/>
          <a:p>
            <a:fld id="{7FF98B5F-A6FF-EA42-9DD5-D7B3C46E6AE7}" type="slidenum">
              <a:rPr lang="en-US" smtClean="0"/>
              <a:t>30</a:t>
            </a:fld>
            <a:endParaRPr lang="en-US"/>
          </a:p>
        </p:txBody>
      </p:sp>
    </p:spTree>
    <p:extLst>
      <p:ext uri="{BB962C8B-B14F-4D97-AF65-F5344CB8AC3E}">
        <p14:creationId xmlns:p14="http://schemas.microsoft.com/office/powerpoint/2010/main" val="191996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Prone positioning is acceptable if the infant is observed and awake, particularly in the postprandial period, but prone positioning during sleep can only be considered in infants with certain upper airway disorders in which the risk of death from GERD may outweigh the risk of SIDS” (type 3 or 4 laryngeal clefts, who have not undergone </a:t>
            </a:r>
            <a:r>
              <a:rPr lang="en-US" dirty="0" err="1"/>
              <a:t>antireflux</a:t>
            </a:r>
            <a:r>
              <a:rPr lang="en-US" dirty="0"/>
              <a:t> surgery). </a:t>
            </a:r>
          </a:p>
          <a:p>
            <a:endParaRPr lang="en-US" dirty="0"/>
          </a:p>
        </p:txBody>
      </p:sp>
      <p:sp>
        <p:nvSpPr>
          <p:cNvPr id="4" name="Slide Number Placeholder 3"/>
          <p:cNvSpPr>
            <a:spLocks noGrp="1"/>
          </p:cNvSpPr>
          <p:nvPr>
            <p:ph type="sldNum" sz="quarter" idx="5"/>
          </p:nvPr>
        </p:nvSpPr>
        <p:spPr/>
        <p:txBody>
          <a:bodyPr/>
          <a:lstStyle/>
          <a:p>
            <a:fld id="{7FF98B5F-A6FF-EA42-9DD5-D7B3C46E6AE7}" type="slidenum">
              <a:rPr lang="en-US" smtClean="0"/>
              <a:t>31</a:t>
            </a:fld>
            <a:endParaRPr lang="en-US"/>
          </a:p>
        </p:txBody>
      </p:sp>
    </p:spTree>
    <p:extLst>
      <p:ext uri="{BB962C8B-B14F-4D97-AF65-F5344CB8AC3E}">
        <p14:creationId xmlns:p14="http://schemas.microsoft.com/office/powerpoint/2010/main" val="1228218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Prone positioning is acceptable if the infant is observed and awake, particularly in the postprandial period, but prone positioning during sleep can only be considered in infants with certain upper airway disorders in which the risk of death from GERD may outweigh the risk of SIDS” (type 3 or 4 laryngeal clefts, who have not undergone </a:t>
            </a:r>
            <a:r>
              <a:rPr lang="en-US" dirty="0" err="1"/>
              <a:t>antireflux</a:t>
            </a:r>
            <a:r>
              <a:rPr lang="en-US" dirty="0"/>
              <a:t> surgery). </a:t>
            </a:r>
          </a:p>
          <a:p>
            <a:endParaRPr lang="en-US" dirty="0"/>
          </a:p>
        </p:txBody>
      </p:sp>
      <p:sp>
        <p:nvSpPr>
          <p:cNvPr id="4" name="Slide Number Placeholder 3"/>
          <p:cNvSpPr>
            <a:spLocks noGrp="1"/>
          </p:cNvSpPr>
          <p:nvPr>
            <p:ph type="sldNum" sz="quarter" idx="5"/>
          </p:nvPr>
        </p:nvSpPr>
        <p:spPr/>
        <p:txBody>
          <a:bodyPr/>
          <a:lstStyle/>
          <a:p>
            <a:fld id="{7FF98B5F-A6FF-EA42-9DD5-D7B3C46E6AE7}" type="slidenum">
              <a:rPr lang="en-US" smtClean="0"/>
              <a:t>32</a:t>
            </a:fld>
            <a:endParaRPr lang="en-US"/>
          </a:p>
        </p:txBody>
      </p:sp>
    </p:spTree>
    <p:extLst>
      <p:ext uri="{BB962C8B-B14F-4D97-AF65-F5344CB8AC3E}">
        <p14:creationId xmlns:p14="http://schemas.microsoft.com/office/powerpoint/2010/main" val="319743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studies were conducted prior to the start of the current opioid epidemic and have not included addiction related to prescription drug use. </a:t>
            </a:r>
          </a:p>
        </p:txBody>
      </p:sp>
      <p:sp>
        <p:nvSpPr>
          <p:cNvPr id="4" name="Slide Number Placeholder 3"/>
          <p:cNvSpPr>
            <a:spLocks noGrp="1"/>
          </p:cNvSpPr>
          <p:nvPr>
            <p:ph type="sldNum" sz="quarter" idx="5"/>
          </p:nvPr>
        </p:nvSpPr>
        <p:spPr/>
        <p:txBody>
          <a:bodyPr/>
          <a:lstStyle/>
          <a:p>
            <a:fld id="{7FF98B5F-A6FF-EA42-9DD5-D7B3C46E6AE7}" type="slidenum">
              <a:rPr lang="en-US" smtClean="0"/>
              <a:t>34</a:t>
            </a:fld>
            <a:endParaRPr lang="en-US"/>
          </a:p>
        </p:txBody>
      </p:sp>
    </p:spTree>
    <p:extLst>
      <p:ext uri="{BB962C8B-B14F-4D97-AF65-F5344CB8AC3E}">
        <p14:creationId xmlns:p14="http://schemas.microsoft.com/office/powerpoint/2010/main" val="1988957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studies were conducted prior to the start of the current opioid epidemic and have not included addiction related to prescription drug use. </a:t>
            </a:r>
          </a:p>
        </p:txBody>
      </p:sp>
      <p:sp>
        <p:nvSpPr>
          <p:cNvPr id="4" name="Slide Number Placeholder 3"/>
          <p:cNvSpPr>
            <a:spLocks noGrp="1"/>
          </p:cNvSpPr>
          <p:nvPr>
            <p:ph type="sldNum" sz="quarter" idx="5"/>
          </p:nvPr>
        </p:nvSpPr>
        <p:spPr/>
        <p:txBody>
          <a:bodyPr/>
          <a:lstStyle/>
          <a:p>
            <a:fld id="{7FF98B5F-A6FF-EA42-9DD5-D7B3C46E6AE7}" type="slidenum">
              <a:rPr lang="en-US" smtClean="0"/>
              <a:t>35</a:t>
            </a:fld>
            <a:endParaRPr lang="en-US"/>
          </a:p>
        </p:txBody>
      </p:sp>
    </p:spTree>
    <p:extLst>
      <p:ext uri="{BB962C8B-B14F-4D97-AF65-F5344CB8AC3E}">
        <p14:creationId xmlns:p14="http://schemas.microsoft.com/office/powerpoint/2010/main" val="2664703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Deconditioned / Compassion fatigue</a:t>
            </a:r>
          </a:p>
        </p:txBody>
      </p:sp>
      <p:sp>
        <p:nvSpPr>
          <p:cNvPr id="4" name="Slide Number Placeholder 3"/>
          <p:cNvSpPr>
            <a:spLocks noGrp="1"/>
          </p:cNvSpPr>
          <p:nvPr>
            <p:ph type="sldNum" sz="quarter" idx="5"/>
          </p:nvPr>
        </p:nvSpPr>
        <p:spPr/>
        <p:txBody>
          <a:bodyPr/>
          <a:lstStyle/>
          <a:p>
            <a:fld id="{7FF98B5F-A6FF-EA42-9DD5-D7B3C46E6AE7}" type="slidenum">
              <a:rPr lang="en-US" smtClean="0"/>
              <a:t>41</a:t>
            </a:fld>
            <a:endParaRPr lang="en-US"/>
          </a:p>
        </p:txBody>
      </p:sp>
    </p:spTree>
    <p:extLst>
      <p:ext uri="{BB962C8B-B14F-4D97-AF65-F5344CB8AC3E}">
        <p14:creationId xmlns:p14="http://schemas.microsoft.com/office/powerpoint/2010/main" val="468026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71600" y="4743450"/>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C52AB188-8542-42D5-90E8-23674E6E5ED5}" type="slidenum">
              <a:rPr lang="en-US" smtClean="0"/>
              <a:t>‹#›</a:t>
            </a:fld>
            <a:endParaRPr lang="en-US" dirty="0"/>
          </a:p>
        </p:txBody>
      </p:sp>
    </p:spTree>
    <p:extLst>
      <p:ext uri="{BB962C8B-B14F-4D97-AF65-F5344CB8AC3E}">
        <p14:creationId xmlns:p14="http://schemas.microsoft.com/office/powerpoint/2010/main" val="32594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772830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90663"/>
            <a:ext cx="4040188" cy="479822"/>
          </a:xfrm>
        </p:spPr>
        <p:txBody>
          <a:bodyPr anchor="b"/>
          <a:lstStyle>
            <a:lvl1pPr marL="0" indent="0">
              <a:buNone/>
              <a:defRPr sz="2400" b="1">
                <a:solidFill>
                  <a:srgbClr val="E29A0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70484"/>
            <a:ext cx="4040188" cy="22776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490663"/>
            <a:ext cx="4041775" cy="479822"/>
          </a:xfrm>
        </p:spPr>
        <p:txBody>
          <a:bodyPr anchor="b"/>
          <a:lstStyle>
            <a:lvl1pPr marL="0" indent="0">
              <a:buNone/>
              <a:defRPr sz="2400" b="1">
                <a:solidFill>
                  <a:srgbClr val="E29A0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970484"/>
            <a:ext cx="4041775" cy="22776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037449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809750"/>
            <a:ext cx="8229600" cy="857250"/>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69762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695380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solidFill>
                  <a:srgbClr val="E29A0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498861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140200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7" name="Title 1"/>
          <p:cNvSpPr>
            <a:spLocks noGrp="1"/>
          </p:cNvSpPr>
          <p:nvPr>
            <p:ph type="ctrTitle"/>
          </p:nvPr>
        </p:nvSpPr>
        <p:spPr>
          <a:xfrm>
            <a:off x="685800" y="1597819"/>
            <a:ext cx="7772400" cy="1102519"/>
          </a:xfrm>
        </p:spPr>
        <p:txBody>
          <a:bodyPr/>
          <a:lstStyle>
            <a:lvl1pPr algn="ctr">
              <a:defRPr/>
            </a:lvl1pPr>
          </a:lstStyle>
          <a:p>
            <a:r>
              <a:rPr lang="en-US" dirty="0"/>
              <a:t>Click to edit Master title style</a:t>
            </a:r>
          </a:p>
        </p:txBody>
      </p:sp>
      <p:sp>
        <p:nvSpPr>
          <p:cNvPr id="8" name="Subtitle 2"/>
          <p:cNvSpPr>
            <a:spLocks noGrp="1"/>
          </p:cNvSpPr>
          <p:nvPr>
            <p:ph type="subTitle" idx="1"/>
          </p:nvPr>
        </p:nvSpPr>
        <p:spPr>
          <a:xfrm>
            <a:off x="1371600" y="2800350"/>
            <a:ext cx="6400800" cy="1314450"/>
          </a:xfrm>
        </p:spPr>
        <p:txBody>
          <a:bodyPr/>
          <a:lstStyle>
            <a:lvl1pPr marL="0" indent="0" algn="ctr">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86425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32437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7" name="Title 1"/>
          <p:cNvSpPr>
            <a:spLocks noGrp="1"/>
          </p:cNvSpPr>
          <p:nvPr>
            <p:ph type="title"/>
          </p:nvPr>
        </p:nvSpPr>
        <p:spPr>
          <a:xfrm>
            <a:off x="722313" y="1868091"/>
            <a:ext cx="7772400" cy="1021556"/>
          </a:xfrm>
        </p:spPr>
        <p:txBody>
          <a:bodyPr anchor="t"/>
          <a:lstStyle>
            <a:lvl1pPr algn="l">
              <a:defRPr sz="4000" b="1" cap="all"/>
            </a:lvl1pPr>
          </a:lstStyle>
          <a:p>
            <a:r>
              <a:rPr lang="en-US" dirty="0"/>
              <a:t>Click to edit Master title style</a:t>
            </a:r>
          </a:p>
        </p:txBody>
      </p:sp>
      <p:sp>
        <p:nvSpPr>
          <p:cNvPr id="8" name="Text Placeholder 2"/>
          <p:cNvSpPr>
            <a:spLocks noGrp="1"/>
          </p:cNvSpPr>
          <p:nvPr>
            <p:ph type="body" idx="1"/>
          </p:nvPr>
        </p:nvSpPr>
        <p:spPr>
          <a:xfrm>
            <a:off x="722313" y="742950"/>
            <a:ext cx="7772400" cy="1125140"/>
          </a:xfrm>
        </p:spPr>
        <p:txBody>
          <a:bodyPr anchor="b"/>
          <a:lstStyle>
            <a:lvl1pPr marL="0" indent="0">
              <a:buNone/>
              <a:defRPr sz="2000" b="0">
                <a:solidFill>
                  <a:srgbClr val="E29A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95482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4219451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2914650"/>
            <a:ext cx="5943600" cy="1314450"/>
          </a:xfrm>
          <a:prstGeom prst="rect">
            <a:avLst/>
          </a:prstGeom>
        </p:spPr>
        <p:txBody>
          <a:bodyPr/>
          <a:lstStyle>
            <a:lvl1pPr marL="0" indent="0" algn="ctr">
              <a:buNone/>
              <a:defRPr>
                <a:solidFill>
                  <a:schemeClr val="bg2"/>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dirty="0"/>
              <a:t>Click to edit Master subtitle style</a:t>
            </a:r>
          </a:p>
        </p:txBody>
      </p:sp>
      <p:sp>
        <p:nvSpPr>
          <p:cNvPr id="9" name="Footer Placeholder 4"/>
          <p:cNvSpPr>
            <a:spLocks noGrp="1"/>
          </p:cNvSpPr>
          <p:nvPr>
            <p:ph type="ftr" sz="quarter" idx="3"/>
          </p:nvPr>
        </p:nvSpPr>
        <p:spPr>
          <a:xfrm>
            <a:off x="1066800" y="4767263"/>
            <a:ext cx="2895600" cy="273844"/>
          </a:xfrm>
          <a:prstGeom prst="rect">
            <a:avLst/>
          </a:prstGeom>
        </p:spPr>
        <p:txBody>
          <a:bodyPr vert="horz" lIns="91418" tIns="45709" rIns="91418" bIns="45709" rtlCol="0" anchor="ctr"/>
          <a:lstStyle>
            <a:lvl1pPr algn="ctr">
              <a:defRPr sz="1200">
                <a:solidFill>
                  <a:srgbClr val="02104A"/>
                </a:solidFill>
              </a:defRPr>
            </a:lvl1pPr>
          </a:lstStyle>
          <a:p>
            <a:endParaRPr lang="en-US" dirty="0"/>
          </a:p>
        </p:txBody>
      </p:sp>
      <p:sp>
        <p:nvSpPr>
          <p:cNvPr id="10" name="Slide Number Placeholder 5"/>
          <p:cNvSpPr>
            <a:spLocks noGrp="1"/>
          </p:cNvSpPr>
          <p:nvPr>
            <p:ph type="sldNum" sz="quarter" idx="4"/>
          </p:nvPr>
        </p:nvSpPr>
        <p:spPr>
          <a:xfrm>
            <a:off x="6553200" y="4767263"/>
            <a:ext cx="2133600" cy="273844"/>
          </a:xfrm>
          <a:prstGeom prst="rect">
            <a:avLst/>
          </a:prstGeom>
        </p:spPr>
        <p:txBody>
          <a:bodyPr vert="horz" lIns="91418" tIns="45709" rIns="91418" bIns="45709" rtlCol="0" anchor="ctr"/>
          <a:lstStyle>
            <a:lvl1pPr algn="r">
              <a:defRPr sz="1200">
                <a:solidFill>
                  <a:srgbClr val="02104A"/>
                </a:solidFill>
              </a:defRPr>
            </a:lvl1pPr>
          </a:lstStyle>
          <a:p>
            <a:fld id="{C52AB188-8542-42D5-90E8-23674E6E5ED5}" type="slidenum">
              <a:rPr lang="en-US" smtClean="0"/>
              <a:pPr/>
              <a:t>‹#›</a:t>
            </a:fld>
            <a:endParaRPr lang="en-US" dirty="0"/>
          </a:p>
        </p:txBody>
      </p:sp>
    </p:spTree>
    <p:extLst>
      <p:ext uri="{BB962C8B-B14F-4D97-AF65-F5344CB8AC3E}">
        <p14:creationId xmlns:p14="http://schemas.microsoft.com/office/powerpoint/2010/main" val="53302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a:p>
        </p:txBody>
      </p:sp>
      <p:sp>
        <p:nvSpPr>
          <p:cNvPr id="10"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11" name="Text Placeholder 2"/>
          <p:cNvSpPr>
            <a:spLocks noGrp="1"/>
          </p:cNvSpPr>
          <p:nvPr>
            <p:ph type="body" idx="1"/>
          </p:nvPr>
        </p:nvSpPr>
        <p:spPr>
          <a:xfrm>
            <a:off x="457200" y="1490663"/>
            <a:ext cx="4040188" cy="479822"/>
          </a:xfrm>
        </p:spPr>
        <p:txBody>
          <a:bodyPr anchor="b"/>
          <a:lstStyle>
            <a:lvl1pPr marL="0" indent="0">
              <a:buNone/>
              <a:defRPr sz="2400" b="1">
                <a:solidFill>
                  <a:srgbClr val="E29A0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457200" y="1970484"/>
            <a:ext cx="4040188" cy="22776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3"/>
          </p:nvPr>
        </p:nvSpPr>
        <p:spPr>
          <a:xfrm>
            <a:off x="4645026" y="1490663"/>
            <a:ext cx="4041775" cy="479822"/>
          </a:xfrm>
        </p:spPr>
        <p:txBody>
          <a:bodyPr anchor="b"/>
          <a:lstStyle>
            <a:lvl1pPr marL="0" indent="0">
              <a:buNone/>
              <a:defRPr sz="2400" b="1">
                <a:solidFill>
                  <a:srgbClr val="E29A0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p:cNvSpPr>
            <a:spLocks noGrp="1"/>
          </p:cNvSpPr>
          <p:nvPr>
            <p:ph sz="quarter" idx="4"/>
          </p:nvPr>
        </p:nvSpPr>
        <p:spPr>
          <a:xfrm>
            <a:off x="4645026" y="1970484"/>
            <a:ext cx="4041775" cy="22776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465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a:p>
        </p:txBody>
      </p:sp>
      <p:sp>
        <p:nvSpPr>
          <p:cNvPr id="7" name="Title 1"/>
          <p:cNvSpPr txBox="1">
            <a:spLocks/>
          </p:cNvSpPr>
          <p:nvPr userDrawn="1"/>
        </p:nvSpPr>
        <p:spPr>
          <a:xfrm>
            <a:off x="457200" y="1809750"/>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u="none" kern="1200">
                <a:solidFill>
                  <a:schemeClr val="tx2">
                    <a:lumMod val="75000"/>
                  </a:schemeClr>
                </a:solidFill>
                <a:latin typeface="+mj-lt"/>
                <a:ea typeface="+mj-ea"/>
                <a:cs typeface="+mj-cs"/>
              </a:defRPr>
            </a:lvl1pPr>
          </a:lstStyle>
          <a:p>
            <a:pPr algn="ctr"/>
            <a:r>
              <a:rPr lang="en-US" dirty="0"/>
              <a:t>Click to edit Master title style</a:t>
            </a:r>
          </a:p>
        </p:txBody>
      </p:sp>
    </p:spTree>
    <p:extLst>
      <p:ext uri="{BB962C8B-B14F-4D97-AF65-F5344CB8AC3E}">
        <p14:creationId xmlns:p14="http://schemas.microsoft.com/office/powerpoint/2010/main" val="937240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936530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solidFill>
                  <a:srgbClr val="E29A0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887235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4049807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152651"/>
            <a:ext cx="7772400" cy="723900"/>
          </a:xfrm>
        </p:spPr>
        <p:txBody>
          <a:bodyPr/>
          <a:lstStyle/>
          <a:p>
            <a:r>
              <a:rPr lang="en-US" dirty="0"/>
              <a:t>Click to edit Master title style</a:t>
            </a:r>
          </a:p>
        </p:txBody>
      </p:sp>
      <p:sp>
        <p:nvSpPr>
          <p:cNvPr id="3" name="Subtitle 2"/>
          <p:cNvSpPr>
            <a:spLocks noGrp="1"/>
          </p:cNvSpPr>
          <p:nvPr>
            <p:ph type="subTitle" idx="1"/>
          </p:nvPr>
        </p:nvSpPr>
        <p:spPr>
          <a:xfrm>
            <a:off x="1371600" y="2876550"/>
            <a:ext cx="6400800" cy="1314450"/>
          </a:xfrm>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4012678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67000" y="1657349"/>
            <a:ext cx="6248400" cy="29372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7" name="Picture Placeholder 6"/>
          <p:cNvSpPr>
            <a:spLocks noGrp="1"/>
          </p:cNvSpPr>
          <p:nvPr>
            <p:ph type="pic" sz="quarter" idx="13"/>
          </p:nvPr>
        </p:nvSpPr>
        <p:spPr>
          <a:xfrm>
            <a:off x="0" y="1200150"/>
            <a:ext cx="2438400" cy="394335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2106950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7" name="Title 1"/>
          <p:cNvSpPr>
            <a:spLocks noGrp="1"/>
          </p:cNvSpPr>
          <p:nvPr>
            <p:ph type="title"/>
          </p:nvPr>
        </p:nvSpPr>
        <p:spPr>
          <a:xfrm>
            <a:off x="1828800" y="2553891"/>
            <a:ext cx="7010400" cy="911293"/>
          </a:xfrm>
        </p:spPr>
        <p:txBody>
          <a:bodyPr anchor="t"/>
          <a:lstStyle>
            <a:lvl1pPr algn="l">
              <a:defRPr sz="4000" b="1" cap="all"/>
            </a:lvl1pPr>
          </a:lstStyle>
          <a:p>
            <a:r>
              <a:rPr lang="en-US" dirty="0"/>
              <a:t>Click to edit Master title style</a:t>
            </a:r>
          </a:p>
        </p:txBody>
      </p:sp>
      <p:sp>
        <p:nvSpPr>
          <p:cNvPr id="8" name="Text Placeholder 2"/>
          <p:cNvSpPr>
            <a:spLocks noGrp="1"/>
          </p:cNvSpPr>
          <p:nvPr>
            <p:ph type="body" idx="1"/>
          </p:nvPr>
        </p:nvSpPr>
        <p:spPr>
          <a:xfrm>
            <a:off x="1828800" y="1428750"/>
            <a:ext cx="7010400" cy="1003697"/>
          </a:xfrm>
        </p:spPr>
        <p:txBody>
          <a:bodyPr anchor="b"/>
          <a:lstStyle>
            <a:lvl1pPr marL="0" indent="0">
              <a:buNone/>
              <a:defRPr sz="2000" b="0">
                <a:solidFill>
                  <a:srgbClr val="E29A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65576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33600" y="2057663"/>
            <a:ext cx="6248400" cy="857250"/>
          </a:xfrm>
        </p:spPr>
        <p:txBody>
          <a:bodyPr/>
          <a:lstStyle>
            <a:lvl1pPr algn="ctr">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812734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899818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71600" y="4743450"/>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C52AB188-8542-42D5-90E8-23674E6E5ED5}" type="slidenum">
              <a:rPr lang="en-US" smtClean="0"/>
              <a:t>‹#›</a:t>
            </a:fld>
            <a:endParaRPr lang="en-US" dirty="0"/>
          </a:p>
        </p:txBody>
      </p:sp>
    </p:spTree>
    <p:extLst>
      <p:ext uri="{BB962C8B-B14F-4D97-AF65-F5344CB8AC3E}">
        <p14:creationId xmlns:p14="http://schemas.microsoft.com/office/powerpoint/2010/main" val="49247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1712"/>
            <a:ext cx="3008313" cy="700088"/>
          </a:xfrm>
          <a:solidFill>
            <a:srgbClr val="E09C1F"/>
          </a:solidFill>
        </p:spPr>
        <p:txBody>
          <a:bodyPr anchor="t" anchorCtr="0"/>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971800"/>
            <a:ext cx="3008313" cy="2000251"/>
          </a:xfrm>
        </p:spPr>
        <p:txBody>
          <a:bodyPr/>
          <a:lstStyle>
            <a:lvl1pPr marL="0" indent="0">
              <a:buNone/>
              <a:defRPr sz="1400">
                <a:solidFill>
                  <a:srgbClr val="E29A0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617436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9800" y="3575446"/>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09800" y="342900"/>
            <a:ext cx="6477000" cy="3143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209800" y="400050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815288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7" name="Title 1"/>
          <p:cNvSpPr>
            <a:spLocks noGrp="1"/>
          </p:cNvSpPr>
          <p:nvPr>
            <p:ph type="ctrTitle"/>
          </p:nvPr>
        </p:nvSpPr>
        <p:spPr>
          <a:xfrm>
            <a:off x="1981200" y="1597819"/>
            <a:ext cx="6477000" cy="1102519"/>
          </a:xfrm>
        </p:spPr>
        <p:txBody>
          <a:bodyPr/>
          <a:lstStyle>
            <a:lvl1pPr algn="l">
              <a:defRPr/>
            </a:lvl1pPr>
          </a:lstStyle>
          <a:p>
            <a:r>
              <a:rPr lang="en-US" dirty="0"/>
              <a:t>Click to edit Master title style</a:t>
            </a:r>
          </a:p>
        </p:txBody>
      </p:sp>
      <p:sp>
        <p:nvSpPr>
          <p:cNvPr id="8" name="Subtitle 2"/>
          <p:cNvSpPr>
            <a:spLocks noGrp="1"/>
          </p:cNvSpPr>
          <p:nvPr>
            <p:ph type="subTitle" idx="1"/>
          </p:nvPr>
        </p:nvSpPr>
        <p:spPr>
          <a:xfrm>
            <a:off x="1981200" y="2800350"/>
            <a:ext cx="5791200" cy="1314450"/>
          </a:xfrm>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2321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67000" y="1657349"/>
            <a:ext cx="6248400" cy="29372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7" name="Picture Placeholder 6"/>
          <p:cNvSpPr>
            <a:spLocks noGrp="1"/>
          </p:cNvSpPr>
          <p:nvPr>
            <p:ph type="pic" sz="quarter" idx="13"/>
          </p:nvPr>
        </p:nvSpPr>
        <p:spPr>
          <a:xfrm>
            <a:off x="0" y="1200150"/>
            <a:ext cx="2438400" cy="394335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3903298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6399" y="3305176"/>
            <a:ext cx="6818313" cy="1021556"/>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1676399" y="2180035"/>
            <a:ext cx="6818313" cy="1125140"/>
          </a:xfrm>
        </p:spPr>
        <p:txBody>
          <a:bodyPr anchor="b"/>
          <a:lstStyle>
            <a:lvl1pPr marL="0" indent="0">
              <a:buNone/>
              <a:defRPr sz="2000" b="0">
                <a:solidFill>
                  <a:srgbClr val="E29A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664270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4038718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946857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1712"/>
            <a:ext cx="3008313" cy="700088"/>
          </a:xfrm>
          <a:solidFill>
            <a:srgbClr val="E09C1F"/>
          </a:solidFill>
        </p:spPr>
        <p:txBody>
          <a:bodyPr anchor="t" anchorCtr="0"/>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971800"/>
            <a:ext cx="3008313" cy="2000251"/>
          </a:xfrm>
        </p:spPr>
        <p:txBody>
          <a:bodyPr/>
          <a:lstStyle>
            <a:lvl1pPr marL="0" indent="0">
              <a:buNone/>
              <a:defRPr sz="1400">
                <a:solidFill>
                  <a:srgbClr val="E29A0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387467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9800" y="3575446"/>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09800" y="342900"/>
            <a:ext cx="6477000" cy="3143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209800" y="400050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253166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7" name="Title 1"/>
          <p:cNvSpPr>
            <a:spLocks noGrp="1"/>
          </p:cNvSpPr>
          <p:nvPr>
            <p:ph type="ctrTitle"/>
          </p:nvPr>
        </p:nvSpPr>
        <p:spPr>
          <a:xfrm>
            <a:off x="685800" y="1597819"/>
            <a:ext cx="7772400" cy="1102519"/>
          </a:xfrm>
        </p:spPr>
        <p:txBody>
          <a:bodyPr/>
          <a:lstStyle>
            <a:lvl1pPr algn="ctr">
              <a:defRPr/>
            </a:lvl1pPr>
          </a:lstStyle>
          <a:p>
            <a:r>
              <a:rPr lang="en-US" dirty="0"/>
              <a:t>Click to edit Master title style</a:t>
            </a:r>
          </a:p>
        </p:txBody>
      </p:sp>
      <p:sp>
        <p:nvSpPr>
          <p:cNvPr id="8" name="Subtitle 2"/>
          <p:cNvSpPr>
            <a:spLocks noGrp="1"/>
          </p:cNvSpPr>
          <p:nvPr>
            <p:ph type="subTitle" idx="1"/>
          </p:nvPr>
        </p:nvSpPr>
        <p:spPr>
          <a:xfrm>
            <a:off x="1371600" y="2800350"/>
            <a:ext cx="6400800" cy="1314450"/>
          </a:xfrm>
        </p:spPr>
        <p:txBody>
          <a:bodyPr/>
          <a:lstStyle>
            <a:lvl1pPr marL="0" indent="0" algn="ctr">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8169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314700"/>
            <a:ext cx="5943600" cy="1314450"/>
          </a:xfrm>
          <a:prstGeom prst="rect">
            <a:avLst/>
          </a:prstGeom>
        </p:spPr>
        <p:txBody>
          <a:bodyPr/>
          <a:lstStyle>
            <a:lvl1pPr marL="0" indent="0" algn="l">
              <a:buNone/>
              <a:defRPr>
                <a:solidFill>
                  <a:schemeClr val="bg2"/>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dirty="0"/>
              <a:t>Click to edit Master subtitle style</a:t>
            </a:r>
          </a:p>
        </p:txBody>
      </p:sp>
      <p:sp>
        <p:nvSpPr>
          <p:cNvPr id="9" name="Footer Placeholder 4"/>
          <p:cNvSpPr>
            <a:spLocks noGrp="1"/>
          </p:cNvSpPr>
          <p:nvPr>
            <p:ph type="ftr" sz="quarter" idx="3"/>
          </p:nvPr>
        </p:nvSpPr>
        <p:spPr>
          <a:xfrm>
            <a:off x="1066800" y="4767263"/>
            <a:ext cx="2895600" cy="273844"/>
          </a:xfrm>
          <a:prstGeom prst="rect">
            <a:avLst/>
          </a:prstGeom>
        </p:spPr>
        <p:txBody>
          <a:bodyPr vert="horz" lIns="91418" tIns="45709" rIns="91418" bIns="45709" rtlCol="0" anchor="ctr"/>
          <a:lstStyle>
            <a:lvl1pPr algn="ctr">
              <a:defRPr sz="1200">
                <a:solidFill>
                  <a:srgbClr val="02104A"/>
                </a:solidFill>
              </a:defRPr>
            </a:lvl1pPr>
          </a:lstStyle>
          <a:p>
            <a:endParaRPr lang="en-US" dirty="0"/>
          </a:p>
        </p:txBody>
      </p:sp>
      <p:sp>
        <p:nvSpPr>
          <p:cNvPr id="10" name="Slide Number Placeholder 5"/>
          <p:cNvSpPr>
            <a:spLocks noGrp="1"/>
          </p:cNvSpPr>
          <p:nvPr>
            <p:ph type="sldNum" sz="quarter" idx="4"/>
          </p:nvPr>
        </p:nvSpPr>
        <p:spPr>
          <a:xfrm>
            <a:off x="6553200" y="4767263"/>
            <a:ext cx="2133600" cy="273844"/>
          </a:xfrm>
          <a:prstGeom prst="rect">
            <a:avLst/>
          </a:prstGeom>
        </p:spPr>
        <p:txBody>
          <a:bodyPr vert="horz" lIns="91418" tIns="45709" rIns="91418" bIns="45709" rtlCol="0" anchor="ctr"/>
          <a:lstStyle>
            <a:lvl1pPr algn="r">
              <a:defRPr sz="1200">
                <a:solidFill>
                  <a:srgbClr val="02104A"/>
                </a:solidFill>
              </a:defRPr>
            </a:lvl1pPr>
          </a:lstStyle>
          <a:p>
            <a:fld id="{C52AB188-8542-42D5-90E8-23674E6E5ED5}" type="slidenum">
              <a:rPr lang="en-US" smtClean="0"/>
              <a:pPr/>
              <a:t>‹#›</a:t>
            </a:fld>
            <a:endParaRPr lang="en-US" dirty="0"/>
          </a:p>
        </p:txBody>
      </p:sp>
    </p:spTree>
    <p:extLst>
      <p:ext uri="{BB962C8B-B14F-4D97-AF65-F5344CB8AC3E}">
        <p14:creationId xmlns:p14="http://schemas.microsoft.com/office/powerpoint/2010/main" val="2492408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2667000" y="1962150"/>
            <a:ext cx="6248400" cy="2667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7" name="Picture Placeholder 6"/>
          <p:cNvSpPr>
            <a:spLocks noGrp="1"/>
          </p:cNvSpPr>
          <p:nvPr>
            <p:ph type="pic" sz="quarter" idx="13"/>
          </p:nvPr>
        </p:nvSpPr>
        <p:spPr>
          <a:xfrm>
            <a:off x="0" y="1962150"/>
            <a:ext cx="2667000" cy="2667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2493471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7" name="Title 1"/>
          <p:cNvSpPr>
            <a:spLocks noGrp="1"/>
          </p:cNvSpPr>
          <p:nvPr>
            <p:ph type="title"/>
          </p:nvPr>
        </p:nvSpPr>
        <p:spPr>
          <a:xfrm>
            <a:off x="1066800" y="2553891"/>
            <a:ext cx="7010400" cy="911293"/>
          </a:xfrm>
        </p:spPr>
        <p:txBody>
          <a:bodyPr anchor="t"/>
          <a:lstStyle>
            <a:lvl1pPr algn="l">
              <a:defRPr sz="4000" b="1" cap="all"/>
            </a:lvl1pPr>
          </a:lstStyle>
          <a:p>
            <a:r>
              <a:rPr lang="en-US" dirty="0"/>
              <a:t>Click to edit Master title style</a:t>
            </a:r>
          </a:p>
        </p:txBody>
      </p:sp>
      <p:sp>
        <p:nvSpPr>
          <p:cNvPr id="8" name="Text Placeholder 2"/>
          <p:cNvSpPr>
            <a:spLocks noGrp="1"/>
          </p:cNvSpPr>
          <p:nvPr>
            <p:ph type="body" idx="1"/>
          </p:nvPr>
        </p:nvSpPr>
        <p:spPr>
          <a:xfrm>
            <a:off x="1066800" y="1428750"/>
            <a:ext cx="7010400" cy="1003697"/>
          </a:xfrm>
        </p:spPr>
        <p:txBody>
          <a:bodyPr anchor="b"/>
          <a:lstStyle>
            <a:lvl1pPr marL="0" indent="0">
              <a:buNone/>
              <a:defRPr sz="2000" b="0">
                <a:solidFill>
                  <a:srgbClr val="E29A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48805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700" y="2143125"/>
            <a:ext cx="7086600" cy="857250"/>
          </a:xfrm>
        </p:spPr>
        <p:txBody>
          <a:bodyPr/>
          <a:lstStyle>
            <a:lvl1pPr algn="ct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15036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64826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271712"/>
            <a:ext cx="3008313" cy="700088"/>
          </a:xfrm>
        </p:spPr>
        <p:txBody>
          <a:bodyPr anchor="t" anchorCtr="0"/>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971800"/>
            <a:ext cx="3008313" cy="2000251"/>
          </a:xfrm>
        </p:spPr>
        <p:txBody>
          <a:bodyPr/>
          <a:lstStyle>
            <a:lvl1pPr marL="0" indent="0">
              <a:buNone/>
              <a:defRPr sz="1400">
                <a:solidFill>
                  <a:srgbClr val="E29A0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062247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5623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95300" y="742950"/>
            <a:ext cx="81534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39874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6653645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7" name="Title 1"/>
          <p:cNvSpPr>
            <a:spLocks noGrp="1"/>
          </p:cNvSpPr>
          <p:nvPr>
            <p:ph type="ctrTitle"/>
          </p:nvPr>
        </p:nvSpPr>
        <p:spPr>
          <a:xfrm>
            <a:off x="685800" y="1597819"/>
            <a:ext cx="7772400" cy="1102519"/>
          </a:xfrm>
        </p:spPr>
        <p:txBody>
          <a:bodyPr/>
          <a:lstStyle>
            <a:lvl1pPr algn="ctr">
              <a:defRPr/>
            </a:lvl1pPr>
          </a:lstStyle>
          <a:p>
            <a:r>
              <a:rPr lang="en-US" dirty="0"/>
              <a:t>Click to edit Master title style</a:t>
            </a:r>
          </a:p>
        </p:txBody>
      </p:sp>
      <p:sp>
        <p:nvSpPr>
          <p:cNvPr id="8" name="Subtitle 2"/>
          <p:cNvSpPr>
            <a:spLocks noGrp="1"/>
          </p:cNvSpPr>
          <p:nvPr>
            <p:ph type="subTitle" idx="1"/>
          </p:nvPr>
        </p:nvSpPr>
        <p:spPr>
          <a:xfrm>
            <a:off x="1371600" y="2800350"/>
            <a:ext cx="6400800" cy="1314450"/>
          </a:xfrm>
        </p:spPr>
        <p:txBody>
          <a:bodyPr/>
          <a:lstStyle>
            <a:lvl1pPr marL="0" indent="0" algn="ctr">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41610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8" name="Title 1"/>
          <p:cNvSpPr>
            <a:spLocks noGrp="1"/>
          </p:cNvSpPr>
          <p:nvPr>
            <p:ph type="title"/>
          </p:nvPr>
        </p:nvSpPr>
        <p:spPr>
          <a:xfrm>
            <a:off x="1028700" y="1044177"/>
            <a:ext cx="7086600" cy="857250"/>
          </a:xfrm>
        </p:spPr>
        <p:txBody>
          <a:bodyPr/>
          <a:lstStyle>
            <a:lvl1pPr algn="ctr">
              <a:defRPr/>
            </a:lvl1pPr>
          </a:lstStyle>
          <a:p>
            <a:r>
              <a:rPr lang="en-US" dirty="0"/>
              <a:t>Click to edit Master title style</a:t>
            </a:r>
          </a:p>
        </p:txBody>
      </p:sp>
      <p:sp>
        <p:nvSpPr>
          <p:cNvPr id="9" name="Content Placeholder 2"/>
          <p:cNvSpPr>
            <a:spLocks noGrp="1"/>
          </p:cNvSpPr>
          <p:nvPr>
            <p:ph idx="1"/>
          </p:nvPr>
        </p:nvSpPr>
        <p:spPr>
          <a:xfrm>
            <a:off x="2667000" y="1962150"/>
            <a:ext cx="6248400" cy="2667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6"/>
          <p:cNvSpPr>
            <a:spLocks noGrp="1"/>
          </p:cNvSpPr>
          <p:nvPr>
            <p:ph type="pic" sz="quarter" idx="13"/>
          </p:nvPr>
        </p:nvSpPr>
        <p:spPr>
          <a:xfrm>
            <a:off x="0" y="1962150"/>
            <a:ext cx="2667000" cy="2667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3864866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399" y="3305176"/>
            <a:ext cx="6818313" cy="1021556"/>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1676399" y="2180035"/>
            <a:ext cx="6818313" cy="1125140"/>
          </a:xfrm>
        </p:spPr>
        <p:txBody>
          <a:bodyPr anchor="b"/>
          <a:lstStyle>
            <a:lvl1pPr marL="0" indent="0">
              <a:buNone/>
              <a:defRPr sz="2000" b="0">
                <a:solidFill>
                  <a:srgbClr val="E29A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727905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847529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9200" y="4743450"/>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C52AB188-8542-42D5-90E8-23674E6E5ED5}" type="slidenum">
              <a:rPr lang="en-US" smtClean="0"/>
              <a:t>‹#›</a:t>
            </a:fld>
            <a:endParaRPr lang="en-US" dirty="0"/>
          </a:p>
        </p:txBody>
      </p:sp>
    </p:spTree>
    <p:extLst>
      <p:ext uri="{BB962C8B-B14F-4D97-AF65-F5344CB8AC3E}">
        <p14:creationId xmlns:p14="http://schemas.microsoft.com/office/powerpoint/2010/main" val="492478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400098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271712"/>
            <a:ext cx="3008313" cy="700088"/>
          </a:xfrm>
        </p:spPr>
        <p:txBody>
          <a:bodyPr anchor="t" anchorCtr="0"/>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971800"/>
            <a:ext cx="3008313" cy="2000251"/>
          </a:xfrm>
        </p:spPr>
        <p:txBody>
          <a:bodyPr/>
          <a:lstStyle>
            <a:lvl1pPr marL="0" indent="0">
              <a:buNone/>
              <a:defRPr sz="1400">
                <a:solidFill>
                  <a:srgbClr val="E29A0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604524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
        <p:nvSpPr>
          <p:cNvPr id="8" name="Title 1"/>
          <p:cNvSpPr>
            <a:spLocks noGrp="1"/>
          </p:cNvSpPr>
          <p:nvPr>
            <p:ph type="title"/>
          </p:nvPr>
        </p:nvSpPr>
        <p:spPr>
          <a:xfrm>
            <a:off x="457200" y="3562350"/>
            <a:ext cx="5486400" cy="425054"/>
          </a:xfrm>
        </p:spPr>
        <p:txBody>
          <a:bodyPr anchor="b"/>
          <a:lstStyle>
            <a:lvl1pPr algn="l">
              <a:defRPr sz="2000" b="1"/>
            </a:lvl1pPr>
          </a:lstStyle>
          <a:p>
            <a:r>
              <a:rPr lang="en-US"/>
              <a:t>Click to edit Master title style</a:t>
            </a:r>
          </a:p>
        </p:txBody>
      </p:sp>
      <p:sp>
        <p:nvSpPr>
          <p:cNvPr id="9" name="Picture Placeholder 2"/>
          <p:cNvSpPr>
            <a:spLocks noGrp="1"/>
          </p:cNvSpPr>
          <p:nvPr>
            <p:ph type="pic" idx="1"/>
          </p:nvPr>
        </p:nvSpPr>
        <p:spPr>
          <a:xfrm>
            <a:off x="495300" y="742950"/>
            <a:ext cx="81534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p:cNvSpPr>
            <a:spLocks noGrp="1"/>
          </p:cNvSpPr>
          <p:nvPr>
            <p:ph type="body" sz="half" idx="2"/>
          </p:nvPr>
        </p:nvSpPr>
        <p:spPr>
          <a:xfrm>
            <a:off x="457200" y="39874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12097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573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743200"/>
            <a:ext cx="6400800" cy="1314450"/>
          </a:xfrm>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366652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8" name="Title 1"/>
          <p:cNvSpPr>
            <a:spLocks noGrp="1"/>
          </p:cNvSpPr>
          <p:nvPr>
            <p:ph type="title"/>
          </p:nvPr>
        </p:nvSpPr>
        <p:spPr>
          <a:xfrm>
            <a:off x="1028700" y="1044177"/>
            <a:ext cx="7086600" cy="857250"/>
          </a:xfrm>
        </p:spPr>
        <p:txBody>
          <a:bodyPr/>
          <a:lstStyle>
            <a:lvl1pPr algn="ctr">
              <a:defRPr/>
            </a:lvl1pPr>
          </a:lstStyle>
          <a:p>
            <a:r>
              <a:rPr lang="en-US" dirty="0"/>
              <a:t>Click to edit Master title style</a:t>
            </a:r>
          </a:p>
        </p:txBody>
      </p:sp>
      <p:sp>
        <p:nvSpPr>
          <p:cNvPr id="9" name="Content Placeholder 2"/>
          <p:cNvSpPr>
            <a:spLocks noGrp="1"/>
          </p:cNvSpPr>
          <p:nvPr>
            <p:ph idx="1"/>
          </p:nvPr>
        </p:nvSpPr>
        <p:spPr>
          <a:xfrm>
            <a:off x="2667000" y="1962150"/>
            <a:ext cx="6248400" cy="2667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6"/>
          <p:cNvSpPr>
            <a:spLocks noGrp="1"/>
          </p:cNvSpPr>
          <p:nvPr>
            <p:ph type="pic" sz="quarter" idx="13"/>
          </p:nvPr>
        </p:nvSpPr>
        <p:spPr>
          <a:xfrm>
            <a:off x="0" y="1962150"/>
            <a:ext cx="2667000" cy="2667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39535975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2159794"/>
            <a:ext cx="6818313" cy="1021556"/>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1295400" y="1034653"/>
            <a:ext cx="6818313" cy="1125140"/>
          </a:xfrm>
        </p:spPr>
        <p:txBody>
          <a:bodyPr anchor="b"/>
          <a:lstStyle>
            <a:lvl1pPr marL="0" indent="0">
              <a:buNone/>
              <a:defRPr sz="2000" b="0">
                <a:solidFill>
                  <a:srgbClr val="E29A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156789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700" y="2143125"/>
            <a:ext cx="7086600" cy="857250"/>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0548321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495468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271712"/>
            <a:ext cx="3008313" cy="700088"/>
          </a:xfrm>
        </p:spPr>
        <p:txBody>
          <a:bodyPr anchor="t" anchorCtr="0"/>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971800"/>
            <a:ext cx="3008313" cy="2000251"/>
          </a:xfrm>
        </p:spPr>
        <p:txBody>
          <a:bodyPr/>
          <a:lstStyle>
            <a:lvl1pPr marL="0" indent="0">
              <a:buNone/>
              <a:defRPr sz="1400">
                <a:solidFill>
                  <a:srgbClr val="E29A0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780221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
        <p:nvSpPr>
          <p:cNvPr id="8" name="Title 1"/>
          <p:cNvSpPr>
            <a:spLocks noGrp="1"/>
          </p:cNvSpPr>
          <p:nvPr>
            <p:ph type="title"/>
          </p:nvPr>
        </p:nvSpPr>
        <p:spPr>
          <a:xfrm>
            <a:off x="457200" y="3562350"/>
            <a:ext cx="5486400" cy="425054"/>
          </a:xfrm>
        </p:spPr>
        <p:txBody>
          <a:bodyPr anchor="b"/>
          <a:lstStyle>
            <a:lvl1pPr algn="l">
              <a:defRPr sz="2000" b="1"/>
            </a:lvl1pPr>
          </a:lstStyle>
          <a:p>
            <a:r>
              <a:rPr lang="en-US"/>
              <a:t>Click to edit Master title style</a:t>
            </a:r>
          </a:p>
        </p:txBody>
      </p:sp>
      <p:sp>
        <p:nvSpPr>
          <p:cNvPr id="9" name="Picture Placeholder 2"/>
          <p:cNvSpPr>
            <a:spLocks noGrp="1"/>
          </p:cNvSpPr>
          <p:nvPr>
            <p:ph type="pic" idx="1"/>
          </p:nvPr>
        </p:nvSpPr>
        <p:spPr>
          <a:xfrm>
            <a:off x="495300" y="742950"/>
            <a:ext cx="81534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p:cNvSpPr>
            <a:spLocks noGrp="1"/>
          </p:cNvSpPr>
          <p:nvPr>
            <p:ph type="body" sz="half" idx="2"/>
          </p:nvPr>
        </p:nvSpPr>
        <p:spPr>
          <a:xfrm>
            <a:off x="457200" y="39874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2768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2647950"/>
            <a:ext cx="5943600" cy="1314450"/>
          </a:xfrm>
          <a:prstGeom prst="rect">
            <a:avLst/>
          </a:prstGeom>
        </p:spPr>
        <p:txBody>
          <a:bodyPr/>
          <a:lstStyle>
            <a:lvl1pPr marL="0" indent="0" algn="ctr">
              <a:buNone/>
              <a:defRPr>
                <a:solidFill>
                  <a:schemeClr val="bg2"/>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dirty="0"/>
              <a:t>Click to edit Master subtitle style</a:t>
            </a:r>
          </a:p>
        </p:txBody>
      </p:sp>
      <p:sp>
        <p:nvSpPr>
          <p:cNvPr id="9" name="Footer Placeholder 4"/>
          <p:cNvSpPr>
            <a:spLocks noGrp="1"/>
          </p:cNvSpPr>
          <p:nvPr>
            <p:ph type="ftr" sz="quarter" idx="3"/>
          </p:nvPr>
        </p:nvSpPr>
        <p:spPr>
          <a:xfrm>
            <a:off x="1066800" y="4767263"/>
            <a:ext cx="2895600" cy="273844"/>
          </a:xfrm>
          <a:prstGeom prst="rect">
            <a:avLst/>
          </a:prstGeom>
        </p:spPr>
        <p:txBody>
          <a:bodyPr vert="horz" lIns="91418" tIns="45709" rIns="91418" bIns="45709" rtlCol="0" anchor="ctr"/>
          <a:lstStyle>
            <a:lvl1pPr algn="ctr">
              <a:defRPr sz="1200">
                <a:solidFill>
                  <a:srgbClr val="02104A"/>
                </a:solidFill>
              </a:defRPr>
            </a:lvl1pPr>
          </a:lstStyle>
          <a:p>
            <a:endParaRPr lang="en-US" dirty="0"/>
          </a:p>
        </p:txBody>
      </p:sp>
      <p:sp>
        <p:nvSpPr>
          <p:cNvPr id="10" name="Slide Number Placeholder 5"/>
          <p:cNvSpPr>
            <a:spLocks noGrp="1"/>
          </p:cNvSpPr>
          <p:nvPr>
            <p:ph type="sldNum" sz="quarter" idx="4"/>
          </p:nvPr>
        </p:nvSpPr>
        <p:spPr>
          <a:xfrm>
            <a:off x="6553200" y="4767263"/>
            <a:ext cx="2133600" cy="273844"/>
          </a:xfrm>
          <a:prstGeom prst="rect">
            <a:avLst/>
          </a:prstGeom>
        </p:spPr>
        <p:txBody>
          <a:bodyPr vert="horz" lIns="91418" tIns="45709" rIns="91418" bIns="45709" rtlCol="0" anchor="ctr"/>
          <a:lstStyle>
            <a:lvl1pPr algn="r">
              <a:defRPr sz="1200">
                <a:solidFill>
                  <a:srgbClr val="02104A"/>
                </a:solidFill>
              </a:defRPr>
            </a:lvl1pPr>
          </a:lstStyle>
          <a:p>
            <a:fld id="{C52AB188-8542-42D5-90E8-23674E6E5ED5}" type="slidenum">
              <a:rPr lang="en-US" smtClean="0"/>
              <a:pPr/>
              <a:t>‹#›</a:t>
            </a:fld>
            <a:endParaRPr lang="en-US" dirty="0"/>
          </a:p>
        </p:txBody>
      </p:sp>
    </p:spTree>
    <p:extLst>
      <p:ext uri="{BB962C8B-B14F-4D97-AF65-F5344CB8AC3E}">
        <p14:creationId xmlns:p14="http://schemas.microsoft.com/office/powerpoint/2010/main" val="24924082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573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743200"/>
            <a:ext cx="6400800" cy="1314450"/>
          </a:xfrm>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41085373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8" name="Title 1"/>
          <p:cNvSpPr>
            <a:spLocks noGrp="1"/>
          </p:cNvSpPr>
          <p:nvPr>
            <p:ph type="title"/>
          </p:nvPr>
        </p:nvSpPr>
        <p:spPr>
          <a:xfrm>
            <a:off x="1028700" y="1044177"/>
            <a:ext cx="7086600" cy="857250"/>
          </a:xfrm>
        </p:spPr>
        <p:txBody>
          <a:bodyPr/>
          <a:lstStyle>
            <a:lvl1pPr algn="ctr">
              <a:defRPr/>
            </a:lvl1pPr>
          </a:lstStyle>
          <a:p>
            <a:r>
              <a:rPr lang="en-US" dirty="0"/>
              <a:t>Click to edit Master title style</a:t>
            </a:r>
          </a:p>
        </p:txBody>
      </p:sp>
      <p:sp>
        <p:nvSpPr>
          <p:cNvPr id="9" name="Content Placeholder 2"/>
          <p:cNvSpPr>
            <a:spLocks noGrp="1"/>
          </p:cNvSpPr>
          <p:nvPr>
            <p:ph idx="1"/>
          </p:nvPr>
        </p:nvSpPr>
        <p:spPr>
          <a:xfrm>
            <a:off x="2667000" y="1962150"/>
            <a:ext cx="6248400" cy="2667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6"/>
          <p:cNvSpPr>
            <a:spLocks noGrp="1"/>
          </p:cNvSpPr>
          <p:nvPr>
            <p:ph type="pic" sz="quarter" idx="13"/>
          </p:nvPr>
        </p:nvSpPr>
        <p:spPr>
          <a:xfrm>
            <a:off x="0" y="1962150"/>
            <a:ext cx="2667000" cy="2667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1960502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399" y="3305176"/>
            <a:ext cx="6818313" cy="1021556"/>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1676399" y="2180035"/>
            <a:ext cx="6818313" cy="1125140"/>
          </a:xfrm>
        </p:spPr>
        <p:txBody>
          <a:bodyPr anchor="b"/>
          <a:lstStyle>
            <a:lvl1pPr marL="0" indent="0">
              <a:buNone/>
              <a:defRPr sz="2000" b="0">
                <a:solidFill>
                  <a:srgbClr val="E29A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5811821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700" y="1885950"/>
            <a:ext cx="7086600" cy="857250"/>
          </a:xfrm>
        </p:spPr>
        <p:txBody>
          <a:bodyPr/>
          <a:lstStyle>
            <a:lvl1pPr algn="ctr">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175597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3940011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271712"/>
            <a:ext cx="3008313" cy="700088"/>
          </a:xfrm>
        </p:spPr>
        <p:txBody>
          <a:bodyPr anchor="t" anchorCtr="0"/>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971800"/>
            <a:ext cx="3008313" cy="2000251"/>
          </a:xfrm>
        </p:spPr>
        <p:txBody>
          <a:bodyPr/>
          <a:lstStyle>
            <a:lvl1pPr marL="0" indent="0">
              <a:buNone/>
              <a:defRPr sz="1400">
                <a:solidFill>
                  <a:srgbClr val="E29A0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2208115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
        <p:nvSpPr>
          <p:cNvPr id="8" name="Title 1"/>
          <p:cNvSpPr>
            <a:spLocks noGrp="1"/>
          </p:cNvSpPr>
          <p:nvPr>
            <p:ph type="title"/>
          </p:nvPr>
        </p:nvSpPr>
        <p:spPr>
          <a:xfrm>
            <a:off x="457200" y="3333750"/>
            <a:ext cx="5486400" cy="425054"/>
          </a:xfrm>
        </p:spPr>
        <p:txBody>
          <a:bodyPr anchor="b"/>
          <a:lstStyle>
            <a:lvl1pPr algn="l">
              <a:defRPr sz="2000" b="1"/>
            </a:lvl1pPr>
          </a:lstStyle>
          <a:p>
            <a:r>
              <a:rPr lang="en-US"/>
              <a:t>Click to edit Master title style</a:t>
            </a:r>
          </a:p>
        </p:txBody>
      </p:sp>
      <p:sp>
        <p:nvSpPr>
          <p:cNvPr id="9" name="Picture Placeholder 2"/>
          <p:cNvSpPr>
            <a:spLocks noGrp="1"/>
          </p:cNvSpPr>
          <p:nvPr>
            <p:ph type="pic" idx="1"/>
          </p:nvPr>
        </p:nvSpPr>
        <p:spPr>
          <a:xfrm>
            <a:off x="495300" y="514350"/>
            <a:ext cx="81534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p:cNvSpPr>
            <a:spLocks noGrp="1"/>
          </p:cNvSpPr>
          <p:nvPr>
            <p:ph type="body" sz="half" idx="2"/>
          </p:nvPr>
        </p:nvSpPr>
        <p:spPr>
          <a:xfrm>
            <a:off x="457200" y="37588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440519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4912744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254686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8680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742950"/>
            <a:ext cx="7772400" cy="1125140"/>
          </a:xfrm>
        </p:spPr>
        <p:txBody>
          <a:bodyPr anchor="b"/>
          <a:lstStyle>
            <a:lvl1pPr marL="0" indent="0">
              <a:buNone/>
              <a:defRPr sz="2000" b="0">
                <a:solidFill>
                  <a:srgbClr val="E29A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5671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800350"/>
            <a:ext cx="6400800" cy="1314450"/>
          </a:xfrm>
        </p:spPr>
        <p:txBody>
          <a:bodyPr/>
          <a:lstStyle>
            <a:lvl1pPr marL="0" indent="0" algn="ctr">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9626660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1924340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90663"/>
            <a:ext cx="4040188" cy="479822"/>
          </a:xfrm>
        </p:spPr>
        <p:txBody>
          <a:bodyPr anchor="b"/>
          <a:lstStyle>
            <a:lvl1pPr marL="0" indent="0">
              <a:buNone/>
              <a:defRPr sz="2400" b="1">
                <a:solidFill>
                  <a:srgbClr val="E29A0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70484"/>
            <a:ext cx="4040188" cy="24300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490663"/>
            <a:ext cx="4041775" cy="479822"/>
          </a:xfrm>
        </p:spPr>
        <p:txBody>
          <a:bodyPr anchor="b"/>
          <a:lstStyle>
            <a:lvl1pPr marL="0" indent="0">
              <a:buNone/>
              <a:defRPr sz="2400" b="1">
                <a:solidFill>
                  <a:srgbClr val="E29A0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970484"/>
            <a:ext cx="4041775" cy="24300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6972779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790700"/>
            <a:ext cx="8229600" cy="857250"/>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187083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8453525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solidFill>
                  <a:srgbClr val="E29A0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979656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
        <p:nvSpPr>
          <p:cNvPr id="8" name="Title 1"/>
          <p:cNvSpPr>
            <a:spLocks noGrp="1"/>
          </p:cNvSpPr>
          <p:nvPr>
            <p:ph type="title"/>
          </p:nvPr>
        </p:nvSpPr>
        <p:spPr>
          <a:xfrm>
            <a:off x="457200" y="3333750"/>
            <a:ext cx="5486400" cy="425054"/>
          </a:xfrm>
        </p:spPr>
        <p:txBody>
          <a:bodyPr anchor="b"/>
          <a:lstStyle>
            <a:lvl1pPr algn="l">
              <a:defRPr sz="2000" b="1"/>
            </a:lvl1pPr>
          </a:lstStyle>
          <a:p>
            <a:r>
              <a:rPr lang="en-US" dirty="0"/>
              <a:t>Click to edit Master title style</a:t>
            </a:r>
          </a:p>
        </p:txBody>
      </p:sp>
      <p:sp>
        <p:nvSpPr>
          <p:cNvPr id="9" name="Picture Placeholder 2"/>
          <p:cNvSpPr>
            <a:spLocks noGrp="1"/>
          </p:cNvSpPr>
          <p:nvPr>
            <p:ph type="pic" idx="1"/>
          </p:nvPr>
        </p:nvSpPr>
        <p:spPr>
          <a:xfrm>
            <a:off x="495300" y="514350"/>
            <a:ext cx="81534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p:cNvSpPr>
            <a:spLocks noGrp="1"/>
          </p:cNvSpPr>
          <p:nvPr>
            <p:ph type="body" sz="half" idx="2"/>
          </p:nvPr>
        </p:nvSpPr>
        <p:spPr>
          <a:xfrm>
            <a:off x="457200" y="37588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1537685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
        <p:nvSpPr>
          <p:cNvPr id="7" name="Title 1"/>
          <p:cNvSpPr>
            <a:spLocks noGrp="1"/>
          </p:cNvSpPr>
          <p:nvPr>
            <p:ph type="ctrTitle"/>
          </p:nvPr>
        </p:nvSpPr>
        <p:spPr>
          <a:xfrm>
            <a:off x="1371600" y="2152651"/>
            <a:ext cx="7772400" cy="723900"/>
          </a:xfrm>
        </p:spPr>
        <p:txBody>
          <a:bodyPr/>
          <a:lstStyle>
            <a:lvl1pPr algn="l">
              <a:defRPr/>
            </a:lvl1pPr>
          </a:lstStyle>
          <a:p>
            <a:r>
              <a:rPr lang="en-US" dirty="0"/>
              <a:t>Click to edit Master title style</a:t>
            </a:r>
          </a:p>
        </p:txBody>
      </p:sp>
      <p:sp>
        <p:nvSpPr>
          <p:cNvPr id="8" name="Subtitle 2"/>
          <p:cNvSpPr>
            <a:spLocks noGrp="1"/>
          </p:cNvSpPr>
          <p:nvPr>
            <p:ph type="subTitle" idx="1"/>
          </p:nvPr>
        </p:nvSpPr>
        <p:spPr>
          <a:xfrm>
            <a:off x="1371600" y="2876550"/>
            <a:ext cx="6400800" cy="1314450"/>
          </a:xfrm>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452707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777477"/>
            <a:ext cx="6096000" cy="685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590800" y="1844278"/>
            <a:ext cx="6096000" cy="2632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2576993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2724150"/>
            <a:ext cx="6705600" cy="1021556"/>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1752600" y="1475780"/>
            <a:ext cx="7772400" cy="1125140"/>
          </a:xfrm>
          <a:prstGeom prst="rect">
            <a:avLst/>
          </a:prstGeom>
        </p:spPr>
        <p:txBody>
          <a:bodyPr anchor="b"/>
          <a:lstStyle>
            <a:lvl1pPr marL="0" indent="0">
              <a:buNone/>
              <a:defRPr sz="2000" b="0">
                <a:solidFill>
                  <a:srgbClr val="E29A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6441795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777477"/>
            <a:ext cx="6324600" cy="685800"/>
          </a:xfrm>
          <a:prstGeom prst="rect">
            <a:avLst/>
          </a:prstGeom>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2590800" y="2225278"/>
            <a:ext cx="5410200" cy="2251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74329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6088730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777477"/>
            <a:ext cx="6096000" cy="685800"/>
          </a:xfrm>
          <a:prstGeom prst="rect">
            <a:avLst/>
          </a:prstGeom>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6721462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15325689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276350"/>
            <a:ext cx="3008313" cy="762000"/>
          </a:xfrm>
          <a:prstGeom prst="rect">
            <a:avLst/>
          </a:prstGeom>
          <a:solidFill>
            <a:srgbClr val="E09C1F"/>
          </a:solidFill>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114550"/>
            <a:ext cx="3008313" cy="2480073"/>
          </a:xfrm>
          <a:prstGeom prst="rect">
            <a:avLst/>
          </a:prstGeom>
        </p:spPr>
        <p:txBody>
          <a:bodyPr/>
          <a:lstStyle>
            <a:lvl1pPr marL="0" indent="0">
              <a:buNone/>
              <a:defRPr sz="1400">
                <a:solidFill>
                  <a:srgbClr val="E29A0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8688872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2029606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2914650"/>
            <a:ext cx="5943600" cy="1314450"/>
          </a:xfrm>
          <a:prstGeom prst="rect">
            <a:avLst/>
          </a:prstGeom>
        </p:spPr>
        <p:txBody>
          <a:bodyPr/>
          <a:lstStyle>
            <a:lvl1pPr marL="0" indent="0" algn="ctr">
              <a:buNone/>
              <a:defRPr>
                <a:solidFill>
                  <a:schemeClr val="bg2"/>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dirty="0"/>
              <a:t>Click to edit Master subtitle style</a:t>
            </a:r>
          </a:p>
        </p:txBody>
      </p:sp>
      <p:sp>
        <p:nvSpPr>
          <p:cNvPr id="9" name="Footer Placeholder 4"/>
          <p:cNvSpPr>
            <a:spLocks noGrp="1"/>
          </p:cNvSpPr>
          <p:nvPr>
            <p:ph type="ftr" sz="quarter" idx="3"/>
          </p:nvPr>
        </p:nvSpPr>
        <p:spPr>
          <a:xfrm>
            <a:off x="1066800" y="4767263"/>
            <a:ext cx="2895600" cy="273844"/>
          </a:xfrm>
          <a:prstGeom prst="rect">
            <a:avLst/>
          </a:prstGeom>
        </p:spPr>
        <p:txBody>
          <a:bodyPr vert="horz" lIns="91418" tIns="45709" rIns="91418" bIns="45709" rtlCol="0" anchor="ctr"/>
          <a:lstStyle>
            <a:lvl1pPr algn="ctr">
              <a:defRPr sz="1200">
                <a:solidFill>
                  <a:srgbClr val="02104A"/>
                </a:solidFill>
              </a:defRPr>
            </a:lvl1pPr>
          </a:lstStyle>
          <a:p>
            <a:endParaRPr lang="en-US" dirty="0"/>
          </a:p>
        </p:txBody>
      </p:sp>
      <p:sp>
        <p:nvSpPr>
          <p:cNvPr id="10" name="Slide Number Placeholder 5"/>
          <p:cNvSpPr>
            <a:spLocks noGrp="1"/>
          </p:cNvSpPr>
          <p:nvPr>
            <p:ph type="sldNum" sz="quarter" idx="4"/>
          </p:nvPr>
        </p:nvSpPr>
        <p:spPr>
          <a:xfrm>
            <a:off x="6553200" y="4767263"/>
            <a:ext cx="2133600" cy="273844"/>
          </a:xfrm>
          <a:prstGeom prst="rect">
            <a:avLst/>
          </a:prstGeom>
        </p:spPr>
        <p:txBody>
          <a:bodyPr vert="horz" lIns="91418" tIns="45709" rIns="91418" bIns="45709" rtlCol="0" anchor="ctr"/>
          <a:lstStyle>
            <a:lvl1pPr algn="r">
              <a:defRPr sz="1200">
                <a:solidFill>
                  <a:srgbClr val="02104A"/>
                </a:solidFill>
              </a:defRPr>
            </a:lvl1pPr>
          </a:lstStyle>
          <a:p>
            <a:fld id="{C52AB188-8542-42D5-90E8-23674E6E5ED5}" type="slidenum">
              <a:rPr lang="en-US" smtClean="0"/>
              <a:pPr/>
              <a:t>‹#›</a:t>
            </a:fld>
            <a:endParaRPr lang="en-US" dirty="0"/>
          </a:p>
        </p:txBody>
      </p:sp>
      <p:sp>
        <p:nvSpPr>
          <p:cNvPr id="5" name="Title 1"/>
          <p:cNvSpPr>
            <a:spLocks noGrp="1"/>
          </p:cNvSpPr>
          <p:nvPr>
            <p:ph type="title"/>
          </p:nvPr>
        </p:nvSpPr>
        <p:spPr>
          <a:xfrm>
            <a:off x="1524000" y="1428750"/>
            <a:ext cx="6096000" cy="685800"/>
          </a:xfrm>
          <a:prstGeom prst="rect">
            <a:avLst/>
          </a:prstGeo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18669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868091"/>
            <a:ext cx="7772400" cy="1021556"/>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742950"/>
            <a:ext cx="7772400" cy="1125140"/>
          </a:xfrm>
        </p:spPr>
        <p:txBody>
          <a:bodyPr anchor="b"/>
          <a:lstStyle>
            <a:lvl1pPr marL="0" indent="0">
              <a:buNone/>
              <a:defRPr sz="2000" b="0">
                <a:solidFill>
                  <a:srgbClr val="E29A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a:p>
        </p:txBody>
      </p:sp>
    </p:spTree>
    <p:extLst>
      <p:ext uri="{BB962C8B-B14F-4D97-AF65-F5344CB8AC3E}">
        <p14:creationId xmlns:p14="http://schemas.microsoft.com/office/powerpoint/2010/main" val="32686120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image" Target="../media/image10.jp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11.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12.jpg"/><Relationship Id="rId5" Type="http://schemas.openxmlformats.org/officeDocument/2006/relationships/slideLayout" Target="../slideLayouts/slideLayout71.xml"/><Relationship Id="rId10" Type="http://schemas.openxmlformats.org/officeDocument/2006/relationships/theme" Target="../theme/theme12.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13.jpg"/><Relationship Id="rId4" Type="http://schemas.openxmlformats.org/officeDocument/2006/relationships/slideLayout" Target="../slideLayouts/slideLayout79.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14.xml"/><Relationship Id="rId1"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4.jpg"/><Relationship Id="rId5" Type="http://schemas.openxmlformats.org/officeDocument/2006/relationships/slideLayout" Target="../slideLayouts/slideLayout11.xml"/><Relationship Id="rId10" Type="http://schemas.openxmlformats.org/officeDocument/2006/relationships/theme" Target="../theme/theme4.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5.jpg"/><Relationship Id="rId5" Type="http://schemas.openxmlformats.org/officeDocument/2006/relationships/slideLayout" Target="../slideLayouts/slideLayout20.xml"/><Relationship Id="rId10" Type="http://schemas.openxmlformats.org/officeDocument/2006/relationships/theme" Target="../theme/theme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7.jp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8.jp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 name="Footer Placeholder 4"/>
          <p:cNvSpPr>
            <a:spLocks noGrp="1"/>
          </p:cNvSpPr>
          <p:nvPr>
            <p:ph type="ftr" sz="quarter" idx="3"/>
          </p:nvPr>
        </p:nvSpPr>
        <p:spPr>
          <a:xfrm>
            <a:off x="1066800" y="4767263"/>
            <a:ext cx="2895600" cy="273844"/>
          </a:xfrm>
          <a:prstGeom prst="rect">
            <a:avLst/>
          </a:prstGeom>
        </p:spPr>
        <p:txBody>
          <a:bodyPr vert="horz" lIns="91418" tIns="45709" rIns="91418" bIns="45709" rtlCol="0" anchor="ctr"/>
          <a:lstStyle>
            <a:lvl1pPr algn="ctr">
              <a:defRPr sz="1200">
                <a:solidFill>
                  <a:schemeClr val="bg1"/>
                </a:solidFill>
              </a:defRPr>
            </a:lvl1pPr>
          </a:lstStyle>
          <a:p>
            <a:endParaRPr lang="en-US" dirty="0"/>
          </a:p>
        </p:txBody>
      </p:sp>
      <p:sp>
        <p:nvSpPr>
          <p:cNvPr id="13" name="Slide Number Placeholder 5"/>
          <p:cNvSpPr>
            <a:spLocks noGrp="1"/>
          </p:cNvSpPr>
          <p:nvPr>
            <p:ph type="sldNum" sz="quarter" idx="4"/>
          </p:nvPr>
        </p:nvSpPr>
        <p:spPr>
          <a:xfrm>
            <a:off x="6553200" y="4767263"/>
            <a:ext cx="2133600" cy="273844"/>
          </a:xfrm>
          <a:prstGeom prst="rect">
            <a:avLst/>
          </a:prstGeom>
        </p:spPr>
        <p:txBody>
          <a:bodyPr vert="horz" lIns="91418" tIns="45709" rIns="91418" bIns="45709" rtlCol="0" anchor="ctr"/>
          <a:lstStyle>
            <a:lvl1pPr algn="r">
              <a:defRPr sz="1200">
                <a:solidFill>
                  <a:schemeClr val="bg1"/>
                </a:solidFill>
              </a:defRPr>
            </a:lvl1pPr>
          </a:lstStyle>
          <a:p>
            <a:fld id="{C52AB188-8542-42D5-90E8-23674E6E5ED5}" type="slidenum">
              <a:rPr lang="en-US" smtClean="0"/>
              <a:pPr/>
              <a:t>‹#›</a:t>
            </a:fld>
            <a:endParaRPr lang="en-US" dirty="0"/>
          </a:p>
        </p:txBody>
      </p:sp>
    </p:spTree>
    <p:extLst>
      <p:ext uri="{BB962C8B-B14F-4D97-AF65-F5344CB8AC3E}">
        <p14:creationId xmlns:p14="http://schemas.microsoft.com/office/powerpoint/2010/main" val="2594596102"/>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l" defTabSz="914186" rtl="0" eaLnBrk="1" latinLnBrk="0" hangingPunct="1">
        <a:spcBef>
          <a:spcPct val="0"/>
        </a:spcBef>
        <a:buNone/>
        <a:defRPr sz="3200" kern="1200">
          <a:solidFill>
            <a:schemeClr val="bg1"/>
          </a:solidFill>
          <a:latin typeface="+mj-lt"/>
          <a:ea typeface="+mj-ea"/>
          <a:cs typeface="+mj-cs"/>
        </a:defRPr>
      </a:lvl1pPr>
    </p:titleStyle>
    <p:bodyStyle>
      <a:lvl1pPr marL="0"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1pPr>
      <a:lvl2pPr marL="457092"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2pPr>
      <a:lvl3pPr marL="914187"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3pPr>
      <a:lvl4pPr marL="1371279"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4pPr>
      <a:lvl5pPr marL="1828373"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5pPr>
      <a:lvl6pPr marL="251401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739377"/>
            <a:ext cx="7086600" cy="85725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1828800" y="1768078"/>
            <a:ext cx="7086600" cy="2632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29200" y="4686300"/>
            <a:ext cx="2977244" cy="273844"/>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8153400" y="4686300"/>
            <a:ext cx="533400" cy="273844"/>
          </a:xfrm>
          <a:prstGeom prst="rect">
            <a:avLst/>
          </a:prstGeom>
        </p:spPr>
        <p:txBody>
          <a:bodyPr vert="horz" lIns="91440" tIns="45720" rIns="91440" bIns="45720" rtlCol="0" anchor="ctr"/>
          <a:lstStyle>
            <a:lvl1pPr algn="r">
              <a:defRPr sz="1200">
                <a:solidFill>
                  <a:schemeClr val="bg1">
                    <a:lumMod val="50000"/>
                  </a:schemeClr>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25526721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txStyles>
    <p:titleStyle>
      <a:lvl1pPr algn="l" defTabSz="457200" rtl="0" eaLnBrk="1" latinLnBrk="0" hangingPunct="1">
        <a:spcBef>
          <a:spcPct val="0"/>
        </a:spcBef>
        <a:spcAft>
          <a:spcPts val="600"/>
        </a:spcAft>
        <a:buNone/>
        <a:defRPr sz="3600" u="none" kern="1200" baseline="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Clr>
          <a:schemeClr val="bg2"/>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739377"/>
            <a:ext cx="7086600" cy="85725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1028700" y="1768078"/>
            <a:ext cx="7086600" cy="2632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29200" y="4686300"/>
            <a:ext cx="2977244" cy="273844"/>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8153400" y="4686300"/>
            <a:ext cx="533400" cy="273844"/>
          </a:xfrm>
          <a:prstGeom prst="rect">
            <a:avLst/>
          </a:prstGeom>
        </p:spPr>
        <p:txBody>
          <a:bodyPr vert="horz" lIns="91440" tIns="45720" rIns="91440" bIns="45720" rtlCol="0" anchor="ctr"/>
          <a:lstStyle>
            <a:lvl1pPr algn="r">
              <a:defRPr sz="1200">
                <a:solidFill>
                  <a:schemeClr val="bg1">
                    <a:lumMod val="50000"/>
                  </a:schemeClr>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222769695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Lst>
  <p:txStyles>
    <p:titleStyle>
      <a:lvl1pPr algn="l" defTabSz="457200" rtl="0" eaLnBrk="1" latinLnBrk="0" hangingPunct="1">
        <a:spcBef>
          <a:spcPct val="0"/>
        </a:spcBef>
        <a:spcAft>
          <a:spcPts val="600"/>
        </a:spcAft>
        <a:buNone/>
        <a:defRPr sz="3600" u="none" kern="1200" baseline="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Clr>
          <a:schemeClr val="bg2"/>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261756" y="4686300"/>
            <a:ext cx="2977244" cy="273844"/>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391400" y="4686300"/>
            <a:ext cx="1295400" cy="273844"/>
          </a:xfrm>
          <a:prstGeom prst="rect">
            <a:avLst/>
          </a:prstGeom>
        </p:spPr>
        <p:txBody>
          <a:bodyPr vert="horz" lIns="91440" tIns="45720" rIns="91440" bIns="45720" rtlCol="0" anchor="ctr"/>
          <a:lstStyle>
            <a:lvl1pPr algn="r">
              <a:defRPr sz="1200">
                <a:solidFill>
                  <a:srgbClr val="FFFFFF"/>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22256392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xStyles>
    <p:titleStyle>
      <a:lvl1pPr algn="ctr" defTabSz="457200" rtl="0" eaLnBrk="1" latinLnBrk="0" hangingPunct="1">
        <a:spcBef>
          <a:spcPct val="0"/>
        </a:spcBef>
        <a:buNone/>
        <a:defRPr sz="4000" u="none"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2"/>
        </a:buClr>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261756" y="4686300"/>
            <a:ext cx="2977244" cy="273844"/>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391400" y="4686300"/>
            <a:ext cx="1295400" cy="273844"/>
          </a:xfrm>
          <a:prstGeom prst="rect">
            <a:avLst/>
          </a:prstGeom>
        </p:spPr>
        <p:txBody>
          <a:bodyPr vert="horz" lIns="91440" tIns="45720" rIns="91440" bIns="45720" rtlCol="0" anchor="ctr"/>
          <a:lstStyle>
            <a:lvl1pPr algn="r">
              <a:defRPr sz="1200">
                <a:solidFill>
                  <a:srgbClr val="FFFFFF"/>
                </a:solidFill>
              </a:defRPr>
            </a:lvl1pPr>
          </a:lstStyle>
          <a:p>
            <a:fld id="{4A3FBA54-5C1B-D348-9A99-18A91FDE7B7F}" type="slidenum">
              <a:rPr lang="en-US" smtClean="0"/>
              <a:pPr/>
              <a:t>‹#›</a:t>
            </a:fld>
            <a:endParaRPr lang="en-US" dirty="0"/>
          </a:p>
        </p:txBody>
      </p:sp>
      <p:sp>
        <p:nvSpPr>
          <p:cNvPr id="7" name="Title Placeholder 1"/>
          <p:cNvSpPr>
            <a:spLocks noGrp="1"/>
          </p:cNvSpPr>
          <p:nvPr>
            <p:ph type="title"/>
          </p:nvPr>
        </p:nvSpPr>
        <p:spPr>
          <a:xfrm>
            <a:off x="2209800" y="739377"/>
            <a:ext cx="6705600" cy="857250"/>
          </a:xfrm>
          <a:prstGeom prst="rect">
            <a:avLst/>
          </a:prstGeom>
        </p:spPr>
        <p:txBody>
          <a:bodyPr vert="horz" lIns="91440" tIns="45720" rIns="91440" bIns="45720" rtlCol="0" anchor="t" anchorCtr="0">
            <a:normAutofit/>
          </a:bodyPr>
          <a:lstStyle/>
          <a:p>
            <a:r>
              <a:rPr lang="en-US" dirty="0"/>
              <a:t>Click to edit Master title style</a:t>
            </a:r>
          </a:p>
        </p:txBody>
      </p:sp>
      <p:sp>
        <p:nvSpPr>
          <p:cNvPr id="8" name="Text Placeholder 2"/>
          <p:cNvSpPr>
            <a:spLocks noGrp="1"/>
          </p:cNvSpPr>
          <p:nvPr>
            <p:ph type="body" idx="1"/>
          </p:nvPr>
        </p:nvSpPr>
        <p:spPr>
          <a:xfrm>
            <a:off x="1828800" y="1768078"/>
            <a:ext cx="7086600" cy="2632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663501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3" r:id="rId5"/>
    <p:sldLayoutId id="2147483764" r:id="rId6"/>
    <p:sldLayoutId id="2147483765" r:id="rId7"/>
    <p:sldLayoutId id="2147483766" r:id="rId8"/>
  </p:sldLayoutIdLst>
  <p:txStyles>
    <p:titleStyle>
      <a:lvl1pPr algn="r" defTabSz="457200" rtl="0" eaLnBrk="1" latinLnBrk="0" hangingPunct="1">
        <a:spcBef>
          <a:spcPct val="0"/>
        </a:spcBef>
        <a:buNone/>
        <a:defRPr sz="4000" u="none"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2"/>
        </a:buClr>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Footer Placeholder 4"/>
          <p:cNvSpPr>
            <a:spLocks noGrp="1"/>
          </p:cNvSpPr>
          <p:nvPr>
            <p:ph type="ftr" sz="quarter" idx="3"/>
          </p:nvPr>
        </p:nvSpPr>
        <p:spPr>
          <a:xfrm>
            <a:off x="1066800" y="4767263"/>
            <a:ext cx="2895600" cy="273844"/>
          </a:xfrm>
          <a:prstGeom prst="rect">
            <a:avLst/>
          </a:prstGeom>
        </p:spPr>
        <p:txBody>
          <a:bodyPr vert="horz" lIns="91418" tIns="45709" rIns="91418" bIns="45709" rtlCol="0" anchor="ctr"/>
          <a:lstStyle>
            <a:lvl1pPr algn="ctr">
              <a:defRPr sz="1200">
                <a:solidFill>
                  <a:schemeClr val="bg1"/>
                </a:solidFill>
              </a:defRPr>
            </a:lvl1pPr>
          </a:lstStyle>
          <a:p>
            <a:endParaRPr lang="en-US" dirty="0"/>
          </a:p>
        </p:txBody>
      </p:sp>
      <p:sp>
        <p:nvSpPr>
          <p:cNvPr id="13" name="Slide Number Placeholder 5"/>
          <p:cNvSpPr>
            <a:spLocks noGrp="1"/>
          </p:cNvSpPr>
          <p:nvPr>
            <p:ph type="sldNum" sz="quarter" idx="4"/>
          </p:nvPr>
        </p:nvSpPr>
        <p:spPr>
          <a:xfrm>
            <a:off x="6553200" y="4767263"/>
            <a:ext cx="2133600" cy="273844"/>
          </a:xfrm>
          <a:prstGeom prst="rect">
            <a:avLst/>
          </a:prstGeom>
        </p:spPr>
        <p:txBody>
          <a:bodyPr vert="horz" lIns="91418" tIns="45709" rIns="91418" bIns="45709" rtlCol="0" anchor="ctr"/>
          <a:lstStyle>
            <a:lvl1pPr algn="r">
              <a:defRPr sz="1200">
                <a:solidFill>
                  <a:schemeClr val="bg1"/>
                </a:solidFill>
              </a:defRPr>
            </a:lvl1pPr>
          </a:lstStyle>
          <a:p>
            <a:fld id="{C52AB188-8542-42D5-90E8-23674E6E5ED5}" type="slidenum">
              <a:rPr lang="en-US" smtClean="0"/>
              <a:pPr/>
              <a:t>‹#›</a:t>
            </a:fld>
            <a:endParaRPr lang="en-US" dirty="0"/>
          </a:p>
        </p:txBody>
      </p:sp>
    </p:spTree>
    <p:extLst>
      <p:ext uri="{BB962C8B-B14F-4D97-AF65-F5344CB8AC3E}">
        <p14:creationId xmlns:p14="http://schemas.microsoft.com/office/powerpoint/2010/main" val="219664104"/>
      </p:ext>
    </p:extLst>
  </p:cSld>
  <p:clrMap bg1="lt1" tx1="dk1" bg2="lt2" tx2="dk2" accent1="accent1" accent2="accent2" accent3="accent3" accent4="accent4" accent5="accent5" accent6="accent6" hlink="hlink" folHlink="folHlink"/>
  <p:sldLayoutIdLst>
    <p:sldLayoutId id="2147483769" r:id="rId1"/>
  </p:sldLayoutIdLst>
  <p:txStyles>
    <p:titleStyle>
      <a:lvl1pPr algn="l" defTabSz="914186" rtl="0" eaLnBrk="1" latinLnBrk="0" hangingPunct="1">
        <a:spcBef>
          <a:spcPct val="0"/>
        </a:spcBef>
        <a:buNone/>
        <a:defRPr sz="3200" kern="1200">
          <a:solidFill>
            <a:schemeClr val="bg1"/>
          </a:solidFill>
          <a:latin typeface="+mj-lt"/>
          <a:ea typeface="+mj-ea"/>
          <a:cs typeface="+mj-cs"/>
        </a:defRPr>
      </a:lvl1pPr>
    </p:titleStyle>
    <p:bodyStyle>
      <a:lvl1pPr marL="0"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1pPr>
      <a:lvl2pPr marL="457092"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2pPr>
      <a:lvl3pPr marL="914187"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3pPr>
      <a:lvl4pPr marL="1371279"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4pPr>
      <a:lvl5pPr marL="1828373"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5pPr>
      <a:lvl6pPr marL="251401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 name="Footer Placeholder 4"/>
          <p:cNvSpPr>
            <a:spLocks noGrp="1"/>
          </p:cNvSpPr>
          <p:nvPr>
            <p:ph type="ftr" sz="quarter" idx="3"/>
          </p:nvPr>
        </p:nvSpPr>
        <p:spPr>
          <a:xfrm>
            <a:off x="1066800" y="4767263"/>
            <a:ext cx="2895600" cy="273844"/>
          </a:xfrm>
          <a:prstGeom prst="rect">
            <a:avLst/>
          </a:prstGeom>
        </p:spPr>
        <p:txBody>
          <a:bodyPr vert="horz" lIns="91418" tIns="45709" rIns="91418" bIns="45709" rtlCol="0" anchor="ctr"/>
          <a:lstStyle>
            <a:lvl1pPr algn="ctr">
              <a:defRPr sz="1200">
                <a:solidFill>
                  <a:schemeClr val="bg1"/>
                </a:solidFill>
              </a:defRPr>
            </a:lvl1pPr>
          </a:lstStyle>
          <a:p>
            <a:endParaRPr lang="en-US" dirty="0"/>
          </a:p>
        </p:txBody>
      </p:sp>
      <p:sp>
        <p:nvSpPr>
          <p:cNvPr id="13" name="Slide Number Placeholder 5"/>
          <p:cNvSpPr>
            <a:spLocks noGrp="1"/>
          </p:cNvSpPr>
          <p:nvPr>
            <p:ph type="sldNum" sz="quarter" idx="4"/>
          </p:nvPr>
        </p:nvSpPr>
        <p:spPr>
          <a:xfrm>
            <a:off x="6553200" y="4767263"/>
            <a:ext cx="2133600" cy="273844"/>
          </a:xfrm>
          <a:prstGeom prst="rect">
            <a:avLst/>
          </a:prstGeom>
        </p:spPr>
        <p:txBody>
          <a:bodyPr vert="horz" lIns="91418" tIns="45709" rIns="91418" bIns="45709" rtlCol="0" anchor="ctr"/>
          <a:lstStyle>
            <a:lvl1pPr algn="r">
              <a:defRPr sz="1200">
                <a:solidFill>
                  <a:schemeClr val="bg1"/>
                </a:solidFill>
              </a:defRPr>
            </a:lvl1pPr>
          </a:lstStyle>
          <a:p>
            <a:fld id="{C52AB188-8542-42D5-90E8-23674E6E5ED5}" type="slidenum">
              <a:rPr lang="en-US" smtClean="0"/>
              <a:pPr/>
              <a:t>‹#›</a:t>
            </a:fld>
            <a:endParaRPr lang="en-US" dirty="0"/>
          </a:p>
        </p:txBody>
      </p:sp>
    </p:spTree>
    <p:extLst>
      <p:ext uri="{BB962C8B-B14F-4D97-AF65-F5344CB8AC3E}">
        <p14:creationId xmlns:p14="http://schemas.microsoft.com/office/powerpoint/2010/main" val="160133835"/>
      </p:ext>
    </p:extLst>
  </p:cSld>
  <p:clrMap bg1="lt1" tx1="dk1" bg2="lt2" tx2="dk2" accent1="accent1" accent2="accent2" accent3="accent3" accent4="accent4" accent5="accent5" accent6="accent6" hlink="hlink" folHlink="folHlink"/>
  <p:sldLayoutIdLst>
    <p:sldLayoutId id="2147483710" r:id="rId1"/>
    <p:sldLayoutId id="2147483711" r:id="rId2"/>
  </p:sldLayoutIdLst>
  <p:txStyles>
    <p:titleStyle>
      <a:lvl1pPr algn="l" defTabSz="914186" rtl="0" eaLnBrk="1" latinLnBrk="0" hangingPunct="1">
        <a:spcBef>
          <a:spcPct val="0"/>
        </a:spcBef>
        <a:buNone/>
        <a:defRPr sz="3200" kern="1200">
          <a:solidFill>
            <a:schemeClr val="bg1"/>
          </a:solidFill>
          <a:latin typeface="+mj-lt"/>
          <a:ea typeface="+mj-ea"/>
          <a:cs typeface="+mj-cs"/>
        </a:defRPr>
      </a:lvl1pPr>
    </p:titleStyle>
    <p:bodyStyle>
      <a:lvl1pPr marL="0"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1pPr>
      <a:lvl2pPr marL="457092"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2pPr>
      <a:lvl3pPr marL="914187"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3pPr>
      <a:lvl4pPr marL="1371279"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4pPr>
      <a:lvl5pPr marL="1828373"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5pPr>
      <a:lvl6pPr marL="251401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 name="Footer Placeholder 4"/>
          <p:cNvSpPr>
            <a:spLocks noGrp="1"/>
          </p:cNvSpPr>
          <p:nvPr>
            <p:ph type="ftr" sz="quarter" idx="3"/>
          </p:nvPr>
        </p:nvSpPr>
        <p:spPr>
          <a:xfrm>
            <a:off x="1066800" y="4767263"/>
            <a:ext cx="2895600" cy="273844"/>
          </a:xfrm>
          <a:prstGeom prst="rect">
            <a:avLst/>
          </a:prstGeom>
        </p:spPr>
        <p:txBody>
          <a:bodyPr vert="horz" lIns="91418" tIns="45709" rIns="91418" bIns="45709" rtlCol="0" anchor="ctr"/>
          <a:lstStyle>
            <a:lvl1pPr algn="ctr">
              <a:defRPr sz="1200">
                <a:solidFill>
                  <a:schemeClr val="bg1"/>
                </a:solidFill>
              </a:defRPr>
            </a:lvl1pPr>
          </a:lstStyle>
          <a:p>
            <a:endParaRPr lang="en-US" dirty="0"/>
          </a:p>
        </p:txBody>
      </p:sp>
      <p:sp>
        <p:nvSpPr>
          <p:cNvPr id="13" name="Slide Number Placeholder 5"/>
          <p:cNvSpPr>
            <a:spLocks noGrp="1"/>
          </p:cNvSpPr>
          <p:nvPr>
            <p:ph type="sldNum" sz="quarter" idx="4"/>
          </p:nvPr>
        </p:nvSpPr>
        <p:spPr>
          <a:xfrm>
            <a:off x="6553200" y="4767263"/>
            <a:ext cx="2133600" cy="273844"/>
          </a:xfrm>
          <a:prstGeom prst="rect">
            <a:avLst/>
          </a:prstGeom>
        </p:spPr>
        <p:txBody>
          <a:bodyPr vert="horz" lIns="91418" tIns="45709" rIns="91418" bIns="45709" rtlCol="0" anchor="ctr"/>
          <a:lstStyle>
            <a:lvl1pPr algn="r">
              <a:defRPr sz="1200">
                <a:solidFill>
                  <a:schemeClr val="bg1"/>
                </a:solidFill>
              </a:defRPr>
            </a:lvl1pPr>
          </a:lstStyle>
          <a:p>
            <a:fld id="{C52AB188-8542-42D5-90E8-23674E6E5ED5}" type="slidenum">
              <a:rPr lang="en-US" smtClean="0"/>
              <a:pPr/>
              <a:t>‹#›</a:t>
            </a:fld>
            <a:endParaRPr lang="en-US" dirty="0"/>
          </a:p>
        </p:txBody>
      </p:sp>
    </p:spTree>
    <p:extLst>
      <p:ext uri="{BB962C8B-B14F-4D97-AF65-F5344CB8AC3E}">
        <p14:creationId xmlns:p14="http://schemas.microsoft.com/office/powerpoint/2010/main" val="160133835"/>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186" rtl="0" eaLnBrk="1" latinLnBrk="0" hangingPunct="1">
        <a:spcBef>
          <a:spcPct val="0"/>
        </a:spcBef>
        <a:buNone/>
        <a:defRPr sz="3200" kern="1200">
          <a:solidFill>
            <a:schemeClr val="bg1"/>
          </a:solidFill>
          <a:latin typeface="+mj-lt"/>
          <a:ea typeface="+mj-ea"/>
          <a:cs typeface="+mj-cs"/>
        </a:defRPr>
      </a:lvl1pPr>
    </p:titleStyle>
    <p:bodyStyle>
      <a:lvl1pPr marL="0"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1pPr>
      <a:lvl2pPr marL="457092"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2pPr>
      <a:lvl3pPr marL="914187"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3pPr>
      <a:lvl4pPr marL="1371279"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4pPr>
      <a:lvl5pPr marL="1828373" indent="0" algn="l" defTabSz="914186" rtl="0" eaLnBrk="1" latinLnBrk="0" hangingPunct="1">
        <a:spcBef>
          <a:spcPct val="20000"/>
        </a:spcBef>
        <a:buClr>
          <a:schemeClr val="bg2"/>
        </a:buClr>
        <a:buFontTx/>
        <a:buNone/>
        <a:defRPr sz="2000" kern="1200">
          <a:solidFill>
            <a:schemeClr val="bg2"/>
          </a:solidFill>
          <a:latin typeface="+mn-lt"/>
          <a:ea typeface="+mn-ea"/>
          <a:cs typeface="+mn-cs"/>
        </a:defRPr>
      </a:lvl5pPr>
      <a:lvl6pPr marL="251401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29200" y="4686300"/>
            <a:ext cx="2977244" cy="273844"/>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153400" y="4686300"/>
            <a:ext cx="533400" cy="273844"/>
          </a:xfrm>
          <a:prstGeom prst="rect">
            <a:avLst/>
          </a:prstGeom>
        </p:spPr>
        <p:txBody>
          <a:bodyPr vert="horz" lIns="91440" tIns="45720" rIns="91440" bIns="45720" rtlCol="0" anchor="ctr"/>
          <a:lstStyle>
            <a:lvl1pPr algn="r">
              <a:defRPr sz="1200">
                <a:solidFill>
                  <a:srgbClr val="FFFFFF"/>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1854466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ctr" defTabSz="457200" rtl="0" eaLnBrk="1" latinLnBrk="0" hangingPunct="1">
        <a:spcBef>
          <a:spcPct val="0"/>
        </a:spcBef>
        <a:buNone/>
        <a:defRPr sz="4000" u="none" kern="120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Clr>
          <a:schemeClr val="bg2"/>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9106"/>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63278"/>
            <a:ext cx="8229600" cy="29372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29200" y="4686300"/>
            <a:ext cx="2977244" cy="273844"/>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153400" y="4686300"/>
            <a:ext cx="533400" cy="273844"/>
          </a:xfrm>
          <a:prstGeom prst="rect">
            <a:avLst/>
          </a:prstGeom>
        </p:spPr>
        <p:txBody>
          <a:bodyPr vert="horz" lIns="91440" tIns="45720" rIns="91440" bIns="45720" rtlCol="0" anchor="ctr"/>
          <a:lstStyle>
            <a:lvl1pPr algn="r">
              <a:defRPr sz="1200">
                <a:solidFill>
                  <a:srgbClr val="FFFFFF"/>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41356687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txStyles>
    <p:titleStyle>
      <a:lvl1pPr algn="l" defTabSz="457200" rtl="0" eaLnBrk="1" latinLnBrk="0" hangingPunct="1">
        <a:spcBef>
          <a:spcPct val="0"/>
        </a:spcBef>
        <a:buNone/>
        <a:defRPr sz="4000" u="none" kern="120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Clr>
          <a:schemeClr val="bg2"/>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0" y="739377"/>
            <a:ext cx="6248400" cy="85725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1828800" y="1768078"/>
            <a:ext cx="7086600" cy="2632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29200" y="4686300"/>
            <a:ext cx="2977244" cy="273844"/>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8153400" y="4686300"/>
            <a:ext cx="533400" cy="273844"/>
          </a:xfrm>
          <a:prstGeom prst="rect">
            <a:avLst/>
          </a:prstGeom>
        </p:spPr>
        <p:txBody>
          <a:bodyPr vert="horz" lIns="91440" tIns="45720" rIns="91440" bIns="45720" rtlCol="0" anchor="ctr"/>
          <a:lstStyle>
            <a:lvl1pPr algn="r">
              <a:defRPr sz="1200">
                <a:solidFill>
                  <a:schemeClr val="bg1">
                    <a:lumMod val="50000"/>
                  </a:schemeClr>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35256406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700" r:id="rId4"/>
    <p:sldLayoutId id="2147483701" r:id="rId5"/>
    <p:sldLayoutId id="2147483702" r:id="rId6"/>
    <p:sldLayoutId id="2147483703" r:id="rId7"/>
  </p:sldLayoutIdLst>
  <p:txStyles>
    <p:titleStyle>
      <a:lvl1pPr algn="l" defTabSz="457200" rtl="0" eaLnBrk="1" latinLnBrk="0" hangingPunct="1">
        <a:spcBef>
          <a:spcPct val="0"/>
        </a:spcBef>
        <a:spcAft>
          <a:spcPts val="600"/>
        </a:spcAft>
        <a:buNone/>
        <a:defRPr sz="3600" u="none" kern="1200" baseline="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Clr>
          <a:schemeClr val="bg2"/>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0" y="739377"/>
            <a:ext cx="6248400" cy="85725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1828800" y="1768078"/>
            <a:ext cx="7086600" cy="2632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29200" y="4686300"/>
            <a:ext cx="2977244" cy="273844"/>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8153400" y="4686300"/>
            <a:ext cx="533400" cy="273844"/>
          </a:xfrm>
          <a:prstGeom prst="rect">
            <a:avLst/>
          </a:prstGeom>
        </p:spPr>
        <p:txBody>
          <a:bodyPr vert="horz" lIns="91440" tIns="45720" rIns="91440" bIns="45720" rtlCol="0" anchor="ctr"/>
          <a:lstStyle>
            <a:lvl1pPr algn="r">
              <a:defRPr sz="1200">
                <a:solidFill>
                  <a:schemeClr val="bg1">
                    <a:lumMod val="50000"/>
                  </a:schemeClr>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59272621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p:txStyles>
    <p:titleStyle>
      <a:lvl1pPr algn="l" defTabSz="457200" rtl="0" eaLnBrk="1" latinLnBrk="0" hangingPunct="1">
        <a:spcBef>
          <a:spcPct val="0"/>
        </a:spcBef>
        <a:spcAft>
          <a:spcPts val="600"/>
        </a:spcAft>
        <a:buNone/>
        <a:defRPr sz="3600" u="none" kern="1200" baseline="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Clr>
          <a:schemeClr val="bg2"/>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1044177"/>
            <a:ext cx="7086600" cy="85725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1028700" y="2072878"/>
            <a:ext cx="7086600" cy="2632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29200" y="4686300"/>
            <a:ext cx="2977244" cy="273844"/>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8153400" y="4686300"/>
            <a:ext cx="533400" cy="273844"/>
          </a:xfrm>
          <a:prstGeom prst="rect">
            <a:avLst/>
          </a:prstGeom>
        </p:spPr>
        <p:txBody>
          <a:bodyPr vert="horz" lIns="91440" tIns="45720" rIns="91440" bIns="45720" rtlCol="0" anchor="ctr"/>
          <a:lstStyle>
            <a:lvl1pPr algn="r">
              <a:defRPr sz="1200">
                <a:solidFill>
                  <a:schemeClr val="bg1">
                    <a:lumMod val="50000"/>
                  </a:schemeClr>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282112943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txStyles>
    <p:titleStyle>
      <a:lvl1pPr algn="l" defTabSz="457200" rtl="0" eaLnBrk="1" latinLnBrk="0" hangingPunct="1">
        <a:spcBef>
          <a:spcPct val="0"/>
        </a:spcBef>
        <a:spcAft>
          <a:spcPts val="600"/>
        </a:spcAft>
        <a:buNone/>
        <a:defRPr sz="3600" u="none" kern="1200" baseline="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Clr>
          <a:schemeClr val="bg2"/>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700" y="1120377"/>
            <a:ext cx="7848600" cy="85725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47700" y="2149078"/>
            <a:ext cx="7848600" cy="2632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29200" y="4686300"/>
            <a:ext cx="2977244" cy="273844"/>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8153400" y="4686300"/>
            <a:ext cx="533400" cy="273844"/>
          </a:xfrm>
          <a:prstGeom prst="rect">
            <a:avLst/>
          </a:prstGeom>
        </p:spPr>
        <p:txBody>
          <a:bodyPr vert="horz" lIns="91440" tIns="45720" rIns="91440" bIns="45720" rtlCol="0" anchor="ctr"/>
          <a:lstStyle>
            <a:lvl1pPr algn="r">
              <a:defRPr sz="1200">
                <a:solidFill>
                  <a:schemeClr val="bg1">
                    <a:lumMod val="50000"/>
                  </a:schemeClr>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15879633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txStyles>
    <p:titleStyle>
      <a:lvl1pPr algn="l" defTabSz="457200" rtl="0" eaLnBrk="1" latinLnBrk="0" hangingPunct="1">
        <a:spcBef>
          <a:spcPct val="0"/>
        </a:spcBef>
        <a:spcAft>
          <a:spcPts val="600"/>
        </a:spcAft>
        <a:buNone/>
        <a:defRPr sz="3600" u="none" kern="1200" baseline="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Clr>
          <a:schemeClr val="bg2"/>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hyperlink" Target="https://www.ncbi.nlm.nih.gov/pubmed/29207895"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pubmed/?term=Maalouf%20FI%5bAuthor%5d&amp;cauthor=true&amp;cauthor_uid=29754866" TargetMode="External"/><Relationship Id="rId2" Type="http://schemas.openxmlformats.org/officeDocument/2006/relationships/hyperlink" Target="https://www.ncbi.nlm.nih.gov/pubmed/29754866"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ncbi.nlm.nih.gov/pubmed/29893624" TargetMode="External"/><Relationship Id="rId2" Type="http://schemas.openxmlformats.org/officeDocument/2006/relationships/hyperlink" Target="https://www.ncbi.nlm.nih.gov/pubmed/?term=Hall%20ES%5bAuthor%5d&amp;cauthor=true&amp;cauthor_uid=29893624"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www.ncbi.nlm.nih.gov/pubmed/29720535" TargetMode="External"/><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pediatrics.aappublications.org/content/139/2" TargetMode="External"/><Relationship Id="rId2" Type="http://schemas.openxmlformats.org/officeDocument/2006/relationships/hyperlink" Target="https://pediatrics.aappublications.org/"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VUMC-SLIDE-COVER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2315"/>
          </a:xfrm>
          <a:prstGeom prst="rect">
            <a:avLst/>
          </a:prstGeom>
        </p:spPr>
      </p:pic>
      <p:sp>
        <p:nvSpPr>
          <p:cNvPr id="3" name="Subtitle 2"/>
          <p:cNvSpPr>
            <a:spLocks noGrp="1"/>
          </p:cNvSpPr>
          <p:nvPr>
            <p:ph type="subTitle" idx="1"/>
          </p:nvPr>
        </p:nvSpPr>
        <p:spPr>
          <a:xfrm>
            <a:off x="1600200" y="2247900"/>
            <a:ext cx="5943600" cy="1314450"/>
          </a:xfrm>
        </p:spPr>
        <p:txBody>
          <a:bodyPr/>
          <a:lstStyle/>
          <a:p>
            <a:r>
              <a:rPr lang="en-US" dirty="0"/>
              <a:t>Caring for the Substance Exposed Newborn from Birth and Beyond</a:t>
            </a:r>
          </a:p>
          <a:p>
            <a:r>
              <a:rPr lang="en-US" dirty="0"/>
              <a:t>M. Cody Smith, MD</a:t>
            </a:r>
          </a:p>
          <a:p>
            <a:r>
              <a:rPr lang="en-US" dirty="0"/>
              <a:t>Neonatology</a:t>
            </a:r>
          </a:p>
        </p:txBody>
      </p:sp>
    </p:spTree>
    <p:extLst>
      <p:ext uri="{BB962C8B-B14F-4D97-AF65-F5344CB8AC3E}">
        <p14:creationId xmlns:p14="http://schemas.microsoft.com/office/powerpoint/2010/main" val="3671719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C220F41F-0AA8-4C70-AF8C-B7E544542437}"/>
              </a:ext>
            </a:extLst>
          </p:cNvPr>
          <p:cNvGraphicFramePr>
            <a:graphicFrameLocks/>
          </p:cNvGraphicFramePr>
          <p:nvPr>
            <p:extLst>
              <p:ext uri="{D42A27DB-BD31-4B8C-83A1-F6EECF244321}">
                <p14:modId xmlns:p14="http://schemas.microsoft.com/office/powerpoint/2010/main" val="805875643"/>
              </p:ext>
            </p:extLst>
          </p:nvPr>
        </p:nvGraphicFramePr>
        <p:xfrm>
          <a:off x="-381000" y="666750"/>
          <a:ext cx="9677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A7896F95-52E5-47F5-A673-347D2F93415F}"/>
              </a:ext>
            </a:extLst>
          </p:cNvPr>
          <p:cNvSpPr txBox="1">
            <a:spLocks/>
          </p:cNvSpPr>
          <p:nvPr/>
        </p:nvSpPr>
        <p:spPr>
          <a:xfrm>
            <a:off x="1219200" y="666750"/>
            <a:ext cx="8229600" cy="1143000"/>
          </a:xfrm>
          <a:prstGeom prst="rect">
            <a:avLst/>
          </a:prstGeom>
        </p:spPr>
        <p:txBody>
          <a:bodyPr/>
          <a:lstStyle>
            <a:lvl1pPr algn="l" defTabSz="914186" rtl="0" eaLnBrk="1" latinLnBrk="0" hangingPunct="1">
              <a:spcBef>
                <a:spcPct val="0"/>
              </a:spcBef>
              <a:buNone/>
              <a:defRPr sz="3200" kern="1200">
                <a:solidFill>
                  <a:schemeClr val="bg1"/>
                </a:solidFill>
                <a:latin typeface="+mj-lt"/>
                <a:ea typeface="+mj-ea"/>
                <a:cs typeface="+mj-cs"/>
              </a:defRPr>
            </a:lvl1pPr>
          </a:lstStyle>
          <a:p>
            <a:pPr algn="ctr"/>
            <a:endParaRPr lang="en-US" dirty="0">
              <a:solidFill>
                <a:schemeClr val="tx1"/>
              </a:solidFill>
            </a:endParaRPr>
          </a:p>
        </p:txBody>
      </p:sp>
      <p:sp>
        <p:nvSpPr>
          <p:cNvPr id="4" name="Rectangle 3">
            <a:extLst>
              <a:ext uri="{FF2B5EF4-FFF2-40B4-BE49-F238E27FC236}">
                <a16:creationId xmlns:a16="http://schemas.microsoft.com/office/drawing/2014/main" id="{9ECE11C8-DFEF-4DBE-AD48-81FC07D8B0A2}"/>
              </a:ext>
            </a:extLst>
          </p:cNvPr>
          <p:cNvSpPr/>
          <p:nvPr/>
        </p:nvSpPr>
        <p:spPr>
          <a:xfrm>
            <a:off x="3434467" y="133350"/>
            <a:ext cx="4490333" cy="707886"/>
          </a:xfrm>
          <a:prstGeom prst="rect">
            <a:avLst/>
          </a:prstGeom>
        </p:spPr>
        <p:txBody>
          <a:bodyPr wrap="none">
            <a:spAutoFit/>
          </a:bodyPr>
          <a:lstStyle/>
          <a:p>
            <a:pPr algn="ctr"/>
            <a:r>
              <a:rPr lang="en-US" sz="4000" dirty="0"/>
              <a:t>Areas of Emphasis</a:t>
            </a:r>
          </a:p>
        </p:txBody>
      </p:sp>
    </p:spTree>
    <p:extLst>
      <p:ext uri="{BB962C8B-B14F-4D97-AF65-F5344CB8AC3E}">
        <p14:creationId xmlns:p14="http://schemas.microsoft.com/office/powerpoint/2010/main" val="3947501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fontScale="90000"/>
          </a:bodyPr>
          <a:lstStyle/>
          <a:p>
            <a:r>
              <a:rPr lang="en-US" dirty="0"/>
              <a:t>AAP Screening Recommendations</a:t>
            </a:r>
          </a:p>
        </p:txBody>
      </p:sp>
      <p:sp>
        <p:nvSpPr>
          <p:cNvPr id="3" name="Content Placeholder 2"/>
          <p:cNvSpPr>
            <a:spLocks noGrp="1"/>
          </p:cNvSpPr>
          <p:nvPr>
            <p:ph idx="1"/>
          </p:nvPr>
        </p:nvSpPr>
        <p:spPr>
          <a:xfrm>
            <a:off x="1954696" y="1200151"/>
            <a:ext cx="6732104" cy="3394472"/>
          </a:xfrm>
        </p:spPr>
        <p:txBody>
          <a:bodyPr>
            <a:normAutofit/>
          </a:bodyPr>
          <a:lstStyle/>
          <a:p>
            <a:pPr marL="344488" lvl="2" indent="-284163">
              <a:buFont typeface="Arial" panose="020B0604020202020204" pitchFamily="34" charset="0"/>
              <a:buChar char="•"/>
            </a:pPr>
            <a:r>
              <a:rPr lang="en-US" dirty="0"/>
              <a:t>Protocol for screening for maternal substance abuse. </a:t>
            </a:r>
          </a:p>
          <a:p>
            <a:pPr marL="344488" lvl="2" indent="-284163">
              <a:buFont typeface="Arial" panose="020B0604020202020204" pitchFamily="34" charset="0"/>
              <a:buChar char="•"/>
            </a:pPr>
            <a:r>
              <a:rPr lang="en-US" dirty="0"/>
              <a:t>Standardized the evaluation and treatment of at risk infants.</a:t>
            </a:r>
          </a:p>
          <a:p>
            <a:pPr marL="344488" lvl="2" indent="-284163">
              <a:buFont typeface="Arial" panose="020B0604020202020204" pitchFamily="34" charset="0"/>
              <a:buChar char="•"/>
            </a:pPr>
            <a:r>
              <a:rPr lang="en-US" altLang="en-US" dirty="0"/>
              <a:t>Begin NAS screening with a maternal history and physical examination.</a:t>
            </a:r>
          </a:p>
          <a:p>
            <a:pPr marL="344488" lvl="2" indent="-284163">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DBDE63DE-40F2-4AF5-875A-7D4B63A5A08D}"/>
              </a:ext>
            </a:extLst>
          </p:cNvPr>
          <p:cNvSpPr/>
          <p:nvPr/>
        </p:nvSpPr>
        <p:spPr>
          <a:xfrm>
            <a:off x="1954696" y="4469137"/>
            <a:ext cx="7162800" cy="461665"/>
          </a:xfrm>
          <a:prstGeom prst="rect">
            <a:avLst/>
          </a:prstGeom>
        </p:spPr>
        <p:txBody>
          <a:bodyPr wrap="square">
            <a:spAutoFit/>
          </a:bodyPr>
          <a:lstStyle/>
          <a:p>
            <a:pPr>
              <a:spcBef>
                <a:spcPts val="1863"/>
              </a:spcBef>
            </a:pPr>
            <a:r>
              <a:rPr lang="en-US" altLang="en-US" sz="1200" dirty="0"/>
              <a:t>Source:  Mark L. Hudak, MD, Rosemarie C. Tan, MD,, PhD, THE COMMITTEE ON DRUGS, and THE COMMITTEE ON FETUS AND NEWBORN, American Academy of Pediatrics.</a:t>
            </a:r>
            <a:endParaRPr lang="en-US" altLang="en-US" sz="1400" dirty="0"/>
          </a:p>
        </p:txBody>
      </p:sp>
    </p:spTree>
    <p:extLst>
      <p:ext uri="{BB962C8B-B14F-4D97-AF65-F5344CB8AC3E}">
        <p14:creationId xmlns:p14="http://schemas.microsoft.com/office/powerpoint/2010/main" val="1550276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fontScale="90000"/>
          </a:bodyPr>
          <a:lstStyle/>
          <a:p>
            <a:r>
              <a:rPr lang="en-US" dirty="0"/>
              <a:t>AAP Screening Recommendations</a:t>
            </a:r>
          </a:p>
        </p:txBody>
      </p:sp>
      <p:sp>
        <p:nvSpPr>
          <p:cNvPr id="3" name="Content Placeholder 2"/>
          <p:cNvSpPr>
            <a:spLocks noGrp="1"/>
          </p:cNvSpPr>
          <p:nvPr>
            <p:ph idx="1"/>
          </p:nvPr>
        </p:nvSpPr>
        <p:spPr>
          <a:xfrm>
            <a:off x="1954696" y="1200151"/>
            <a:ext cx="6732104" cy="3394472"/>
          </a:xfrm>
        </p:spPr>
        <p:txBody>
          <a:bodyPr>
            <a:normAutofit/>
          </a:bodyPr>
          <a:lstStyle/>
          <a:p>
            <a:pPr marL="344488" lvl="2" indent="-284163">
              <a:buFont typeface="Arial" panose="020B0604020202020204" pitchFamily="34" charset="0"/>
              <a:buChar char="•"/>
            </a:pPr>
            <a:r>
              <a:rPr lang="en-US" altLang="en-US" dirty="0"/>
              <a:t>Toxicological testing, as needed</a:t>
            </a:r>
          </a:p>
          <a:p>
            <a:pPr marL="344488" lvl="2" indent="-284163">
              <a:buFont typeface="Arial" panose="020B0604020202020204" pitchFamily="34" charset="0"/>
              <a:buChar char="•"/>
            </a:pPr>
            <a:r>
              <a:rPr lang="en-US" altLang="en-US" dirty="0"/>
              <a:t>Multiple risk factors: </a:t>
            </a:r>
          </a:p>
          <a:p>
            <a:pPr marL="801688" lvl="3" indent="-284163">
              <a:buFont typeface="Arial" panose="020B0604020202020204" pitchFamily="34" charset="0"/>
              <a:buChar char="•"/>
            </a:pPr>
            <a:r>
              <a:rPr lang="en-US" altLang="en-US" dirty="0"/>
              <a:t>maternal report or documentation of substance use</a:t>
            </a:r>
          </a:p>
          <a:p>
            <a:pPr marL="801688" lvl="3" indent="-284163">
              <a:buFont typeface="Arial" panose="020B0604020202020204" pitchFamily="34" charset="0"/>
              <a:buChar char="•"/>
            </a:pPr>
            <a:r>
              <a:rPr lang="en-US" altLang="en-US" dirty="0"/>
              <a:t>late entry into care or no prenatal care</a:t>
            </a:r>
          </a:p>
          <a:p>
            <a:pPr marL="801688" lvl="3" indent="-284163">
              <a:buFont typeface="Arial" panose="020B0604020202020204" pitchFamily="34" charset="0"/>
              <a:buChar char="•"/>
            </a:pPr>
            <a:r>
              <a:rPr lang="en-US" altLang="en-US" dirty="0"/>
              <a:t>previous unexplained late fetal demise</a:t>
            </a:r>
          </a:p>
          <a:p>
            <a:pPr marL="801688" lvl="3" indent="-284163">
              <a:buFont typeface="Arial" panose="020B0604020202020204" pitchFamily="34" charset="0"/>
              <a:buChar char="•"/>
            </a:pPr>
            <a:r>
              <a:rPr lang="en-US" altLang="en-US" dirty="0"/>
              <a:t>precipitous labor</a:t>
            </a:r>
          </a:p>
          <a:p>
            <a:pPr marL="801688" lvl="3" indent="-284163">
              <a:buFont typeface="Arial" panose="020B0604020202020204" pitchFamily="34" charset="0"/>
              <a:buChar char="•"/>
            </a:pPr>
            <a:r>
              <a:rPr lang="en-US" altLang="en-US" dirty="0"/>
              <a:t>placental abruption</a:t>
            </a:r>
          </a:p>
          <a:p>
            <a:pPr marL="344488" lvl="2" indent="-284163">
              <a:buFont typeface="Arial" panose="020B0604020202020204" pitchFamily="34" charset="0"/>
              <a:buChar char="•"/>
            </a:pPr>
            <a:r>
              <a:rPr lang="en-US" altLang="en-US" dirty="0"/>
              <a:t>Observed substance exposed infants </a:t>
            </a:r>
            <a:r>
              <a:rPr lang="en-US" altLang="en-US"/>
              <a:t>for 4-7.</a:t>
            </a:r>
            <a:endParaRPr lang="en-US" altLang="en-US" dirty="0"/>
          </a:p>
          <a:p>
            <a:endParaRPr lang="en-US" dirty="0"/>
          </a:p>
        </p:txBody>
      </p:sp>
      <p:sp>
        <p:nvSpPr>
          <p:cNvPr id="5" name="Rectangle 4">
            <a:extLst>
              <a:ext uri="{FF2B5EF4-FFF2-40B4-BE49-F238E27FC236}">
                <a16:creationId xmlns:a16="http://schemas.microsoft.com/office/drawing/2014/main" id="{8FB238EB-F243-44BB-A750-E4CE66CF55D0}"/>
              </a:ext>
            </a:extLst>
          </p:cNvPr>
          <p:cNvSpPr/>
          <p:nvPr/>
        </p:nvSpPr>
        <p:spPr>
          <a:xfrm>
            <a:off x="1954696" y="4469137"/>
            <a:ext cx="7162800" cy="461665"/>
          </a:xfrm>
          <a:prstGeom prst="rect">
            <a:avLst/>
          </a:prstGeom>
        </p:spPr>
        <p:txBody>
          <a:bodyPr wrap="square">
            <a:spAutoFit/>
          </a:bodyPr>
          <a:lstStyle/>
          <a:p>
            <a:pPr>
              <a:spcBef>
                <a:spcPts val="1863"/>
              </a:spcBef>
            </a:pPr>
            <a:r>
              <a:rPr lang="en-US" altLang="en-US" sz="1200" dirty="0"/>
              <a:t>Source:  Mark L. Hudak, MD, Rosemarie C. Tan, MD,, PhD, THE COMMITTEE ON DRUGS, and THE COMMITTEE ON FETUS AND NEWBORN, American Academy of Pediatrics.</a:t>
            </a:r>
            <a:endParaRPr lang="en-US" altLang="en-US" sz="1400" dirty="0"/>
          </a:p>
        </p:txBody>
      </p:sp>
    </p:spTree>
    <p:extLst>
      <p:ext uri="{BB962C8B-B14F-4D97-AF65-F5344CB8AC3E}">
        <p14:creationId xmlns:p14="http://schemas.microsoft.com/office/powerpoint/2010/main" val="210478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fontScale="90000"/>
          </a:bodyPr>
          <a:lstStyle/>
          <a:p>
            <a:r>
              <a:rPr lang="en-US" dirty="0"/>
              <a:t>AAP Scoring Recommendations</a:t>
            </a:r>
          </a:p>
        </p:txBody>
      </p:sp>
      <p:sp>
        <p:nvSpPr>
          <p:cNvPr id="3" name="Content Placeholder 2"/>
          <p:cNvSpPr>
            <a:spLocks noGrp="1"/>
          </p:cNvSpPr>
          <p:nvPr>
            <p:ph idx="1"/>
          </p:nvPr>
        </p:nvSpPr>
        <p:spPr>
          <a:xfrm>
            <a:off x="1954696" y="1200151"/>
            <a:ext cx="6732104" cy="3394472"/>
          </a:xfrm>
        </p:spPr>
        <p:txBody>
          <a:bodyPr>
            <a:normAutofit fontScale="92500" lnSpcReduction="10000"/>
          </a:bodyPr>
          <a:lstStyle/>
          <a:p>
            <a:r>
              <a:rPr lang="en-US" dirty="0"/>
              <a:t>Consider withdrawal in infants if signs develop. </a:t>
            </a:r>
          </a:p>
          <a:p>
            <a:r>
              <a:rPr lang="en-US" dirty="0"/>
              <a:t>Score by using a published abstinence assessment tool. </a:t>
            </a:r>
          </a:p>
          <a:p>
            <a:r>
              <a:rPr lang="en-US" dirty="0"/>
              <a:t>Substance exposed infants who are asymptomatic or have minimal signs of withdrawal do not require pharmacologic therapy. </a:t>
            </a:r>
          </a:p>
        </p:txBody>
      </p:sp>
      <p:sp>
        <p:nvSpPr>
          <p:cNvPr id="5" name="Rectangle 4">
            <a:extLst>
              <a:ext uri="{FF2B5EF4-FFF2-40B4-BE49-F238E27FC236}">
                <a16:creationId xmlns:a16="http://schemas.microsoft.com/office/drawing/2014/main" id="{D335B009-B213-4CD2-B820-0911EFF85034}"/>
              </a:ext>
            </a:extLst>
          </p:cNvPr>
          <p:cNvSpPr/>
          <p:nvPr/>
        </p:nvSpPr>
        <p:spPr>
          <a:xfrm>
            <a:off x="1954696" y="4469137"/>
            <a:ext cx="7162800" cy="461665"/>
          </a:xfrm>
          <a:prstGeom prst="rect">
            <a:avLst/>
          </a:prstGeom>
        </p:spPr>
        <p:txBody>
          <a:bodyPr wrap="square">
            <a:spAutoFit/>
          </a:bodyPr>
          <a:lstStyle/>
          <a:p>
            <a:pPr>
              <a:spcBef>
                <a:spcPts val="1863"/>
              </a:spcBef>
            </a:pPr>
            <a:r>
              <a:rPr lang="en-US" altLang="en-US" sz="1200" dirty="0"/>
              <a:t>Source:  Mark L. Hudak, MD, Rosemarie C. Tan, MD,, PhD, THE COMMITTEE ON DRUGS, and THE COMMITTEE ON FETUS AND NEWBORN, American Academy of Pediatrics.</a:t>
            </a:r>
            <a:endParaRPr lang="en-US" altLang="en-US" sz="1400" dirty="0"/>
          </a:p>
        </p:txBody>
      </p:sp>
    </p:spTree>
    <p:extLst>
      <p:ext uri="{BB962C8B-B14F-4D97-AF65-F5344CB8AC3E}">
        <p14:creationId xmlns:p14="http://schemas.microsoft.com/office/powerpoint/2010/main" val="1469712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fontScale="90000"/>
          </a:bodyPr>
          <a:lstStyle/>
          <a:p>
            <a:r>
              <a:rPr lang="en-US" dirty="0"/>
              <a:t>AAP Scoring Recommendations</a:t>
            </a:r>
          </a:p>
        </p:txBody>
      </p:sp>
      <p:sp>
        <p:nvSpPr>
          <p:cNvPr id="3" name="Content Placeholder 2"/>
          <p:cNvSpPr>
            <a:spLocks noGrp="1"/>
          </p:cNvSpPr>
          <p:nvPr>
            <p:ph idx="1"/>
          </p:nvPr>
        </p:nvSpPr>
        <p:spPr>
          <a:xfrm>
            <a:off x="1954696" y="1200151"/>
            <a:ext cx="6732104" cy="3394472"/>
          </a:xfrm>
        </p:spPr>
        <p:txBody>
          <a:bodyPr>
            <a:normAutofit/>
          </a:bodyPr>
          <a:lstStyle/>
          <a:p>
            <a:r>
              <a:rPr lang="en-US" dirty="0"/>
              <a:t>Serial use of assessment tool may facilitate decisions for pharmacologic therapy and guide adjustments/ weaning.</a:t>
            </a:r>
          </a:p>
          <a:p>
            <a:r>
              <a:rPr lang="en-US" dirty="0"/>
              <a:t>Optimal threshold score for starting pharmacologic therapy is unknown.</a:t>
            </a:r>
          </a:p>
        </p:txBody>
      </p:sp>
      <p:sp>
        <p:nvSpPr>
          <p:cNvPr id="5" name="Rectangle 4">
            <a:extLst>
              <a:ext uri="{FF2B5EF4-FFF2-40B4-BE49-F238E27FC236}">
                <a16:creationId xmlns:a16="http://schemas.microsoft.com/office/drawing/2014/main" id="{F15E9B1B-8322-4A14-A889-9A4D2E78E7AC}"/>
              </a:ext>
            </a:extLst>
          </p:cNvPr>
          <p:cNvSpPr/>
          <p:nvPr/>
        </p:nvSpPr>
        <p:spPr>
          <a:xfrm>
            <a:off x="1954696" y="4469137"/>
            <a:ext cx="7162800" cy="461665"/>
          </a:xfrm>
          <a:prstGeom prst="rect">
            <a:avLst/>
          </a:prstGeom>
        </p:spPr>
        <p:txBody>
          <a:bodyPr wrap="square">
            <a:spAutoFit/>
          </a:bodyPr>
          <a:lstStyle/>
          <a:p>
            <a:pPr>
              <a:spcBef>
                <a:spcPts val="1863"/>
              </a:spcBef>
            </a:pPr>
            <a:r>
              <a:rPr lang="en-US" altLang="en-US" sz="1200" dirty="0"/>
              <a:t>Source:  Mark L. Hudak, MD, Rosemarie C. Tan, MD,, PhD, THE COMMITTEE ON DRUGS, and THE COMMITTEE ON FETUS AND NEWBORN, American Academy of Pediatrics.</a:t>
            </a:r>
            <a:endParaRPr lang="en-US" altLang="en-US" sz="1400" dirty="0"/>
          </a:p>
        </p:txBody>
      </p:sp>
    </p:spTree>
    <p:extLst>
      <p:ext uri="{BB962C8B-B14F-4D97-AF65-F5344CB8AC3E}">
        <p14:creationId xmlns:p14="http://schemas.microsoft.com/office/powerpoint/2010/main" val="3752090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NAS Scoring Scales</a:t>
            </a:r>
          </a:p>
        </p:txBody>
      </p:sp>
      <p:sp>
        <p:nvSpPr>
          <p:cNvPr id="5" name="Content Placeholder 4"/>
          <p:cNvSpPr>
            <a:spLocks noGrp="1"/>
          </p:cNvSpPr>
          <p:nvPr>
            <p:ph idx="1"/>
          </p:nvPr>
        </p:nvSpPr>
        <p:spPr/>
        <p:txBody>
          <a:bodyPr>
            <a:normAutofit fontScale="92500" lnSpcReduction="20000"/>
          </a:bodyPr>
          <a:lstStyle/>
          <a:p>
            <a:r>
              <a:rPr lang="en-US" dirty="0"/>
              <a:t>Finnegan Neonatal Abstinence Scoring Tool (1975)</a:t>
            </a:r>
          </a:p>
          <a:p>
            <a:pPr lvl="1"/>
            <a:r>
              <a:rPr lang="en-US" dirty="0"/>
              <a:t>31 items</a:t>
            </a:r>
          </a:p>
          <a:p>
            <a:r>
              <a:rPr lang="en-US" dirty="0"/>
              <a:t>Modified Finnegan Scoring System (1986)</a:t>
            </a:r>
          </a:p>
          <a:p>
            <a:pPr lvl="1"/>
            <a:r>
              <a:rPr lang="en-US" dirty="0"/>
              <a:t>21 of the original items</a:t>
            </a:r>
          </a:p>
          <a:p>
            <a:pPr lvl="1"/>
            <a:r>
              <a:rPr lang="en-US" dirty="0"/>
              <a:t>Reorganized into 3 categories </a:t>
            </a:r>
          </a:p>
          <a:p>
            <a:r>
              <a:rPr lang="en-US" dirty="0" err="1"/>
              <a:t>Lipsitz</a:t>
            </a:r>
            <a:r>
              <a:rPr lang="en-US" dirty="0"/>
              <a:t> Neonatal Drug- Withdrawal Scoring System</a:t>
            </a:r>
          </a:p>
          <a:p>
            <a:pPr lvl="1"/>
            <a:r>
              <a:rPr lang="en-US" dirty="0"/>
              <a:t>11 items</a:t>
            </a:r>
          </a:p>
          <a:p>
            <a:r>
              <a:rPr lang="en-US" dirty="0"/>
              <a:t>Neonatal Withdrawal Inventory</a:t>
            </a:r>
          </a:p>
          <a:p>
            <a:r>
              <a:rPr lang="en-US" dirty="0"/>
              <a:t>Neonatal Narcotic Withdrawal Index</a:t>
            </a:r>
          </a:p>
        </p:txBody>
      </p:sp>
    </p:spTree>
    <p:extLst>
      <p:ext uri="{BB962C8B-B14F-4D97-AF65-F5344CB8AC3E}">
        <p14:creationId xmlns:p14="http://schemas.microsoft.com/office/powerpoint/2010/main" val="425457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1257301" y="4841677"/>
            <a:ext cx="3239690" cy="191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sz="900" b="1" dirty="0" err="1">
                <a:latin typeface="Arial" charset="0"/>
              </a:rPr>
              <a:t>Hudak</a:t>
            </a:r>
            <a:r>
              <a:rPr lang="en-GB" sz="900" b="1" dirty="0">
                <a:latin typeface="Arial" charset="0"/>
              </a:rPr>
              <a:t> M L et al. </a:t>
            </a:r>
            <a:r>
              <a:rPr lang="en-GB" sz="900" b="1" dirty="0" err="1">
                <a:latin typeface="Arial" charset="0"/>
              </a:rPr>
              <a:t>Pediatrics</a:t>
            </a:r>
            <a:r>
              <a:rPr lang="en-GB" sz="900" b="1" dirty="0">
                <a:latin typeface="Arial" charset="0"/>
              </a:rPr>
              <a:t> 2012;129:e540-e560</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4357" y="115892"/>
            <a:ext cx="3765641" cy="4319413"/>
          </a:xfrm>
          <a:ln>
            <a:solidFill>
              <a:schemeClr val="tx1"/>
            </a:solidFill>
          </a:ln>
        </p:spPr>
      </p:pic>
      <p:sp>
        <p:nvSpPr>
          <p:cNvPr id="10" name="TextBox 9"/>
          <p:cNvSpPr txBox="1"/>
          <p:nvPr/>
        </p:nvSpPr>
        <p:spPr>
          <a:xfrm>
            <a:off x="1485900" y="457201"/>
            <a:ext cx="1714500" cy="1815882"/>
          </a:xfrm>
          <a:prstGeom prst="rect">
            <a:avLst/>
          </a:prstGeom>
          <a:noFill/>
        </p:spPr>
        <p:txBody>
          <a:bodyPr wrap="square" rtlCol="0">
            <a:spAutoFit/>
          </a:bodyPr>
          <a:lstStyle/>
          <a:p>
            <a:r>
              <a:rPr lang="en-US" sz="2800" dirty="0"/>
              <a:t>Modified Finnegan Scoring System</a:t>
            </a:r>
          </a:p>
        </p:txBody>
      </p:sp>
    </p:spTree>
    <p:extLst>
      <p:ext uri="{BB962C8B-B14F-4D97-AF65-F5344CB8AC3E}">
        <p14:creationId xmlns:p14="http://schemas.microsoft.com/office/powerpoint/2010/main" val="3449498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7467600" cy="1165622"/>
          </a:xfrm>
        </p:spPr>
        <p:txBody>
          <a:bodyPr>
            <a:noAutofit/>
          </a:bodyPr>
          <a:lstStyle/>
          <a:p>
            <a:r>
              <a:rPr lang="en-US" dirty="0"/>
              <a:t>Challenges for Consistency in Scoring</a:t>
            </a:r>
          </a:p>
        </p:txBody>
      </p:sp>
      <p:sp>
        <p:nvSpPr>
          <p:cNvPr id="3" name="Rectangle 2"/>
          <p:cNvSpPr/>
          <p:nvPr/>
        </p:nvSpPr>
        <p:spPr>
          <a:xfrm>
            <a:off x="838200" y="1714500"/>
            <a:ext cx="7543800" cy="1777410"/>
          </a:xfrm>
          <a:prstGeom prst="rect">
            <a:avLst/>
          </a:prstGeom>
        </p:spPr>
        <p:txBody>
          <a:bodyPr wrap="square">
            <a:spAutoFit/>
          </a:bodyPr>
          <a:lstStyle/>
          <a:p>
            <a:pPr algn="ctr"/>
            <a:r>
              <a:rPr lang="en-US" sz="2400" dirty="0"/>
              <a:t>Even though consistent training of staff to utilize assessment tools can increase interrater reliability, scoring with caregivers still remains subjective </a:t>
            </a:r>
          </a:p>
          <a:p>
            <a:pPr algn="ctr"/>
            <a:r>
              <a:rPr lang="en-US" sz="2400" dirty="0"/>
              <a:t>(Wiles, Ward, &amp; Akinbi, 2014).</a:t>
            </a:r>
          </a:p>
          <a:p>
            <a:endParaRPr lang="en-US" sz="1350" dirty="0"/>
          </a:p>
        </p:txBody>
      </p:sp>
    </p:spTree>
    <p:extLst>
      <p:ext uri="{BB962C8B-B14F-4D97-AF65-F5344CB8AC3E}">
        <p14:creationId xmlns:p14="http://schemas.microsoft.com/office/powerpoint/2010/main" val="1619162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BCFDE-2F0C-407B-83D5-B276359C71E4}"/>
              </a:ext>
            </a:extLst>
          </p:cNvPr>
          <p:cNvPicPr>
            <a:picLocks noChangeAspect="1"/>
          </p:cNvPicPr>
          <p:nvPr/>
        </p:nvPicPr>
        <p:blipFill>
          <a:blip r:embed="rId2"/>
          <a:stretch>
            <a:fillRect/>
          </a:stretch>
        </p:blipFill>
        <p:spPr>
          <a:xfrm>
            <a:off x="4572000" y="201956"/>
            <a:ext cx="3486150" cy="4259023"/>
          </a:xfrm>
          <a:prstGeom prst="rect">
            <a:avLst/>
          </a:prstGeom>
        </p:spPr>
      </p:pic>
      <p:sp>
        <p:nvSpPr>
          <p:cNvPr id="4" name="TextBox 3">
            <a:extLst>
              <a:ext uri="{FF2B5EF4-FFF2-40B4-BE49-F238E27FC236}">
                <a16:creationId xmlns:a16="http://schemas.microsoft.com/office/drawing/2014/main" id="{13C34DC8-9BA1-45D1-94E9-5A3D56806DF5}"/>
              </a:ext>
            </a:extLst>
          </p:cNvPr>
          <p:cNvSpPr txBox="1"/>
          <p:nvPr/>
        </p:nvSpPr>
        <p:spPr>
          <a:xfrm>
            <a:off x="1085850" y="609674"/>
            <a:ext cx="2876550" cy="3416320"/>
          </a:xfrm>
          <a:prstGeom prst="rect">
            <a:avLst/>
          </a:prstGeom>
          <a:noFill/>
        </p:spPr>
        <p:txBody>
          <a:bodyPr wrap="square" rtlCol="0">
            <a:spAutoFit/>
          </a:bodyPr>
          <a:lstStyle/>
          <a:p>
            <a:r>
              <a:rPr lang="en-US" b="1" dirty="0"/>
              <a:t>The “Eat, Sleep, Console” (ESC) Assessment Tool and Training Materials are copyrighted by Boston Medical Center Corporation, Dr. Matthew Grossman, Mary Hitchcock Memorial Hospital, Dartmouth-Hitchcock Clinic (2017).  </a:t>
            </a:r>
          </a:p>
        </p:txBody>
      </p:sp>
    </p:spTree>
    <p:extLst>
      <p:ext uri="{BB962C8B-B14F-4D97-AF65-F5344CB8AC3E}">
        <p14:creationId xmlns:p14="http://schemas.microsoft.com/office/powerpoint/2010/main" val="3142046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fontScale="90000"/>
          </a:bodyPr>
          <a:lstStyle/>
          <a:p>
            <a:r>
              <a:rPr lang="en-US" dirty="0"/>
              <a:t>AAP Treatment Recommendations</a:t>
            </a:r>
          </a:p>
        </p:txBody>
      </p:sp>
      <p:sp>
        <p:nvSpPr>
          <p:cNvPr id="3" name="Content Placeholder 2"/>
          <p:cNvSpPr>
            <a:spLocks noGrp="1"/>
          </p:cNvSpPr>
          <p:nvPr>
            <p:ph idx="1"/>
          </p:nvPr>
        </p:nvSpPr>
        <p:spPr>
          <a:xfrm>
            <a:off x="1954696" y="1200151"/>
            <a:ext cx="6732104" cy="3394472"/>
          </a:xfrm>
        </p:spPr>
        <p:txBody>
          <a:bodyPr>
            <a:normAutofit lnSpcReduction="10000"/>
          </a:bodyPr>
          <a:lstStyle/>
          <a:p>
            <a:r>
              <a:rPr lang="en-US" b="1" dirty="0"/>
              <a:t>Initial approach</a:t>
            </a:r>
            <a:r>
              <a:rPr lang="en-US" dirty="0"/>
              <a:t>: Nonpharmacologic supportive measures (minimizing environmental stimuli, promoting adequate rest and sleep, and providing sufficient caloric intake).</a:t>
            </a:r>
          </a:p>
          <a:p>
            <a:r>
              <a:rPr lang="en-US" dirty="0"/>
              <a:t>Encourage breastfeeding and the provision of expressed human milk if not contraindicated.</a:t>
            </a:r>
          </a:p>
        </p:txBody>
      </p:sp>
      <p:sp>
        <p:nvSpPr>
          <p:cNvPr id="5" name="Rectangle 4">
            <a:extLst>
              <a:ext uri="{FF2B5EF4-FFF2-40B4-BE49-F238E27FC236}">
                <a16:creationId xmlns:a16="http://schemas.microsoft.com/office/drawing/2014/main" id="{F058F144-8712-4414-8C9B-F60858D00E48}"/>
              </a:ext>
            </a:extLst>
          </p:cNvPr>
          <p:cNvSpPr/>
          <p:nvPr/>
        </p:nvSpPr>
        <p:spPr>
          <a:xfrm>
            <a:off x="1954696" y="4469137"/>
            <a:ext cx="7162800" cy="461665"/>
          </a:xfrm>
          <a:prstGeom prst="rect">
            <a:avLst/>
          </a:prstGeom>
        </p:spPr>
        <p:txBody>
          <a:bodyPr wrap="square">
            <a:spAutoFit/>
          </a:bodyPr>
          <a:lstStyle/>
          <a:p>
            <a:pPr>
              <a:spcBef>
                <a:spcPts val="1863"/>
              </a:spcBef>
            </a:pPr>
            <a:r>
              <a:rPr lang="en-US" altLang="en-US" sz="1200" dirty="0"/>
              <a:t>Source:  Mark L. Hudak, MD, Rosemarie C. Tan, MD,, PhD, THE COMMITTEE ON DRUGS, and THE COMMITTEE ON FETUS AND NEWBORN, American Academy of Pediatrics.</a:t>
            </a:r>
            <a:endParaRPr lang="en-US" altLang="en-US" sz="1400" dirty="0"/>
          </a:p>
        </p:txBody>
      </p:sp>
    </p:spTree>
    <p:extLst>
      <p:ext uri="{BB962C8B-B14F-4D97-AF65-F5344CB8AC3E}">
        <p14:creationId xmlns:p14="http://schemas.microsoft.com/office/powerpoint/2010/main" val="2436469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13B7FE-3BF7-40E8-9197-494F004F77E1}"/>
              </a:ext>
            </a:extLst>
          </p:cNvPr>
          <p:cNvSpPr>
            <a:spLocks noGrp="1"/>
          </p:cNvSpPr>
          <p:nvPr>
            <p:ph type="title"/>
          </p:nvPr>
        </p:nvSpPr>
        <p:spPr/>
        <p:txBody>
          <a:bodyPr/>
          <a:lstStyle/>
          <a:p>
            <a:r>
              <a:rPr lang="en-US" dirty="0"/>
              <a:t>Historical Aspects</a:t>
            </a:r>
          </a:p>
        </p:txBody>
      </p:sp>
      <p:pic>
        <p:nvPicPr>
          <p:cNvPr id="5" name="Content Placeholder 4">
            <a:extLst>
              <a:ext uri="{FF2B5EF4-FFF2-40B4-BE49-F238E27FC236}">
                <a16:creationId xmlns:a16="http://schemas.microsoft.com/office/drawing/2014/main" id="{4455C5C5-C671-4362-BD84-B405CFF32F79}"/>
              </a:ext>
            </a:extLst>
          </p:cNvPr>
          <p:cNvPicPr>
            <a:picLocks noGrp="1" noChangeAspect="1"/>
          </p:cNvPicPr>
          <p:nvPr>
            <p:ph idx="1"/>
          </p:nvPr>
        </p:nvPicPr>
        <p:blipFill>
          <a:blip r:embed="rId2"/>
          <a:stretch>
            <a:fillRect/>
          </a:stretch>
        </p:blipFill>
        <p:spPr>
          <a:xfrm>
            <a:off x="1283990" y="1086709"/>
            <a:ext cx="6576020" cy="3394075"/>
          </a:xfrm>
          <a:prstGeom prst="rect">
            <a:avLst/>
          </a:prstGeom>
        </p:spPr>
      </p:pic>
      <p:sp>
        <p:nvSpPr>
          <p:cNvPr id="6" name="Oval 5">
            <a:extLst>
              <a:ext uri="{FF2B5EF4-FFF2-40B4-BE49-F238E27FC236}">
                <a16:creationId xmlns:a16="http://schemas.microsoft.com/office/drawing/2014/main" id="{5E6C9E90-DB21-4AA1-87D8-00EBC8EDE3AB}"/>
              </a:ext>
            </a:extLst>
          </p:cNvPr>
          <p:cNvSpPr/>
          <p:nvPr/>
        </p:nvSpPr>
        <p:spPr>
          <a:xfrm>
            <a:off x="2362200" y="3181350"/>
            <a:ext cx="1524000" cy="5334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B6517D16-61A2-4F6C-B73B-4677B222ED73}"/>
              </a:ext>
            </a:extLst>
          </p:cNvPr>
          <p:cNvSpPr/>
          <p:nvPr/>
        </p:nvSpPr>
        <p:spPr>
          <a:xfrm>
            <a:off x="3886200" y="3181350"/>
            <a:ext cx="1524000" cy="5334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7033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91D6-8BB6-42DC-B24A-BA9671846D44}"/>
              </a:ext>
            </a:extLst>
          </p:cNvPr>
          <p:cNvSpPr>
            <a:spLocks noGrp="1"/>
          </p:cNvSpPr>
          <p:nvPr>
            <p:ph type="title"/>
          </p:nvPr>
        </p:nvSpPr>
        <p:spPr/>
        <p:txBody>
          <a:bodyPr>
            <a:normAutofit fontScale="90000"/>
          </a:bodyPr>
          <a:lstStyle/>
          <a:p>
            <a:r>
              <a:rPr lang="en-US" dirty="0"/>
              <a:t>Evidenced Based </a:t>
            </a:r>
            <a:br>
              <a:rPr lang="en-US" dirty="0"/>
            </a:br>
            <a:r>
              <a:rPr lang="en-US" dirty="0"/>
              <a:t>Nonpharmacologic Care</a:t>
            </a:r>
          </a:p>
        </p:txBody>
      </p:sp>
      <p:sp>
        <p:nvSpPr>
          <p:cNvPr id="3" name="Content Placeholder 2">
            <a:extLst>
              <a:ext uri="{FF2B5EF4-FFF2-40B4-BE49-F238E27FC236}">
                <a16:creationId xmlns:a16="http://schemas.microsoft.com/office/drawing/2014/main" id="{C7CD1487-01E2-48C7-8B53-14228907CABD}"/>
              </a:ext>
            </a:extLst>
          </p:cNvPr>
          <p:cNvSpPr>
            <a:spLocks noGrp="1"/>
          </p:cNvSpPr>
          <p:nvPr>
            <p:ph idx="1"/>
          </p:nvPr>
        </p:nvSpPr>
        <p:spPr/>
        <p:txBody>
          <a:bodyPr>
            <a:normAutofit/>
          </a:bodyPr>
          <a:lstStyle/>
          <a:p>
            <a:r>
              <a:rPr lang="en-US" dirty="0"/>
              <a:t>Several interventions have proven to be effective in managing NAS and should be incorporated into standard of care for this population:</a:t>
            </a:r>
          </a:p>
          <a:p>
            <a:pPr lvl="1"/>
            <a:r>
              <a:rPr lang="en-US" dirty="0"/>
              <a:t>breastfeeding, swaddling, rooming-in, environmental control and skin to skin contact</a:t>
            </a:r>
          </a:p>
        </p:txBody>
      </p:sp>
      <p:sp>
        <p:nvSpPr>
          <p:cNvPr id="4" name="TextBox 3">
            <a:extLst>
              <a:ext uri="{FF2B5EF4-FFF2-40B4-BE49-F238E27FC236}">
                <a16:creationId xmlns:a16="http://schemas.microsoft.com/office/drawing/2014/main" id="{4B81F0C1-4C8E-47EA-ABE4-E6B7067F6241}"/>
              </a:ext>
            </a:extLst>
          </p:cNvPr>
          <p:cNvSpPr txBox="1"/>
          <p:nvPr/>
        </p:nvSpPr>
        <p:spPr>
          <a:xfrm>
            <a:off x="914400" y="4029730"/>
            <a:ext cx="7772400" cy="523220"/>
          </a:xfrm>
          <a:prstGeom prst="rect">
            <a:avLst/>
          </a:prstGeom>
          <a:noFill/>
        </p:spPr>
        <p:txBody>
          <a:bodyPr wrap="square" rtlCol="0">
            <a:spAutoFit/>
          </a:bodyPr>
          <a:lstStyle/>
          <a:p>
            <a:r>
              <a:rPr lang="en-US" sz="1400" dirty="0">
                <a:hlinkClick r:id="rId2" tooltip="The journal of maternal-fetal &amp; neonatal medicine : the official journal of the European Association of Perinatal Medicine, the Federation of Asia and Oceania Perinatal Societies, the International Society of Perinatal Obstetricians.">
                  <a:extLst>
                    <a:ext uri="{A12FA001-AC4F-418D-AE19-62706E023703}">
                      <ahyp:hlinkClr xmlns:ahyp="http://schemas.microsoft.com/office/drawing/2018/hyperlinkcolor" val="tx"/>
                    </a:ext>
                  </a:extLst>
                </a:hlinkClick>
              </a:rPr>
              <a:t>Source: </a:t>
            </a:r>
            <a:r>
              <a:rPr lang="en-US" sz="1400" dirty="0"/>
              <a:t>Ryan, G. et al.  Nonpharmacological management of neonatal abstinence syndrome: a review of the literature. </a:t>
            </a:r>
            <a:r>
              <a:rPr lang="en-US" sz="1400" dirty="0">
                <a:hlinkClick r:id="rId2" tooltip="The journal of maternal-fetal &amp; neonatal medicine : the official journal of the European Association of Perinatal Medicine, the Federation of Asia and Oceania Perinatal Societies, the International Society of Perinatal Obstetricians.">
                  <a:extLst>
                    <a:ext uri="{A12FA001-AC4F-418D-AE19-62706E023703}">
                      <ahyp:hlinkClr xmlns:ahyp="http://schemas.microsoft.com/office/drawing/2018/hyperlinkcolor" val="tx"/>
                    </a:ext>
                  </a:extLst>
                </a:hlinkClick>
              </a:rPr>
              <a:t>J </a:t>
            </a:r>
            <a:r>
              <a:rPr lang="en-US" sz="1400" dirty="0" err="1">
                <a:hlinkClick r:id="rId2" tooltip="The journal of maternal-fetal &amp; neonatal medicine : the official journal of the European Association of Perinatal Medicine, the Federation of Asia and Oceania Perinatal Societies, the International Society of Perinatal Obstetricians.">
                  <a:extLst>
                    <a:ext uri="{A12FA001-AC4F-418D-AE19-62706E023703}">
                      <ahyp:hlinkClr xmlns:ahyp="http://schemas.microsoft.com/office/drawing/2018/hyperlinkcolor" val="tx"/>
                    </a:ext>
                  </a:extLst>
                </a:hlinkClick>
              </a:rPr>
              <a:t>Matern</a:t>
            </a:r>
            <a:r>
              <a:rPr lang="en-US" sz="1400" dirty="0">
                <a:hlinkClick r:id="rId2" tooltip="The journal of maternal-fetal &amp; neonatal medicine : the official journal of the European Association of Perinatal Medicine, the Federation of Asia and Oceania Perinatal Societies, the International Society of Perinatal Obstetricians.">
                  <a:extLst>
                    <a:ext uri="{A12FA001-AC4F-418D-AE19-62706E023703}">
                      <ahyp:hlinkClr xmlns:ahyp="http://schemas.microsoft.com/office/drawing/2018/hyperlinkcolor" val="tx"/>
                    </a:ext>
                  </a:extLst>
                </a:hlinkClick>
              </a:rPr>
              <a:t> Fetal Neonatal Med.</a:t>
            </a:r>
            <a:r>
              <a:rPr lang="en-US" sz="1400" dirty="0"/>
              <a:t> 2019 May;32(10):1735-1740.</a:t>
            </a:r>
          </a:p>
        </p:txBody>
      </p:sp>
    </p:spTree>
    <p:extLst>
      <p:ext uri="{BB962C8B-B14F-4D97-AF65-F5344CB8AC3E}">
        <p14:creationId xmlns:p14="http://schemas.microsoft.com/office/powerpoint/2010/main" val="1296366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fontScale="90000"/>
          </a:bodyPr>
          <a:lstStyle/>
          <a:p>
            <a:r>
              <a:rPr lang="en-US" dirty="0"/>
              <a:t>AAP Treatment Recommendations</a:t>
            </a:r>
          </a:p>
        </p:txBody>
      </p:sp>
      <p:sp>
        <p:nvSpPr>
          <p:cNvPr id="3" name="Content Placeholder 2"/>
          <p:cNvSpPr>
            <a:spLocks noGrp="1"/>
          </p:cNvSpPr>
          <p:nvPr>
            <p:ph idx="1"/>
          </p:nvPr>
        </p:nvSpPr>
        <p:spPr>
          <a:xfrm>
            <a:off x="1954696" y="1200151"/>
            <a:ext cx="6732104" cy="3394472"/>
          </a:xfrm>
        </p:spPr>
        <p:txBody>
          <a:bodyPr>
            <a:normAutofit/>
          </a:bodyPr>
          <a:lstStyle/>
          <a:p>
            <a:r>
              <a:rPr lang="en-US" b="1" dirty="0"/>
              <a:t>Second approach</a:t>
            </a:r>
            <a:r>
              <a:rPr lang="en-US" dirty="0"/>
              <a:t>: pharmacotherapy</a:t>
            </a:r>
          </a:p>
          <a:p>
            <a:r>
              <a:rPr lang="en-US" dirty="0"/>
              <a:t>Caution: pharmacologic therapy could lengthen the duration of hospitalization and interfere with maternal-infant bonding.</a:t>
            </a:r>
          </a:p>
        </p:txBody>
      </p:sp>
      <p:sp>
        <p:nvSpPr>
          <p:cNvPr id="5" name="Rectangle 4">
            <a:extLst>
              <a:ext uri="{FF2B5EF4-FFF2-40B4-BE49-F238E27FC236}">
                <a16:creationId xmlns:a16="http://schemas.microsoft.com/office/drawing/2014/main" id="{0241E359-46DA-4124-A9D7-83BBA5A99A4A}"/>
              </a:ext>
            </a:extLst>
          </p:cNvPr>
          <p:cNvSpPr/>
          <p:nvPr/>
        </p:nvSpPr>
        <p:spPr>
          <a:xfrm>
            <a:off x="1954696" y="4469137"/>
            <a:ext cx="7162800" cy="461665"/>
          </a:xfrm>
          <a:prstGeom prst="rect">
            <a:avLst/>
          </a:prstGeom>
        </p:spPr>
        <p:txBody>
          <a:bodyPr wrap="square">
            <a:spAutoFit/>
          </a:bodyPr>
          <a:lstStyle/>
          <a:p>
            <a:pPr>
              <a:spcBef>
                <a:spcPts val="1863"/>
              </a:spcBef>
            </a:pPr>
            <a:r>
              <a:rPr lang="en-US" altLang="en-US" sz="1200" dirty="0"/>
              <a:t>Source:  Mark L. Hudak, MD, Rosemarie C. Tan, MD,, PhD, THE COMMITTEE ON DRUGS, and THE COMMITTEE ON FETUS AND NEWBORN, American Academy of Pediatrics.</a:t>
            </a:r>
            <a:endParaRPr lang="en-US" altLang="en-US" sz="1400" dirty="0"/>
          </a:p>
        </p:txBody>
      </p:sp>
    </p:spTree>
    <p:extLst>
      <p:ext uri="{BB962C8B-B14F-4D97-AF65-F5344CB8AC3E}">
        <p14:creationId xmlns:p14="http://schemas.microsoft.com/office/powerpoint/2010/main" val="2871985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fontScale="90000"/>
          </a:bodyPr>
          <a:lstStyle/>
          <a:p>
            <a:r>
              <a:rPr lang="en-US" dirty="0"/>
              <a:t>AAP Treatment Recommendations</a:t>
            </a:r>
          </a:p>
        </p:txBody>
      </p:sp>
      <p:sp>
        <p:nvSpPr>
          <p:cNvPr id="3" name="Content Placeholder 2"/>
          <p:cNvSpPr>
            <a:spLocks noGrp="1"/>
          </p:cNvSpPr>
          <p:nvPr>
            <p:ph idx="1"/>
          </p:nvPr>
        </p:nvSpPr>
        <p:spPr>
          <a:xfrm>
            <a:off x="1954696" y="1200151"/>
            <a:ext cx="6732104" cy="3394472"/>
          </a:xfrm>
        </p:spPr>
        <p:txBody>
          <a:bodyPr>
            <a:normAutofit/>
          </a:bodyPr>
          <a:lstStyle/>
          <a:p>
            <a:r>
              <a:rPr lang="en-US" dirty="0"/>
              <a:t>Pharmacologic therapy for withdrawal-associated seizures is indicated.</a:t>
            </a:r>
          </a:p>
          <a:p>
            <a:r>
              <a:rPr lang="en-US" dirty="0"/>
              <a:t>Vomiting, diarrhea, or both associated with dehydration and poor weight gain are relative indications for treatment.</a:t>
            </a:r>
          </a:p>
        </p:txBody>
      </p:sp>
      <p:sp>
        <p:nvSpPr>
          <p:cNvPr id="5" name="Rectangle 4">
            <a:extLst>
              <a:ext uri="{FF2B5EF4-FFF2-40B4-BE49-F238E27FC236}">
                <a16:creationId xmlns:a16="http://schemas.microsoft.com/office/drawing/2014/main" id="{55EA0FB4-85FE-4386-BF14-706A99419D1C}"/>
              </a:ext>
            </a:extLst>
          </p:cNvPr>
          <p:cNvSpPr/>
          <p:nvPr/>
        </p:nvSpPr>
        <p:spPr>
          <a:xfrm>
            <a:off x="1954696" y="4469137"/>
            <a:ext cx="7162800" cy="461665"/>
          </a:xfrm>
          <a:prstGeom prst="rect">
            <a:avLst/>
          </a:prstGeom>
        </p:spPr>
        <p:txBody>
          <a:bodyPr wrap="square">
            <a:spAutoFit/>
          </a:bodyPr>
          <a:lstStyle/>
          <a:p>
            <a:pPr>
              <a:spcBef>
                <a:spcPts val="1863"/>
              </a:spcBef>
            </a:pPr>
            <a:r>
              <a:rPr lang="en-US" altLang="en-US" sz="1200" dirty="0"/>
              <a:t>Source:  Mark L. Hudak, MD, Rosemarie C. Tan, MD,, PhD, THE COMMITTEE ON DRUGS, and THE COMMITTEE ON FETUS AND NEWBORN, American Academy of Pediatrics.</a:t>
            </a:r>
            <a:endParaRPr lang="en-US" altLang="en-US" sz="1400" dirty="0"/>
          </a:p>
        </p:txBody>
      </p:sp>
    </p:spTree>
    <p:extLst>
      <p:ext uri="{BB962C8B-B14F-4D97-AF65-F5344CB8AC3E}">
        <p14:creationId xmlns:p14="http://schemas.microsoft.com/office/powerpoint/2010/main" val="1802364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Calorie Formula</a:t>
            </a:r>
          </a:p>
        </p:txBody>
      </p:sp>
      <p:sp>
        <p:nvSpPr>
          <p:cNvPr id="3" name="Content Placeholder 2"/>
          <p:cNvSpPr>
            <a:spLocks noGrp="1"/>
          </p:cNvSpPr>
          <p:nvPr>
            <p:ph idx="1"/>
          </p:nvPr>
        </p:nvSpPr>
        <p:spPr/>
        <p:txBody>
          <a:bodyPr>
            <a:normAutofit fontScale="92500" lnSpcReduction="10000"/>
          </a:bodyPr>
          <a:lstStyle/>
          <a:p>
            <a:endParaRPr lang="en-US" dirty="0"/>
          </a:p>
          <a:p>
            <a:r>
              <a:rPr lang="en-US" dirty="0"/>
              <a:t>Early initiation of high-calorie formula for infants with prenatal methadone exposure may be beneficial for weight gain </a:t>
            </a:r>
          </a:p>
          <a:p>
            <a:r>
              <a:rPr lang="en-US" dirty="0"/>
              <a:t>? low lactose</a:t>
            </a:r>
          </a:p>
          <a:p>
            <a:endParaRPr lang="en-US" sz="1200" i="1" dirty="0"/>
          </a:p>
          <a:p>
            <a:endParaRPr lang="en-US" sz="1200" i="1" dirty="0"/>
          </a:p>
          <a:p>
            <a:endParaRPr lang="en-US" sz="1200" i="1" dirty="0"/>
          </a:p>
          <a:p>
            <a:endParaRPr lang="en-US" sz="1200" i="1" dirty="0"/>
          </a:p>
          <a:p>
            <a:endParaRPr lang="en-US" sz="1200" i="1" dirty="0"/>
          </a:p>
          <a:p>
            <a:pPr marL="0" indent="0">
              <a:buNone/>
            </a:pPr>
            <a:r>
              <a:rPr lang="en-US" sz="1200" i="1" dirty="0"/>
              <a:t>Hospital Pediatrics </a:t>
            </a:r>
            <a:r>
              <a:rPr lang="en-US" sz="1200" dirty="0"/>
              <a:t>2018;8;7 </a:t>
            </a:r>
            <a:r>
              <a:rPr lang="en-US" sz="1200" b="1" dirty="0"/>
              <a:t>Methadone-Exposed Infants: A Feasibility Study Randomized Clinical Trial of Standard- Versus High-Calorie Formula for</a:t>
            </a:r>
            <a:endParaRPr lang="en-US" sz="1200" dirty="0"/>
          </a:p>
        </p:txBody>
      </p:sp>
    </p:spTree>
    <p:extLst>
      <p:ext uri="{BB962C8B-B14F-4D97-AF65-F5344CB8AC3E}">
        <p14:creationId xmlns:p14="http://schemas.microsoft.com/office/powerpoint/2010/main" val="2876710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22A38-AAC1-4B96-86A4-10753B301604}"/>
              </a:ext>
            </a:extLst>
          </p:cNvPr>
          <p:cNvSpPr>
            <a:spLocks noGrp="1"/>
          </p:cNvSpPr>
          <p:nvPr>
            <p:ph type="title"/>
          </p:nvPr>
        </p:nvSpPr>
        <p:spPr/>
        <p:txBody>
          <a:bodyPr/>
          <a:lstStyle/>
          <a:p>
            <a:r>
              <a:rPr lang="en-US" dirty="0"/>
              <a:t>Feeding Difficulties</a:t>
            </a:r>
          </a:p>
        </p:txBody>
      </p:sp>
      <p:sp>
        <p:nvSpPr>
          <p:cNvPr id="3" name="Content Placeholder 2">
            <a:extLst>
              <a:ext uri="{FF2B5EF4-FFF2-40B4-BE49-F238E27FC236}">
                <a16:creationId xmlns:a16="http://schemas.microsoft.com/office/drawing/2014/main" id="{3F69E6BE-7D9B-40A2-9049-215E33E405D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159351C-9162-4F1F-BB41-9F7A56E47C0F}"/>
              </a:ext>
            </a:extLst>
          </p:cNvPr>
          <p:cNvPicPr>
            <a:picLocks noChangeAspect="1"/>
          </p:cNvPicPr>
          <p:nvPr/>
        </p:nvPicPr>
        <p:blipFill>
          <a:blip r:embed="rId2"/>
          <a:stretch>
            <a:fillRect/>
          </a:stretch>
        </p:blipFill>
        <p:spPr>
          <a:xfrm>
            <a:off x="492642" y="1236036"/>
            <a:ext cx="6319282" cy="3228975"/>
          </a:xfrm>
          <a:prstGeom prst="rect">
            <a:avLst/>
          </a:prstGeom>
        </p:spPr>
      </p:pic>
    </p:spTree>
    <p:extLst>
      <p:ext uri="{BB962C8B-B14F-4D97-AF65-F5344CB8AC3E}">
        <p14:creationId xmlns:p14="http://schemas.microsoft.com/office/powerpoint/2010/main" val="1066006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D862-5677-4940-9ED7-06A10013C239}"/>
              </a:ext>
            </a:extLst>
          </p:cNvPr>
          <p:cNvSpPr>
            <a:spLocks noGrp="1"/>
          </p:cNvSpPr>
          <p:nvPr>
            <p:ph type="title"/>
          </p:nvPr>
        </p:nvSpPr>
        <p:spPr/>
        <p:txBody>
          <a:bodyPr/>
          <a:lstStyle/>
          <a:p>
            <a:r>
              <a:rPr lang="en-US" dirty="0"/>
              <a:t>Feeding Difficulties</a:t>
            </a:r>
          </a:p>
        </p:txBody>
      </p:sp>
      <p:sp>
        <p:nvSpPr>
          <p:cNvPr id="3" name="Content Placeholder 2">
            <a:extLst>
              <a:ext uri="{FF2B5EF4-FFF2-40B4-BE49-F238E27FC236}">
                <a16:creationId xmlns:a16="http://schemas.microsoft.com/office/drawing/2014/main" id="{B95929DC-C75A-40AA-999B-6F142950369C}"/>
              </a:ext>
            </a:extLst>
          </p:cNvPr>
          <p:cNvSpPr>
            <a:spLocks noGrp="1"/>
          </p:cNvSpPr>
          <p:nvPr>
            <p:ph idx="1"/>
          </p:nvPr>
        </p:nvSpPr>
        <p:spPr/>
        <p:txBody>
          <a:bodyPr>
            <a:normAutofit/>
          </a:bodyPr>
          <a:lstStyle/>
          <a:p>
            <a:r>
              <a:rPr lang="en-US" dirty="0"/>
              <a:t>Per Dr. </a:t>
            </a:r>
            <a:r>
              <a:rPr lang="en-US" dirty="0" err="1"/>
              <a:t>Jadcherla</a:t>
            </a:r>
            <a:r>
              <a:rPr lang="en-US" dirty="0"/>
              <a:t>, “While feeding, the bolus doesn’t move efficiently, because of [increased] resistance,” </a:t>
            </a:r>
          </a:p>
          <a:p>
            <a:r>
              <a:rPr lang="en-US" dirty="0"/>
              <a:t>“We now know it’s not reflux so we don’t treat it with acid-suppressive medication,” </a:t>
            </a:r>
          </a:p>
          <a:p>
            <a:r>
              <a:rPr lang="en-US" dirty="0"/>
              <a:t>“Acid is needed for good digestion of milk. If acid’s suppressed, you create a new problem.”</a:t>
            </a:r>
          </a:p>
          <a:p>
            <a:endParaRPr lang="en-US" dirty="0"/>
          </a:p>
        </p:txBody>
      </p:sp>
    </p:spTree>
    <p:extLst>
      <p:ext uri="{BB962C8B-B14F-4D97-AF65-F5344CB8AC3E}">
        <p14:creationId xmlns:p14="http://schemas.microsoft.com/office/powerpoint/2010/main" val="3224056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fontScale="90000"/>
          </a:bodyPr>
          <a:lstStyle/>
          <a:p>
            <a:r>
              <a:rPr lang="en-US" dirty="0"/>
              <a:t>AAP Treatment Recommendations</a:t>
            </a:r>
          </a:p>
        </p:txBody>
      </p:sp>
      <p:sp>
        <p:nvSpPr>
          <p:cNvPr id="3" name="Content Placeholder 2"/>
          <p:cNvSpPr>
            <a:spLocks noGrp="1"/>
          </p:cNvSpPr>
          <p:nvPr>
            <p:ph idx="1"/>
          </p:nvPr>
        </p:nvSpPr>
        <p:spPr>
          <a:xfrm>
            <a:off x="1954696" y="1200151"/>
            <a:ext cx="6732104" cy="3394472"/>
          </a:xfrm>
        </p:spPr>
        <p:txBody>
          <a:bodyPr>
            <a:normAutofit/>
          </a:bodyPr>
          <a:lstStyle/>
          <a:p>
            <a:r>
              <a:rPr lang="en-US" dirty="0"/>
              <a:t>Oral morphine solution and methadone when pharmacologic treatment is indicated. </a:t>
            </a:r>
          </a:p>
          <a:p>
            <a:r>
              <a:rPr lang="en-US" dirty="0"/>
              <a:t>Oral clonidine is also effective either as a primary or adjunctive therapy, but further trials needed.</a:t>
            </a:r>
          </a:p>
        </p:txBody>
      </p:sp>
      <p:sp>
        <p:nvSpPr>
          <p:cNvPr id="5" name="Rectangle 4">
            <a:extLst>
              <a:ext uri="{FF2B5EF4-FFF2-40B4-BE49-F238E27FC236}">
                <a16:creationId xmlns:a16="http://schemas.microsoft.com/office/drawing/2014/main" id="{D6C4A0A7-AAB6-486E-B163-9E3C0177AD44}"/>
              </a:ext>
            </a:extLst>
          </p:cNvPr>
          <p:cNvSpPr/>
          <p:nvPr/>
        </p:nvSpPr>
        <p:spPr>
          <a:xfrm>
            <a:off x="1954696" y="4469137"/>
            <a:ext cx="7162800" cy="461665"/>
          </a:xfrm>
          <a:prstGeom prst="rect">
            <a:avLst/>
          </a:prstGeom>
        </p:spPr>
        <p:txBody>
          <a:bodyPr wrap="square">
            <a:spAutoFit/>
          </a:bodyPr>
          <a:lstStyle/>
          <a:p>
            <a:pPr>
              <a:spcBef>
                <a:spcPts val="1863"/>
              </a:spcBef>
            </a:pPr>
            <a:r>
              <a:rPr lang="en-US" altLang="en-US" sz="1200" dirty="0"/>
              <a:t>Source:  Mark L. Hudak, MD, Rosemarie C. Tan, MD,, PhD, THE COMMITTEE ON DRUGS, and THE COMMITTEE ON FETUS AND NEWBORN, American Academy of Pediatrics.</a:t>
            </a:r>
            <a:endParaRPr lang="en-US" altLang="en-US" sz="1400" dirty="0"/>
          </a:p>
        </p:txBody>
      </p:sp>
    </p:spTree>
    <p:extLst>
      <p:ext uri="{BB962C8B-B14F-4D97-AF65-F5344CB8AC3E}">
        <p14:creationId xmlns:p14="http://schemas.microsoft.com/office/powerpoint/2010/main" val="2573185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fontScale="90000"/>
          </a:bodyPr>
          <a:lstStyle/>
          <a:p>
            <a:r>
              <a:rPr lang="en-US" dirty="0"/>
              <a:t>AAP Treatment Recommendations</a:t>
            </a:r>
          </a:p>
        </p:txBody>
      </p:sp>
      <p:sp>
        <p:nvSpPr>
          <p:cNvPr id="3" name="Content Placeholder 2"/>
          <p:cNvSpPr>
            <a:spLocks noGrp="1"/>
          </p:cNvSpPr>
          <p:nvPr>
            <p:ph idx="1"/>
          </p:nvPr>
        </p:nvSpPr>
        <p:spPr>
          <a:xfrm>
            <a:off x="1954696" y="1200151"/>
            <a:ext cx="6732104" cy="3394472"/>
          </a:xfrm>
        </p:spPr>
        <p:txBody>
          <a:bodyPr>
            <a:noAutofit/>
          </a:bodyPr>
          <a:lstStyle/>
          <a:p>
            <a:r>
              <a:rPr lang="en-US" sz="2000" dirty="0"/>
              <a:t>Buprenorphine for the treatment of NAS require additional study. </a:t>
            </a:r>
          </a:p>
          <a:p>
            <a:r>
              <a:rPr lang="en-US" sz="2000" dirty="0"/>
              <a:t>Optimal pharmacologic treatment of infants who are withdrawing from sedatives or hypnotics is unknown. </a:t>
            </a:r>
          </a:p>
          <a:p>
            <a:r>
              <a:rPr lang="en-US" sz="2000" dirty="0"/>
              <a:t>Insufficient evidence as to whether polysubstance exposed infants is best treated with an opioid, a barbiturate, a medication from another drug class, or a combination of drugs from different classes.</a:t>
            </a:r>
          </a:p>
        </p:txBody>
      </p:sp>
      <p:sp>
        <p:nvSpPr>
          <p:cNvPr id="5" name="Rectangle 4">
            <a:extLst>
              <a:ext uri="{FF2B5EF4-FFF2-40B4-BE49-F238E27FC236}">
                <a16:creationId xmlns:a16="http://schemas.microsoft.com/office/drawing/2014/main" id="{700CE918-D6A2-4FDF-B8DB-C348BFF334C0}"/>
              </a:ext>
            </a:extLst>
          </p:cNvPr>
          <p:cNvSpPr/>
          <p:nvPr/>
        </p:nvSpPr>
        <p:spPr>
          <a:xfrm>
            <a:off x="1954696" y="4469137"/>
            <a:ext cx="7162800" cy="461665"/>
          </a:xfrm>
          <a:prstGeom prst="rect">
            <a:avLst/>
          </a:prstGeom>
        </p:spPr>
        <p:txBody>
          <a:bodyPr wrap="square">
            <a:spAutoFit/>
          </a:bodyPr>
          <a:lstStyle/>
          <a:p>
            <a:pPr>
              <a:spcBef>
                <a:spcPts val="1863"/>
              </a:spcBef>
            </a:pPr>
            <a:r>
              <a:rPr lang="en-US" altLang="en-US" sz="1200" dirty="0"/>
              <a:t>Source:  Mark L. Hudak, MD, Rosemarie C. Tan, MD,, PhD, THE COMMITTEE ON DRUGS, and THE COMMITTEE ON FETUS AND NEWBORN, American Academy of Pediatrics.</a:t>
            </a:r>
            <a:endParaRPr lang="en-US" altLang="en-US" sz="1400" dirty="0"/>
          </a:p>
        </p:txBody>
      </p:sp>
    </p:spTree>
    <p:extLst>
      <p:ext uri="{BB962C8B-B14F-4D97-AF65-F5344CB8AC3E}">
        <p14:creationId xmlns:p14="http://schemas.microsoft.com/office/powerpoint/2010/main" val="3498233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45F-4474-4110-B1DF-C02A070038CD}"/>
              </a:ext>
            </a:extLst>
          </p:cNvPr>
          <p:cNvSpPr>
            <a:spLocks noGrp="1"/>
          </p:cNvSpPr>
          <p:nvPr>
            <p:ph type="title"/>
          </p:nvPr>
        </p:nvSpPr>
        <p:spPr/>
        <p:txBody>
          <a:bodyPr/>
          <a:lstStyle/>
          <a:p>
            <a:r>
              <a:rPr lang="en-US" dirty="0"/>
              <a:t>Outpatient Pharmacotherapy</a:t>
            </a:r>
          </a:p>
        </p:txBody>
      </p:sp>
      <p:sp>
        <p:nvSpPr>
          <p:cNvPr id="3" name="Content Placeholder 2">
            <a:extLst>
              <a:ext uri="{FF2B5EF4-FFF2-40B4-BE49-F238E27FC236}">
                <a16:creationId xmlns:a16="http://schemas.microsoft.com/office/drawing/2014/main" id="{029F7D22-622F-40DA-B27C-9270F701885C}"/>
              </a:ext>
            </a:extLst>
          </p:cNvPr>
          <p:cNvSpPr>
            <a:spLocks noGrp="1"/>
          </p:cNvSpPr>
          <p:nvPr>
            <p:ph idx="1"/>
          </p:nvPr>
        </p:nvSpPr>
        <p:spPr/>
        <p:txBody>
          <a:bodyPr/>
          <a:lstStyle/>
          <a:p>
            <a:r>
              <a:rPr lang="en-US" dirty="0"/>
              <a:t>Outpatient pharmacotherapy for NAS was associated with higher length of therapy and higher rates of ED utilization when compared with infants treated exclusively as inpatients.</a:t>
            </a:r>
          </a:p>
        </p:txBody>
      </p:sp>
      <p:sp>
        <p:nvSpPr>
          <p:cNvPr id="4" name="TextBox 3">
            <a:extLst>
              <a:ext uri="{FF2B5EF4-FFF2-40B4-BE49-F238E27FC236}">
                <a16:creationId xmlns:a16="http://schemas.microsoft.com/office/drawing/2014/main" id="{FA9EF830-D718-48B7-9D8E-E032D26D8CC6}"/>
              </a:ext>
            </a:extLst>
          </p:cNvPr>
          <p:cNvSpPr txBox="1"/>
          <p:nvPr/>
        </p:nvSpPr>
        <p:spPr>
          <a:xfrm>
            <a:off x="914400" y="4029730"/>
            <a:ext cx="7162800" cy="523220"/>
          </a:xfrm>
          <a:prstGeom prst="rect">
            <a:avLst/>
          </a:prstGeom>
          <a:noFill/>
        </p:spPr>
        <p:txBody>
          <a:bodyPr wrap="square" rtlCol="0">
            <a:spAutoFit/>
          </a:bodyPr>
          <a:lstStyle/>
          <a:p>
            <a:r>
              <a:rPr lang="en-US" sz="1400" dirty="0">
                <a:hlinkClick r:id="rId2" tooltip="The Journal of pediatrics.">
                  <a:extLst>
                    <a:ext uri="{A12FA001-AC4F-418D-AE19-62706E023703}">
                      <ahyp:hlinkClr xmlns:ahyp="http://schemas.microsoft.com/office/drawing/2018/hyperlinkcolor" val="tx"/>
                    </a:ext>
                  </a:extLst>
                </a:hlinkClick>
              </a:rPr>
              <a:t>Source: J </a:t>
            </a:r>
            <a:r>
              <a:rPr lang="en-US" sz="1400" dirty="0" err="1">
                <a:hlinkClick r:id="rId2" tooltip="The Journal of pediatrics.">
                  <a:extLst>
                    <a:ext uri="{A12FA001-AC4F-418D-AE19-62706E023703}">
                      <ahyp:hlinkClr xmlns:ahyp="http://schemas.microsoft.com/office/drawing/2018/hyperlinkcolor" val="tx"/>
                    </a:ext>
                  </a:extLst>
                </a:hlinkClick>
              </a:rPr>
              <a:t>Pediatr</a:t>
            </a:r>
            <a:r>
              <a:rPr lang="en-US" sz="1400" dirty="0">
                <a:hlinkClick r:id="rId2" tooltip="The Journal of pediatrics.">
                  <a:extLst>
                    <a:ext uri="{A12FA001-AC4F-418D-AE19-62706E023703}">
                      <ahyp:hlinkClr xmlns:ahyp="http://schemas.microsoft.com/office/drawing/2018/hyperlinkcolor" val="tx"/>
                    </a:ext>
                  </a:extLst>
                </a:hlinkClick>
              </a:rPr>
              <a:t>.</a:t>
            </a:r>
            <a:r>
              <a:rPr lang="en-US" sz="1400" dirty="0"/>
              <a:t> </a:t>
            </a:r>
            <a:r>
              <a:rPr lang="en-US" sz="1400" dirty="0" err="1">
                <a:hlinkClick r:id="rId3">
                  <a:extLst>
                    <a:ext uri="{A12FA001-AC4F-418D-AE19-62706E023703}">
                      <ahyp:hlinkClr xmlns:ahyp="http://schemas.microsoft.com/office/drawing/2018/hyperlinkcolor" val="tx"/>
                    </a:ext>
                  </a:extLst>
                </a:hlinkClick>
              </a:rPr>
              <a:t>Maalouf</a:t>
            </a:r>
            <a:r>
              <a:rPr lang="en-US" sz="1400" dirty="0">
                <a:hlinkClick r:id="rId3">
                  <a:extLst>
                    <a:ext uri="{A12FA001-AC4F-418D-AE19-62706E023703}">
                      <ahyp:hlinkClr xmlns:ahyp="http://schemas.microsoft.com/office/drawing/2018/hyperlinkcolor" val="tx"/>
                    </a:ext>
                  </a:extLst>
                </a:hlinkClick>
              </a:rPr>
              <a:t> F</a:t>
            </a:r>
            <a:r>
              <a:rPr lang="en-US" sz="1400" dirty="0"/>
              <a:t>.  Outpatient Pharmacotherapy for Neonatal Abstinence Syndrome. 2018 Aug;199:151-157.  </a:t>
            </a:r>
            <a:r>
              <a:rPr lang="en-US" sz="1400" dirty="0" err="1"/>
              <a:t>jpeds</a:t>
            </a:r>
            <a:r>
              <a:rPr lang="en-US" sz="1400" dirty="0"/>
              <a:t>. 2018. </a:t>
            </a:r>
            <a:r>
              <a:rPr lang="en-US" sz="1400" dirty="0" err="1"/>
              <a:t>Epub</a:t>
            </a:r>
            <a:r>
              <a:rPr lang="en-US" sz="1400" dirty="0"/>
              <a:t> 2018 May 10.</a:t>
            </a:r>
          </a:p>
        </p:txBody>
      </p:sp>
    </p:spTree>
    <p:extLst>
      <p:ext uri="{BB962C8B-B14F-4D97-AF65-F5344CB8AC3E}">
        <p14:creationId xmlns:p14="http://schemas.microsoft.com/office/powerpoint/2010/main" val="4145531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fontScale="90000"/>
          </a:bodyPr>
          <a:lstStyle/>
          <a:p>
            <a:r>
              <a:rPr lang="en-US" dirty="0"/>
              <a:t>AAP Discharge Follow-up</a:t>
            </a:r>
            <a:br>
              <a:rPr lang="en-US" dirty="0"/>
            </a:br>
            <a:r>
              <a:rPr lang="en-US" dirty="0"/>
              <a:t>Recommendations</a:t>
            </a:r>
          </a:p>
        </p:txBody>
      </p:sp>
      <p:sp>
        <p:nvSpPr>
          <p:cNvPr id="3" name="Content Placeholder 2"/>
          <p:cNvSpPr>
            <a:spLocks noGrp="1"/>
          </p:cNvSpPr>
          <p:nvPr>
            <p:ph idx="1"/>
          </p:nvPr>
        </p:nvSpPr>
        <p:spPr>
          <a:xfrm>
            <a:off x="1954696" y="1200151"/>
            <a:ext cx="6732104" cy="3394472"/>
          </a:xfrm>
        </p:spPr>
        <p:txBody>
          <a:bodyPr>
            <a:normAutofit/>
          </a:bodyPr>
          <a:lstStyle/>
          <a:p>
            <a:r>
              <a:rPr lang="en-US" dirty="0"/>
              <a:t>Outpatient follow-up should occur early and include reinforcement of the education of the caregiver about the risk of late withdrawal signs.</a:t>
            </a:r>
          </a:p>
        </p:txBody>
      </p:sp>
      <p:sp>
        <p:nvSpPr>
          <p:cNvPr id="5" name="Rectangle 4">
            <a:extLst>
              <a:ext uri="{FF2B5EF4-FFF2-40B4-BE49-F238E27FC236}">
                <a16:creationId xmlns:a16="http://schemas.microsoft.com/office/drawing/2014/main" id="{D2330DAD-D9D6-4251-B90C-502BA7C11E2E}"/>
              </a:ext>
            </a:extLst>
          </p:cNvPr>
          <p:cNvSpPr/>
          <p:nvPr/>
        </p:nvSpPr>
        <p:spPr>
          <a:xfrm>
            <a:off x="1954696" y="4469137"/>
            <a:ext cx="7162800" cy="461665"/>
          </a:xfrm>
          <a:prstGeom prst="rect">
            <a:avLst/>
          </a:prstGeom>
        </p:spPr>
        <p:txBody>
          <a:bodyPr wrap="square">
            <a:spAutoFit/>
          </a:bodyPr>
          <a:lstStyle/>
          <a:p>
            <a:pPr>
              <a:spcBef>
                <a:spcPts val="1863"/>
              </a:spcBef>
            </a:pPr>
            <a:r>
              <a:rPr lang="en-US" altLang="en-US" sz="1200" dirty="0"/>
              <a:t>Source:  Mark L. Hudak, MD, Rosemarie C. Tan, MD,, PhD, THE COMMITTEE ON DRUGS, and THE COMMITTEE ON FETUS AND NEWBORN, American Academy of Pediatrics.</a:t>
            </a:r>
            <a:endParaRPr lang="en-US" altLang="en-US" sz="1400" dirty="0"/>
          </a:p>
        </p:txBody>
      </p:sp>
    </p:spTree>
    <p:extLst>
      <p:ext uri="{BB962C8B-B14F-4D97-AF65-F5344CB8AC3E}">
        <p14:creationId xmlns:p14="http://schemas.microsoft.com/office/powerpoint/2010/main" val="6559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1F722-EB4C-433D-A211-F5869DEDA4A4}"/>
              </a:ext>
            </a:extLst>
          </p:cNvPr>
          <p:cNvPicPr>
            <a:picLocks noChangeAspect="1"/>
          </p:cNvPicPr>
          <p:nvPr/>
        </p:nvPicPr>
        <p:blipFill>
          <a:blip r:embed="rId2"/>
          <a:stretch>
            <a:fillRect/>
          </a:stretch>
        </p:blipFill>
        <p:spPr>
          <a:xfrm>
            <a:off x="304800" y="133350"/>
            <a:ext cx="4038600" cy="4833925"/>
          </a:xfrm>
          <a:prstGeom prst="rect">
            <a:avLst/>
          </a:prstGeom>
        </p:spPr>
      </p:pic>
      <p:pic>
        <p:nvPicPr>
          <p:cNvPr id="4" name="Picture 3">
            <a:extLst>
              <a:ext uri="{FF2B5EF4-FFF2-40B4-BE49-F238E27FC236}">
                <a16:creationId xmlns:a16="http://schemas.microsoft.com/office/drawing/2014/main" id="{BB013849-8767-4593-A062-EF2A3589E3E5}"/>
              </a:ext>
            </a:extLst>
          </p:cNvPr>
          <p:cNvPicPr>
            <a:picLocks noChangeAspect="1"/>
          </p:cNvPicPr>
          <p:nvPr/>
        </p:nvPicPr>
        <p:blipFill>
          <a:blip r:embed="rId3"/>
          <a:stretch>
            <a:fillRect/>
          </a:stretch>
        </p:blipFill>
        <p:spPr>
          <a:xfrm>
            <a:off x="4848640" y="126705"/>
            <a:ext cx="3990560" cy="4833926"/>
          </a:xfrm>
          <a:prstGeom prst="rect">
            <a:avLst/>
          </a:prstGeom>
        </p:spPr>
      </p:pic>
    </p:spTree>
    <p:extLst>
      <p:ext uri="{BB962C8B-B14F-4D97-AF65-F5344CB8AC3E}">
        <p14:creationId xmlns:p14="http://schemas.microsoft.com/office/powerpoint/2010/main" val="785596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18F4-4BAB-4FD1-97BD-99E2658C4F94}"/>
              </a:ext>
            </a:extLst>
          </p:cNvPr>
          <p:cNvSpPr>
            <a:spLocks noGrp="1"/>
          </p:cNvSpPr>
          <p:nvPr>
            <p:ph type="title"/>
          </p:nvPr>
        </p:nvSpPr>
        <p:spPr/>
        <p:txBody>
          <a:bodyPr>
            <a:normAutofit fontScale="90000"/>
          </a:bodyPr>
          <a:lstStyle/>
          <a:p>
            <a:r>
              <a:rPr lang="en-US" sz="3100" b="1" dirty="0"/>
              <a:t>Safe Sleep: </a:t>
            </a:r>
            <a:br>
              <a:rPr lang="en-US" sz="3100" b="1" dirty="0"/>
            </a:br>
            <a:r>
              <a:rPr lang="en-US" sz="3100" b="1" dirty="0"/>
              <a:t>Back to sleep for every sleep </a:t>
            </a:r>
            <a:endParaRPr lang="en-US" b="1" dirty="0"/>
          </a:p>
        </p:txBody>
      </p:sp>
      <p:sp>
        <p:nvSpPr>
          <p:cNvPr id="3" name="Content Placeholder 2">
            <a:extLst>
              <a:ext uri="{FF2B5EF4-FFF2-40B4-BE49-F238E27FC236}">
                <a16:creationId xmlns:a16="http://schemas.microsoft.com/office/drawing/2014/main" id="{EFCD5D4E-9983-43E0-9EFF-4D3316F8CAC9}"/>
              </a:ext>
            </a:extLst>
          </p:cNvPr>
          <p:cNvSpPr>
            <a:spLocks noGrp="1"/>
          </p:cNvSpPr>
          <p:nvPr>
            <p:ph idx="1"/>
          </p:nvPr>
        </p:nvSpPr>
        <p:spPr/>
        <p:txBody>
          <a:bodyPr>
            <a:normAutofit/>
          </a:bodyPr>
          <a:lstStyle/>
          <a:p>
            <a:r>
              <a:rPr lang="en-US" dirty="0"/>
              <a:t>To reduce the risk of SIDS, infants should be placed for sleep in a supine position for every sleep by every caregiver until 1 year of age.</a:t>
            </a:r>
            <a:r>
              <a:rPr lang="en-US" baseline="30000" dirty="0"/>
              <a:t>  </a:t>
            </a:r>
          </a:p>
          <a:p>
            <a:r>
              <a:rPr lang="en-US" dirty="0"/>
              <a:t>Side sleeping is not safe and is not advised.</a:t>
            </a:r>
          </a:p>
          <a:p>
            <a:endParaRPr lang="en-US" dirty="0"/>
          </a:p>
        </p:txBody>
      </p:sp>
    </p:spTree>
    <p:extLst>
      <p:ext uri="{BB962C8B-B14F-4D97-AF65-F5344CB8AC3E}">
        <p14:creationId xmlns:p14="http://schemas.microsoft.com/office/powerpoint/2010/main" val="1107612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18F4-4BAB-4FD1-97BD-99E2658C4F94}"/>
              </a:ext>
            </a:extLst>
          </p:cNvPr>
          <p:cNvSpPr>
            <a:spLocks noGrp="1"/>
          </p:cNvSpPr>
          <p:nvPr>
            <p:ph type="title"/>
          </p:nvPr>
        </p:nvSpPr>
        <p:spPr/>
        <p:txBody>
          <a:bodyPr>
            <a:normAutofit fontScale="90000"/>
          </a:bodyPr>
          <a:lstStyle/>
          <a:p>
            <a:r>
              <a:rPr lang="en-US" sz="3100" b="1" dirty="0"/>
              <a:t>Safe Sleep: </a:t>
            </a:r>
            <a:br>
              <a:rPr lang="en-US" sz="3100" b="1" dirty="0"/>
            </a:br>
            <a:r>
              <a:rPr lang="en-US" sz="3100" b="1" dirty="0"/>
              <a:t>Back to sleep for every sleep </a:t>
            </a:r>
            <a:endParaRPr lang="en-US" b="1" dirty="0"/>
          </a:p>
        </p:txBody>
      </p:sp>
      <p:sp>
        <p:nvSpPr>
          <p:cNvPr id="3" name="Content Placeholder 2">
            <a:extLst>
              <a:ext uri="{FF2B5EF4-FFF2-40B4-BE49-F238E27FC236}">
                <a16:creationId xmlns:a16="http://schemas.microsoft.com/office/drawing/2014/main" id="{EFCD5D4E-9983-43E0-9EFF-4D3316F8CAC9}"/>
              </a:ext>
            </a:extLst>
          </p:cNvPr>
          <p:cNvSpPr>
            <a:spLocks noGrp="1"/>
          </p:cNvSpPr>
          <p:nvPr>
            <p:ph idx="1"/>
          </p:nvPr>
        </p:nvSpPr>
        <p:spPr/>
        <p:txBody>
          <a:bodyPr>
            <a:normAutofit/>
          </a:bodyPr>
          <a:lstStyle/>
          <a:p>
            <a:r>
              <a:rPr lang="en-US" dirty="0"/>
              <a:t>Supine sleep position does not increase the risk of choking and aspiration in infants, even those with gastroesophageal reflux, because infants have airway anatomy and mechanisms that protect against aspiration.</a:t>
            </a:r>
            <a:r>
              <a:rPr lang="en-US" baseline="30000" dirty="0"/>
              <a:t>  </a:t>
            </a:r>
          </a:p>
        </p:txBody>
      </p:sp>
    </p:spTree>
    <p:extLst>
      <p:ext uri="{BB962C8B-B14F-4D97-AF65-F5344CB8AC3E}">
        <p14:creationId xmlns:p14="http://schemas.microsoft.com/office/powerpoint/2010/main" val="1404638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18F4-4BAB-4FD1-97BD-99E2658C4F94}"/>
              </a:ext>
            </a:extLst>
          </p:cNvPr>
          <p:cNvSpPr>
            <a:spLocks noGrp="1"/>
          </p:cNvSpPr>
          <p:nvPr>
            <p:ph type="title"/>
          </p:nvPr>
        </p:nvSpPr>
        <p:spPr/>
        <p:txBody>
          <a:bodyPr>
            <a:normAutofit fontScale="90000"/>
          </a:bodyPr>
          <a:lstStyle/>
          <a:p>
            <a:r>
              <a:rPr lang="en-US" sz="3100" b="1" dirty="0"/>
              <a:t>Safe Sleep: </a:t>
            </a:r>
            <a:br>
              <a:rPr lang="en-US" sz="3100" b="1" dirty="0"/>
            </a:br>
            <a:r>
              <a:rPr lang="en-US" sz="3100" b="1" dirty="0"/>
              <a:t>Back to sleep for every sleep </a:t>
            </a:r>
            <a:endParaRPr lang="en-US" b="1" dirty="0"/>
          </a:p>
        </p:txBody>
      </p:sp>
      <p:sp>
        <p:nvSpPr>
          <p:cNvPr id="3" name="Content Placeholder 2">
            <a:extLst>
              <a:ext uri="{FF2B5EF4-FFF2-40B4-BE49-F238E27FC236}">
                <a16:creationId xmlns:a16="http://schemas.microsoft.com/office/drawing/2014/main" id="{EFCD5D4E-9983-43E0-9EFF-4D3316F8CAC9}"/>
              </a:ext>
            </a:extLst>
          </p:cNvPr>
          <p:cNvSpPr>
            <a:spLocks noGrp="1"/>
          </p:cNvSpPr>
          <p:nvPr>
            <p:ph idx="1"/>
          </p:nvPr>
        </p:nvSpPr>
        <p:spPr/>
        <p:txBody>
          <a:bodyPr>
            <a:normAutofit fontScale="92500"/>
          </a:bodyPr>
          <a:lstStyle/>
          <a:p>
            <a:r>
              <a:rPr lang="en-US" dirty="0"/>
              <a:t>Elevating the head of bed is ineffective in reducing gastroesophageal reflux</a:t>
            </a:r>
            <a:r>
              <a:rPr lang="en-US" baseline="30000" dirty="0"/>
              <a:t> </a:t>
            </a:r>
            <a:r>
              <a:rPr lang="en-US" dirty="0"/>
              <a:t>and is not recommended</a:t>
            </a:r>
          </a:p>
          <a:p>
            <a:pPr lvl="1"/>
            <a:r>
              <a:rPr lang="en-US" dirty="0"/>
              <a:t>May result in the infant sliding to the foot of the crib into a position that may compromise respiration.</a:t>
            </a:r>
          </a:p>
          <a:p>
            <a:r>
              <a:rPr lang="en-US" dirty="0"/>
              <a:t>Many infants are smoke exposed as well…</a:t>
            </a:r>
          </a:p>
          <a:p>
            <a:pPr lvl="1"/>
            <a:r>
              <a:rPr lang="en-US" dirty="0"/>
              <a:t>Both maternal smoking during pregnancy and smoke in the infant’s environment after birth are major risk factors for SIDS.</a:t>
            </a:r>
          </a:p>
          <a:p>
            <a:endParaRPr lang="en-US" dirty="0"/>
          </a:p>
        </p:txBody>
      </p:sp>
    </p:spTree>
    <p:extLst>
      <p:ext uri="{BB962C8B-B14F-4D97-AF65-F5344CB8AC3E}">
        <p14:creationId xmlns:p14="http://schemas.microsoft.com/office/powerpoint/2010/main" val="2312808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a:bodyPr>
          <a:lstStyle/>
          <a:p>
            <a:r>
              <a:rPr lang="en-US" dirty="0"/>
              <a:t>Outcomes</a:t>
            </a:r>
          </a:p>
        </p:txBody>
      </p:sp>
      <p:sp>
        <p:nvSpPr>
          <p:cNvPr id="3" name="Content Placeholder 2"/>
          <p:cNvSpPr>
            <a:spLocks noGrp="1"/>
          </p:cNvSpPr>
          <p:nvPr>
            <p:ph idx="1"/>
          </p:nvPr>
        </p:nvSpPr>
        <p:spPr>
          <a:xfrm>
            <a:off x="1954696" y="1200151"/>
            <a:ext cx="6732104" cy="3394472"/>
          </a:xfrm>
        </p:spPr>
        <p:txBody>
          <a:bodyPr>
            <a:normAutofit/>
          </a:bodyPr>
          <a:lstStyle/>
          <a:p>
            <a:r>
              <a:rPr lang="en-US" dirty="0"/>
              <a:t>Severity of withdrawal signs, including seizures, has not been proven to be associated with differences in long-term outcome after intrauterine drug exposure. </a:t>
            </a:r>
          </a:p>
          <a:p>
            <a:r>
              <a:rPr lang="en-US" dirty="0"/>
              <a:t>Treatment of drug withdrawal may not alter the long-term outcome.</a:t>
            </a:r>
          </a:p>
        </p:txBody>
      </p:sp>
      <p:sp>
        <p:nvSpPr>
          <p:cNvPr id="5" name="Rectangle 4">
            <a:extLst>
              <a:ext uri="{FF2B5EF4-FFF2-40B4-BE49-F238E27FC236}">
                <a16:creationId xmlns:a16="http://schemas.microsoft.com/office/drawing/2014/main" id="{A2FE7234-8F4E-4F3C-A1A8-FE519C361083}"/>
              </a:ext>
            </a:extLst>
          </p:cNvPr>
          <p:cNvSpPr/>
          <p:nvPr/>
        </p:nvSpPr>
        <p:spPr>
          <a:xfrm>
            <a:off x="1954696" y="4469137"/>
            <a:ext cx="7162800" cy="461665"/>
          </a:xfrm>
          <a:prstGeom prst="rect">
            <a:avLst/>
          </a:prstGeom>
        </p:spPr>
        <p:txBody>
          <a:bodyPr wrap="square">
            <a:spAutoFit/>
          </a:bodyPr>
          <a:lstStyle/>
          <a:p>
            <a:pPr>
              <a:spcBef>
                <a:spcPts val="1863"/>
              </a:spcBef>
            </a:pPr>
            <a:r>
              <a:rPr lang="en-US" altLang="en-US" sz="1200" dirty="0"/>
              <a:t>Source:  Mark L. Hudak, MD, Rosemarie C. Tan, MD,, PhD, THE COMMITTEE ON DRUGS, and THE COMMITTEE ON FETUS AND NEWBORN, American Academy of Pediatrics.</a:t>
            </a:r>
            <a:endParaRPr lang="en-US" altLang="en-US" sz="1400" dirty="0"/>
          </a:p>
        </p:txBody>
      </p:sp>
    </p:spTree>
    <p:extLst>
      <p:ext uri="{BB962C8B-B14F-4D97-AF65-F5344CB8AC3E}">
        <p14:creationId xmlns:p14="http://schemas.microsoft.com/office/powerpoint/2010/main" val="595122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a:bodyPr>
          <a:lstStyle/>
          <a:p>
            <a:r>
              <a:rPr lang="en-US" dirty="0"/>
              <a:t>Outcomes</a:t>
            </a:r>
          </a:p>
        </p:txBody>
      </p:sp>
      <p:sp>
        <p:nvSpPr>
          <p:cNvPr id="3" name="Content Placeholder 2"/>
          <p:cNvSpPr>
            <a:spLocks noGrp="1"/>
          </p:cNvSpPr>
          <p:nvPr>
            <p:ph idx="1"/>
          </p:nvPr>
        </p:nvSpPr>
        <p:spPr>
          <a:xfrm>
            <a:off x="1954696" y="1200151"/>
            <a:ext cx="6732104" cy="2971799"/>
          </a:xfrm>
        </p:spPr>
        <p:txBody>
          <a:bodyPr>
            <a:normAutofit fontScale="92500" lnSpcReduction="10000"/>
          </a:bodyPr>
          <a:lstStyle/>
          <a:p>
            <a:r>
              <a:rPr lang="en-US" dirty="0"/>
              <a:t>Lack of evidence on the long-term effects of prenatal opioid exposure.</a:t>
            </a:r>
          </a:p>
          <a:p>
            <a:r>
              <a:rPr lang="en-US" dirty="0"/>
              <a:t>Long-term outcome of infants with NAS is unknown</a:t>
            </a:r>
          </a:p>
          <a:p>
            <a:pPr lvl="1"/>
            <a:r>
              <a:rPr lang="en-US" dirty="0"/>
              <a:t>infants were embedded within more general studies of infants with in utero opioid exposure </a:t>
            </a:r>
          </a:p>
          <a:p>
            <a:pPr lvl="1"/>
            <a:r>
              <a:rPr lang="en-US" dirty="0"/>
              <a:t>most studies followed infants for only a few years. </a:t>
            </a:r>
          </a:p>
        </p:txBody>
      </p:sp>
      <p:sp>
        <p:nvSpPr>
          <p:cNvPr id="4" name="Rectangle 3">
            <a:extLst>
              <a:ext uri="{FF2B5EF4-FFF2-40B4-BE49-F238E27FC236}">
                <a16:creationId xmlns:a16="http://schemas.microsoft.com/office/drawing/2014/main" id="{DBDE63DE-40F2-4AF5-875A-7D4B63A5A08D}"/>
              </a:ext>
            </a:extLst>
          </p:cNvPr>
          <p:cNvSpPr/>
          <p:nvPr/>
        </p:nvSpPr>
        <p:spPr>
          <a:xfrm>
            <a:off x="1905000" y="4171950"/>
            <a:ext cx="7162800" cy="938719"/>
          </a:xfrm>
          <a:prstGeom prst="rect">
            <a:avLst/>
          </a:prstGeom>
        </p:spPr>
        <p:txBody>
          <a:bodyPr wrap="square">
            <a:spAutoFit/>
          </a:bodyPr>
          <a:lstStyle/>
          <a:p>
            <a:r>
              <a:rPr lang="en-US" altLang="en-US" sz="1100" b="1" dirty="0"/>
              <a:t>Source:  </a:t>
            </a:r>
            <a:r>
              <a:rPr lang="en-US" sz="1100" b="1" dirty="0"/>
              <a:t>Reddy, U et al.   </a:t>
            </a:r>
            <a:r>
              <a:rPr lang="en-US" sz="1100" b="1" i="1" dirty="0"/>
              <a:t>Opioid Use in Pregnancy, Neonatal Abstinence Syndrome, and Childhood Outcomes: Executive Summary of a Joint Workshop by the Eunice Kennedy Shriver National Institute of Child Health and Human Development, American Congress of Obstetricians and Gynecologists, American Academy of Pediatrics, Society for Maternal-Fetal Medicine, Centers for Disease Control and Prevention, and the March of Dimes Foundation.  </a:t>
            </a:r>
            <a:r>
              <a:rPr lang="en-US" sz="1100" b="1" dirty="0" err="1"/>
              <a:t>Obstet</a:t>
            </a:r>
            <a:r>
              <a:rPr lang="en-US" sz="1100" b="1" dirty="0"/>
              <a:t> Gynecol. 2017 July ; 130(1): 10–28.</a:t>
            </a:r>
            <a:endParaRPr lang="en-US" altLang="en-US" sz="1100" b="1" dirty="0"/>
          </a:p>
        </p:txBody>
      </p:sp>
    </p:spTree>
    <p:extLst>
      <p:ext uri="{BB962C8B-B14F-4D97-AF65-F5344CB8AC3E}">
        <p14:creationId xmlns:p14="http://schemas.microsoft.com/office/powerpoint/2010/main" val="4148955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5943600" cy="857250"/>
          </a:xfrm>
        </p:spPr>
        <p:txBody>
          <a:bodyPr>
            <a:normAutofit/>
          </a:bodyPr>
          <a:lstStyle/>
          <a:p>
            <a:r>
              <a:rPr lang="en-US" dirty="0"/>
              <a:t>Outcomes</a:t>
            </a:r>
          </a:p>
        </p:txBody>
      </p:sp>
      <p:sp>
        <p:nvSpPr>
          <p:cNvPr id="3" name="Content Placeholder 2"/>
          <p:cNvSpPr>
            <a:spLocks noGrp="1"/>
          </p:cNvSpPr>
          <p:nvPr>
            <p:ph idx="1"/>
          </p:nvPr>
        </p:nvSpPr>
        <p:spPr>
          <a:xfrm>
            <a:off x="1954696" y="1200151"/>
            <a:ext cx="6732104" cy="2971799"/>
          </a:xfrm>
        </p:spPr>
        <p:txBody>
          <a:bodyPr>
            <a:normAutofit fontScale="70000" lnSpcReduction="20000"/>
          </a:bodyPr>
          <a:lstStyle/>
          <a:p>
            <a:r>
              <a:rPr lang="en-US" dirty="0"/>
              <a:t>Findings from the follow-up literature on infants with prenatal opioid exposure are inconsistent.</a:t>
            </a:r>
          </a:p>
          <a:p>
            <a:pPr lvl="1"/>
            <a:r>
              <a:rPr lang="en-US" dirty="0"/>
              <a:t>Small sample sizes</a:t>
            </a:r>
          </a:p>
          <a:p>
            <a:pPr lvl="1"/>
            <a:r>
              <a:rPr lang="en-US" dirty="0"/>
              <a:t>Multiple confounding factors (polydrug use, environmental exposures, and poverty) not controlled for</a:t>
            </a:r>
          </a:p>
          <a:p>
            <a:pPr lvl="1"/>
            <a:r>
              <a:rPr lang="en-US" dirty="0"/>
              <a:t>Poor retention rates</a:t>
            </a:r>
          </a:p>
          <a:p>
            <a:pPr lvl="1"/>
            <a:r>
              <a:rPr lang="en-US" dirty="0"/>
              <a:t>No/inappropriate comparison group. </a:t>
            </a:r>
          </a:p>
          <a:p>
            <a:r>
              <a:rPr lang="en-US" dirty="0"/>
              <a:t>Preventive interventions that focus on enriching the early experiences of such children and improving the quality of the home environment are likely to be beneficial.</a:t>
            </a:r>
          </a:p>
        </p:txBody>
      </p:sp>
      <p:sp>
        <p:nvSpPr>
          <p:cNvPr id="4" name="Rectangle 3">
            <a:extLst>
              <a:ext uri="{FF2B5EF4-FFF2-40B4-BE49-F238E27FC236}">
                <a16:creationId xmlns:a16="http://schemas.microsoft.com/office/drawing/2014/main" id="{DBDE63DE-40F2-4AF5-875A-7D4B63A5A08D}"/>
              </a:ext>
            </a:extLst>
          </p:cNvPr>
          <p:cNvSpPr/>
          <p:nvPr/>
        </p:nvSpPr>
        <p:spPr>
          <a:xfrm>
            <a:off x="1905000" y="4171950"/>
            <a:ext cx="7162800" cy="938719"/>
          </a:xfrm>
          <a:prstGeom prst="rect">
            <a:avLst/>
          </a:prstGeom>
        </p:spPr>
        <p:txBody>
          <a:bodyPr wrap="square">
            <a:spAutoFit/>
          </a:bodyPr>
          <a:lstStyle/>
          <a:p>
            <a:r>
              <a:rPr lang="en-US" altLang="en-US" sz="1100" b="1" dirty="0"/>
              <a:t>Source:  </a:t>
            </a:r>
            <a:r>
              <a:rPr lang="en-US" sz="1100" b="1" dirty="0"/>
              <a:t>Reddy, U et al.   </a:t>
            </a:r>
            <a:r>
              <a:rPr lang="en-US" sz="1100" b="1" i="1" dirty="0"/>
              <a:t>Opioid Use in Pregnancy, Neonatal Abstinence Syndrome, and Childhood Outcomes: Executive Summary of a Joint Workshop by the Eunice Kennedy Shriver National Institute of Child Health and Human Development, American Congress of Obstetricians and Gynecologists, American Academy of Pediatrics, Society for Maternal-Fetal Medicine, Centers for Disease Control and Prevention, and the March of Dimes Foundation.  </a:t>
            </a:r>
            <a:r>
              <a:rPr lang="en-US" sz="1100" b="1" dirty="0" err="1"/>
              <a:t>Obstet</a:t>
            </a:r>
            <a:r>
              <a:rPr lang="en-US" sz="1100" b="1" dirty="0"/>
              <a:t> Gynecol. 2017 July ; 130(1): 10–28.</a:t>
            </a:r>
            <a:endParaRPr lang="en-US" altLang="en-US" sz="1100" b="1" dirty="0"/>
          </a:p>
        </p:txBody>
      </p:sp>
    </p:spTree>
    <p:extLst>
      <p:ext uri="{BB962C8B-B14F-4D97-AF65-F5344CB8AC3E}">
        <p14:creationId xmlns:p14="http://schemas.microsoft.com/office/powerpoint/2010/main" val="302188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72C6-EE60-4D5E-ADCC-D84D3A883FA2}"/>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B9EAC4C8-D5AF-4225-A983-4A9B139959D8}"/>
              </a:ext>
            </a:extLst>
          </p:cNvPr>
          <p:cNvSpPr>
            <a:spLocks noGrp="1"/>
          </p:cNvSpPr>
          <p:nvPr>
            <p:ph idx="1"/>
          </p:nvPr>
        </p:nvSpPr>
        <p:spPr/>
        <p:txBody>
          <a:bodyPr>
            <a:normAutofit/>
          </a:bodyPr>
          <a:lstStyle/>
          <a:p>
            <a:r>
              <a:rPr lang="en-US" dirty="0"/>
              <a:t>Chronic opiate use in pregnancy appears to increase the risk for a head circumference ≤ 10th percentile and ≤ 3rd percentile.</a:t>
            </a:r>
          </a:p>
          <a:p>
            <a:r>
              <a:rPr lang="en-US" dirty="0"/>
              <a:t>Femur and </a:t>
            </a:r>
            <a:r>
              <a:rPr lang="en-US" dirty="0" err="1"/>
              <a:t>humerus</a:t>
            </a:r>
            <a:r>
              <a:rPr lang="en-US" dirty="0"/>
              <a:t> lengths appear to be shortened suggesting a possible effect on bone growth.</a:t>
            </a:r>
          </a:p>
          <a:p>
            <a:endParaRPr lang="en-US" dirty="0"/>
          </a:p>
        </p:txBody>
      </p:sp>
      <p:sp>
        <p:nvSpPr>
          <p:cNvPr id="4" name="Rectangle 3">
            <a:extLst>
              <a:ext uri="{FF2B5EF4-FFF2-40B4-BE49-F238E27FC236}">
                <a16:creationId xmlns:a16="http://schemas.microsoft.com/office/drawing/2014/main" id="{DAD4D33D-4D37-4AB1-9EE3-2D4B5CF6D7DE}"/>
              </a:ext>
            </a:extLst>
          </p:cNvPr>
          <p:cNvSpPr/>
          <p:nvPr/>
        </p:nvSpPr>
        <p:spPr>
          <a:xfrm>
            <a:off x="685800" y="4091285"/>
            <a:ext cx="7543800" cy="461665"/>
          </a:xfrm>
          <a:prstGeom prst="rect">
            <a:avLst/>
          </a:prstGeom>
        </p:spPr>
        <p:txBody>
          <a:bodyPr wrap="square">
            <a:spAutoFit/>
          </a:bodyPr>
          <a:lstStyle/>
          <a:p>
            <a:r>
              <a:rPr lang="en-US" sz="1200" dirty="0"/>
              <a:t>Chronic Opiate Use in Pregnancy and Newborn Head Circumference.  American Journal of Perinatology 2015; 01: 027-032</a:t>
            </a:r>
          </a:p>
        </p:txBody>
      </p:sp>
    </p:spTree>
    <p:extLst>
      <p:ext uri="{BB962C8B-B14F-4D97-AF65-F5344CB8AC3E}">
        <p14:creationId xmlns:p14="http://schemas.microsoft.com/office/powerpoint/2010/main" val="3423244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21CD-0389-4E7D-B977-827582308952}"/>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F621E01F-55BB-4AA9-AC00-2ACE83D994AC}"/>
              </a:ext>
            </a:extLst>
          </p:cNvPr>
          <p:cNvSpPr>
            <a:spLocks noGrp="1"/>
          </p:cNvSpPr>
          <p:nvPr>
            <p:ph idx="1"/>
          </p:nvPr>
        </p:nvSpPr>
        <p:spPr/>
        <p:txBody>
          <a:bodyPr>
            <a:normAutofit/>
          </a:bodyPr>
          <a:lstStyle/>
          <a:p>
            <a:r>
              <a:rPr lang="en-US" sz="2400" dirty="0"/>
              <a:t>Infants with subclinical opioid exposures more likely to be diagnosed with:</a:t>
            </a:r>
          </a:p>
          <a:p>
            <a:pPr lvl="1"/>
            <a:r>
              <a:rPr lang="en-US" sz="2000" dirty="0"/>
              <a:t>behavioral or emotional disorders (3.0% vs 1.1%)</a:t>
            </a:r>
          </a:p>
          <a:p>
            <a:pPr lvl="1"/>
            <a:r>
              <a:rPr lang="en-US" sz="2000" dirty="0"/>
              <a:t>developmental delay (15.6% vs 7.6%)</a:t>
            </a:r>
          </a:p>
          <a:p>
            <a:pPr lvl="1"/>
            <a:r>
              <a:rPr lang="en-US" sz="2000" dirty="0"/>
              <a:t>speech disorder (10.1% vs 6.5%)</a:t>
            </a:r>
          </a:p>
          <a:p>
            <a:pPr lvl="1"/>
            <a:r>
              <a:rPr lang="en-US" sz="2000" dirty="0"/>
              <a:t>strabismus (3.4% vs 1.0%)</a:t>
            </a:r>
          </a:p>
          <a:p>
            <a:pPr lvl="1"/>
            <a:r>
              <a:rPr lang="en-US" sz="2000" dirty="0"/>
              <a:t>hepatitis C virus exposure (6.8% vs 0.1%).</a:t>
            </a:r>
          </a:p>
          <a:p>
            <a:endParaRPr lang="en-US" dirty="0"/>
          </a:p>
        </p:txBody>
      </p:sp>
      <p:sp>
        <p:nvSpPr>
          <p:cNvPr id="135" name="TextBox 134">
            <a:extLst>
              <a:ext uri="{FF2B5EF4-FFF2-40B4-BE49-F238E27FC236}">
                <a16:creationId xmlns:a16="http://schemas.microsoft.com/office/drawing/2014/main" id="{A06A954A-7F99-4BBF-B648-2A058ABC03E5}"/>
              </a:ext>
            </a:extLst>
          </p:cNvPr>
          <p:cNvSpPr txBox="1"/>
          <p:nvPr/>
        </p:nvSpPr>
        <p:spPr>
          <a:xfrm>
            <a:off x="762000" y="4091285"/>
            <a:ext cx="7772400" cy="461665"/>
          </a:xfrm>
          <a:prstGeom prst="rect">
            <a:avLst/>
          </a:prstGeom>
          <a:noFill/>
        </p:spPr>
        <p:txBody>
          <a:bodyPr wrap="square" rtlCol="0">
            <a:spAutoFit/>
          </a:bodyPr>
          <a:lstStyle/>
          <a:p>
            <a:r>
              <a:rPr lang="en-US" sz="1200" dirty="0">
                <a:hlinkClick r:id="rId2">
                  <a:extLst>
                    <a:ext uri="{A12FA001-AC4F-418D-AE19-62706E023703}">
                      <ahyp:hlinkClr xmlns:ahyp="http://schemas.microsoft.com/office/drawing/2018/hyperlinkcolor" val="tx"/>
                    </a:ext>
                  </a:extLst>
                </a:hlinkClick>
              </a:rPr>
              <a:t>Hall ES</a:t>
            </a:r>
            <a:r>
              <a:rPr lang="en-US" sz="1200" dirty="0"/>
              <a:t>. Developmental Disorders and Medical Complications Among Infants with Subclinical Intrauterine Opioid Exposures. </a:t>
            </a:r>
            <a:r>
              <a:rPr lang="en-US" sz="1200" dirty="0" err="1">
                <a:hlinkClick r:id="rId3" tooltip="Population health management.">
                  <a:extLst>
                    <a:ext uri="{A12FA001-AC4F-418D-AE19-62706E023703}">
                      <ahyp:hlinkClr xmlns:ahyp="http://schemas.microsoft.com/office/drawing/2018/hyperlinkcolor" val="tx"/>
                    </a:ext>
                  </a:extLst>
                </a:hlinkClick>
              </a:rPr>
              <a:t>Popul</a:t>
            </a:r>
            <a:r>
              <a:rPr lang="en-US" sz="1200" dirty="0">
                <a:hlinkClick r:id="rId3" tooltip="Population health management.">
                  <a:extLst>
                    <a:ext uri="{A12FA001-AC4F-418D-AE19-62706E023703}">
                      <ahyp:hlinkClr xmlns:ahyp="http://schemas.microsoft.com/office/drawing/2018/hyperlinkcolor" val="tx"/>
                    </a:ext>
                  </a:extLst>
                </a:hlinkClick>
              </a:rPr>
              <a:t> Health </a:t>
            </a:r>
            <a:r>
              <a:rPr lang="en-US" sz="1200" dirty="0" err="1">
                <a:hlinkClick r:id="rId3" tooltip="Population health management.">
                  <a:extLst>
                    <a:ext uri="{A12FA001-AC4F-418D-AE19-62706E023703}">
                      <ahyp:hlinkClr xmlns:ahyp="http://schemas.microsoft.com/office/drawing/2018/hyperlinkcolor" val="tx"/>
                    </a:ext>
                  </a:extLst>
                </a:hlinkClick>
              </a:rPr>
              <a:t>Manag</a:t>
            </a:r>
            <a:r>
              <a:rPr lang="en-US" sz="1200" dirty="0">
                <a:hlinkClick r:id="rId3" tooltip="Population health management.">
                  <a:extLst>
                    <a:ext uri="{A12FA001-AC4F-418D-AE19-62706E023703}">
                      <ahyp:hlinkClr xmlns:ahyp="http://schemas.microsoft.com/office/drawing/2018/hyperlinkcolor" val="tx"/>
                    </a:ext>
                  </a:extLst>
                </a:hlinkClick>
              </a:rPr>
              <a:t>.</a:t>
            </a:r>
            <a:r>
              <a:rPr lang="en-US" sz="1200" dirty="0"/>
              <a:t> 2019 Feb;22(1):19-24. </a:t>
            </a:r>
            <a:r>
              <a:rPr lang="en-US" sz="1200" dirty="0" err="1"/>
              <a:t>Epub</a:t>
            </a:r>
            <a:r>
              <a:rPr lang="en-US" sz="1200" dirty="0"/>
              <a:t> 2018 Jun 12.</a:t>
            </a:r>
          </a:p>
        </p:txBody>
      </p:sp>
    </p:spTree>
    <p:extLst>
      <p:ext uri="{BB962C8B-B14F-4D97-AF65-F5344CB8AC3E}">
        <p14:creationId xmlns:p14="http://schemas.microsoft.com/office/powerpoint/2010/main" val="850487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4AA9-68E5-4AC5-8DE9-1FFD12BA592D}"/>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BB97BC10-8E20-44D4-92E4-EE332671E42A}"/>
              </a:ext>
            </a:extLst>
          </p:cNvPr>
          <p:cNvSpPr>
            <a:spLocks noGrp="1"/>
          </p:cNvSpPr>
          <p:nvPr>
            <p:ph sz="half" idx="1"/>
          </p:nvPr>
        </p:nvSpPr>
        <p:spPr/>
        <p:txBody>
          <a:bodyPr>
            <a:normAutofit fontScale="85000" lnSpcReduction="10000"/>
          </a:bodyPr>
          <a:lstStyle/>
          <a:p>
            <a:r>
              <a:rPr lang="en-US" dirty="0"/>
              <a:t>Despite the increased HCV prevalence among pregnant women and the risk of perinatal HCV transmission, HCV-exposed infants are not adequately screened, and many pediatric HCV infections remain undetected.</a:t>
            </a:r>
          </a:p>
        </p:txBody>
      </p:sp>
      <p:pic>
        <p:nvPicPr>
          <p:cNvPr id="6" name="Content Placeholder 5">
            <a:extLst>
              <a:ext uri="{FF2B5EF4-FFF2-40B4-BE49-F238E27FC236}">
                <a16:creationId xmlns:a16="http://schemas.microsoft.com/office/drawing/2014/main" id="{AA9B0F28-AB10-4212-9457-46C1E3BE172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77937" y="1200151"/>
            <a:ext cx="4038600" cy="2369956"/>
          </a:xfrm>
        </p:spPr>
      </p:pic>
      <p:sp>
        <p:nvSpPr>
          <p:cNvPr id="7" name="TextBox 6">
            <a:extLst>
              <a:ext uri="{FF2B5EF4-FFF2-40B4-BE49-F238E27FC236}">
                <a16:creationId xmlns:a16="http://schemas.microsoft.com/office/drawing/2014/main" id="{7973D868-8052-44AC-9D75-D6EA314E4959}"/>
              </a:ext>
            </a:extLst>
          </p:cNvPr>
          <p:cNvSpPr txBox="1"/>
          <p:nvPr/>
        </p:nvSpPr>
        <p:spPr>
          <a:xfrm>
            <a:off x="4191000" y="3790950"/>
            <a:ext cx="4724400" cy="923330"/>
          </a:xfrm>
          <a:prstGeom prst="rect">
            <a:avLst/>
          </a:prstGeom>
          <a:noFill/>
        </p:spPr>
        <p:txBody>
          <a:bodyPr wrap="square" rtlCol="0">
            <a:spAutoFit/>
          </a:bodyPr>
          <a:lstStyle/>
          <a:p>
            <a:r>
              <a:rPr lang="en-US" sz="1200" dirty="0"/>
              <a:t>Chappell CA, et al. Hepatitis C Virus Screening Among Children Exposed During Pregnancy. </a:t>
            </a:r>
            <a:r>
              <a:rPr lang="en-US" sz="1200" dirty="0">
                <a:hlinkClick r:id="rId3" tooltip="Pediatrics.">
                  <a:extLst>
                    <a:ext uri="{A12FA001-AC4F-418D-AE19-62706E023703}">
                      <ahyp:hlinkClr xmlns:ahyp="http://schemas.microsoft.com/office/drawing/2018/hyperlinkcolor" val="tx"/>
                    </a:ext>
                  </a:extLst>
                </a:hlinkClick>
              </a:rPr>
              <a:t>Pediatrics.</a:t>
            </a:r>
            <a:r>
              <a:rPr lang="en-US" sz="1200" dirty="0"/>
              <a:t> 2018 Jun;141(6). </a:t>
            </a:r>
            <a:r>
              <a:rPr lang="en-US" sz="1200" dirty="0" err="1"/>
              <a:t>Epub</a:t>
            </a:r>
            <a:r>
              <a:rPr lang="en-US" sz="1200" dirty="0"/>
              <a:t> 2018 May 2.</a:t>
            </a:r>
          </a:p>
          <a:p>
            <a:endParaRPr lang="en-US" dirty="0"/>
          </a:p>
        </p:txBody>
      </p:sp>
    </p:spTree>
    <p:extLst>
      <p:ext uri="{BB962C8B-B14F-4D97-AF65-F5344CB8AC3E}">
        <p14:creationId xmlns:p14="http://schemas.microsoft.com/office/powerpoint/2010/main" val="1354202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6ABDC-E9CC-4B9A-A890-EE0774DDC4A1}"/>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396F50AF-4817-4371-A522-D3094930EEBE}"/>
              </a:ext>
            </a:extLst>
          </p:cNvPr>
          <p:cNvSpPr>
            <a:spLocks noGrp="1"/>
          </p:cNvSpPr>
          <p:nvPr>
            <p:ph idx="1"/>
          </p:nvPr>
        </p:nvSpPr>
        <p:spPr/>
        <p:txBody>
          <a:bodyPr/>
          <a:lstStyle/>
          <a:p>
            <a:r>
              <a:rPr lang="en-US" dirty="0"/>
              <a:t>A neonatal diagnostic code of NAS is strongly associated with poor and deteriorating school performance.</a:t>
            </a:r>
          </a:p>
        </p:txBody>
      </p:sp>
      <p:sp>
        <p:nvSpPr>
          <p:cNvPr id="4" name="TextBox 3">
            <a:extLst>
              <a:ext uri="{FF2B5EF4-FFF2-40B4-BE49-F238E27FC236}">
                <a16:creationId xmlns:a16="http://schemas.microsoft.com/office/drawing/2014/main" id="{88CC8A7E-8D5B-4A32-8AFF-022B9008FC3B}"/>
              </a:ext>
            </a:extLst>
          </p:cNvPr>
          <p:cNvSpPr txBox="1"/>
          <p:nvPr/>
        </p:nvSpPr>
        <p:spPr>
          <a:xfrm>
            <a:off x="571500" y="4106820"/>
            <a:ext cx="8001000" cy="461665"/>
          </a:xfrm>
          <a:prstGeom prst="rect">
            <a:avLst/>
          </a:prstGeom>
          <a:noFill/>
        </p:spPr>
        <p:txBody>
          <a:bodyPr wrap="square" rtlCol="0">
            <a:spAutoFit/>
          </a:bodyPr>
          <a:lstStyle/>
          <a:p>
            <a:r>
              <a:rPr lang="en-US" sz="1200" dirty="0" err="1">
                <a:hlinkClick r:id="rId2">
                  <a:extLst>
                    <a:ext uri="{A12FA001-AC4F-418D-AE19-62706E023703}">
                      <ahyp:hlinkClr xmlns:ahyp="http://schemas.microsoft.com/office/drawing/2018/hyperlinkcolor" val="tx"/>
                    </a:ext>
                  </a:extLst>
                </a:hlinkClick>
              </a:rPr>
              <a:t>Oei</a:t>
            </a:r>
            <a:r>
              <a:rPr lang="en-US" sz="1200" dirty="0">
                <a:hlinkClick r:id="rId2">
                  <a:extLst>
                    <a:ext uri="{A12FA001-AC4F-418D-AE19-62706E023703}">
                      <ahyp:hlinkClr xmlns:ahyp="http://schemas.microsoft.com/office/drawing/2018/hyperlinkcolor" val="tx"/>
                    </a:ext>
                  </a:extLst>
                </a:hlinkClick>
              </a:rPr>
              <a:t> JL. Pediatrics</a:t>
            </a:r>
            <a:r>
              <a:rPr lang="en-US" sz="1200" dirty="0"/>
              <a:t>.  Neonatal Abstinence Syndrome and High School Performance. </a:t>
            </a:r>
            <a:r>
              <a:rPr lang="en-US" sz="1200" dirty="0">
                <a:hlinkClick r:id="rId3">
                  <a:extLst>
                    <a:ext uri="{A12FA001-AC4F-418D-AE19-62706E023703}">
                      <ahyp:hlinkClr xmlns:ahyp="http://schemas.microsoft.com/office/drawing/2018/hyperlinkcolor" val="tx"/>
                    </a:ext>
                  </a:extLst>
                </a:hlinkClick>
              </a:rPr>
              <a:t>February 2017, VOLUME 139 / ISSUE 2</a:t>
            </a:r>
            <a:endParaRPr lang="en-US" sz="1200" dirty="0"/>
          </a:p>
        </p:txBody>
      </p:sp>
    </p:spTree>
    <p:extLst>
      <p:ext uri="{BB962C8B-B14F-4D97-AF65-F5344CB8AC3E}">
        <p14:creationId xmlns:p14="http://schemas.microsoft.com/office/powerpoint/2010/main" val="319962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00599" y="742949"/>
            <a:ext cx="4338975" cy="319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AE23073E-5F4C-4A4E-8A23-5B28E2694F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42950"/>
            <a:ext cx="4343400" cy="319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460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2772-5AF9-4957-8BE9-8A6A87C1C112}"/>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D783A537-CD83-472B-8E15-2DD95C44F87A}"/>
              </a:ext>
            </a:extLst>
          </p:cNvPr>
          <p:cNvSpPr>
            <a:spLocks noGrp="1"/>
          </p:cNvSpPr>
          <p:nvPr>
            <p:ph idx="1"/>
          </p:nvPr>
        </p:nvSpPr>
        <p:spPr/>
        <p:txBody>
          <a:bodyPr>
            <a:normAutofit fontScale="92500" lnSpcReduction="10000"/>
          </a:bodyPr>
          <a:lstStyle/>
          <a:p>
            <a:r>
              <a:rPr lang="en-US" dirty="0"/>
              <a:t>Children who lived with foster/adoptive families at follow up had higher cognitive scores than those who lived with biological relatives, especially motor scores. </a:t>
            </a:r>
          </a:p>
          <a:p>
            <a:r>
              <a:rPr lang="en-US" dirty="0"/>
              <a:t>8% of children required treatment for strabismus.</a:t>
            </a:r>
          </a:p>
          <a:p>
            <a:pPr marL="0" indent="0">
              <a:buNone/>
            </a:pPr>
            <a:endParaRPr lang="en-US" dirty="0"/>
          </a:p>
          <a:p>
            <a:r>
              <a:rPr lang="en-US" sz="1500" dirty="0" err="1"/>
              <a:t>Merhar</a:t>
            </a:r>
            <a:r>
              <a:rPr lang="en-US" sz="1500" dirty="0"/>
              <a:t>, S. L., McAllister, J. M., </a:t>
            </a:r>
            <a:r>
              <a:rPr lang="en-US" sz="1500" dirty="0" err="1"/>
              <a:t>Wedig</a:t>
            </a:r>
            <a:r>
              <a:rPr lang="en-US" sz="1500" dirty="0"/>
              <a:t>-Stevie, K. E., Klein, A. C., </a:t>
            </a:r>
            <a:r>
              <a:rPr lang="en-US" sz="1500" dirty="0" err="1"/>
              <a:t>Meinzen-Derr</a:t>
            </a:r>
            <a:r>
              <a:rPr lang="en-US" sz="1500" dirty="0"/>
              <a:t>, J., &amp; Poindexter, B. B. (2018). Retrospective review of neurodevelopmental outcomes in infants treated for neonatal abstinence syndrome. </a:t>
            </a:r>
            <a:r>
              <a:rPr lang="en-US" sz="1500" i="1" dirty="0"/>
              <a:t>Journal of Perinatology</a:t>
            </a:r>
            <a:r>
              <a:rPr lang="en-US" sz="1500" dirty="0"/>
              <a:t>, </a:t>
            </a:r>
            <a:r>
              <a:rPr lang="en-US" sz="1500" i="1" dirty="0"/>
              <a:t>38</a:t>
            </a:r>
            <a:r>
              <a:rPr lang="en-US" sz="1500" dirty="0"/>
              <a:t>(5), 587–592. https://doi.org/10.1038/s41372-018-0088-9</a:t>
            </a:r>
          </a:p>
        </p:txBody>
      </p:sp>
    </p:spTree>
    <p:extLst>
      <p:ext uri="{BB962C8B-B14F-4D97-AF65-F5344CB8AC3E}">
        <p14:creationId xmlns:p14="http://schemas.microsoft.com/office/powerpoint/2010/main" val="797380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2666-A33D-40C3-8BD1-E4B7C867196A}"/>
              </a:ext>
            </a:extLst>
          </p:cNvPr>
          <p:cNvSpPr>
            <a:spLocks noGrp="1"/>
          </p:cNvSpPr>
          <p:nvPr>
            <p:ph type="title"/>
          </p:nvPr>
        </p:nvSpPr>
        <p:spPr/>
        <p:txBody>
          <a:bodyPr/>
          <a:lstStyle/>
          <a:p>
            <a:r>
              <a:rPr lang="en-US" dirty="0"/>
              <a:t>Stigma</a:t>
            </a:r>
          </a:p>
        </p:txBody>
      </p:sp>
      <p:sp>
        <p:nvSpPr>
          <p:cNvPr id="3" name="Content Placeholder 2">
            <a:extLst>
              <a:ext uri="{FF2B5EF4-FFF2-40B4-BE49-F238E27FC236}">
                <a16:creationId xmlns:a16="http://schemas.microsoft.com/office/drawing/2014/main" id="{17E45244-C9D0-4D9A-95BC-51256EAE9D6C}"/>
              </a:ext>
            </a:extLst>
          </p:cNvPr>
          <p:cNvSpPr>
            <a:spLocks noGrp="1"/>
          </p:cNvSpPr>
          <p:nvPr>
            <p:ph sz="half" idx="1"/>
          </p:nvPr>
        </p:nvSpPr>
        <p:spPr>
          <a:xfrm>
            <a:off x="457200" y="1200151"/>
            <a:ext cx="4876800" cy="3394472"/>
          </a:xfrm>
        </p:spPr>
        <p:txBody>
          <a:bodyPr>
            <a:normAutofit fontScale="62500" lnSpcReduction="20000"/>
          </a:bodyPr>
          <a:lstStyle/>
          <a:p>
            <a:r>
              <a:rPr lang="en-US" dirty="0"/>
              <a:t>Mothers feel stigmatized and guilty regarding substance use and NAS, leading to impaired communication providers. </a:t>
            </a:r>
          </a:p>
          <a:p>
            <a:r>
              <a:rPr lang="en-US" dirty="0"/>
              <a:t>Multidisciplinary, collaborative, nonjudgmental care so that the infant’s care does not occur in isolation from the mother.</a:t>
            </a:r>
          </a:p>
          <a:p>
            <a:r>
              <a:rPr lang="en-US" dirty="0"/>
              <a:t>Mother’s participation in the care has the potential to benefit the dyad, with improvement in symptoms, bonding, and parenting. </a:t>
            </a:r>
            <a:br>
              <a:rPr lang="en-US" dirty="0"/>
            </a:br>
            <a:br>
              <a:rPr lang="en-US" dirty="0"/>
            </a:br>
            <a:endParaRPr lang="en-US" dirty="0"/>
          </a:p>
        </p:txBody>
      </p:sp>
      <p:sp>
        <p:nvSpPr>
          <p:cNvPr id="4" name="TextBox 3">
            <a:extLst>
              <a:ext uri="{FF2B5EF4-FFF2-40B4-BE49-F238E27FC236}">
                <a16:creationId xmlns:a16="http://schemas.microsoft.com/office/drawing/2014/main" id="{4700C571-D20E-4A9D-A4C7-012853D4A875}"/>
              </a:ext>
            </a:extLst>
          </p:cNvPr>
          <p:cNvSpPr txBox="1"/>
          <p:nvPr/>
        </p:nvSpPr>
        <p:spPr>
          <a:xfrm>
            <a:off x="762000" y="4069514"/>
            <a:ext cx="7086600" cy="300082"/>
          </a:xfrm>
          <a:prstGeom prst="rect">
            <a:avLst/>
          </a:prstGeom>
          <a:noFill/>
        </p:spPr>
        <p:txBody>
          <a:bodyPr wrap="square" rtlCol="0">
            <a:spAutoFit/>
          </a:bodyPr>
          <a:lstStyle/>
          <a:p>
            <a:r>
              <a:rPr lang="en-US" sz="1350" dirty="0">
                <a:solidFill>
                  <a:srgbClr val="FFFFFF"/>
                </a:solidFill>
              </a:rPr>
              <a:t>Patrick SW. The triple aim for neonatal abstinence syndrome. J </a:t>
            </a:r>
            <a:r>
              <a:rPr lang="en-US" sz="1350" dirty="0" err="1">
                <a:solidFill>
                  <a:srgbClr val="FFFFFF"/>
                </a:solidFill>
              </a:rPr>
              <a:t>Pediatr</a:t>
            </a:r>
            <a:r>
              <a:rPr lang="en-US" sz="1350" dirty="0">
                <a:solidFill>
                  <a:srgbClr val="FFFFFF"/>
                </a:solidFill>
              </a:rPr>
              <a:t> 2015; 167:1189-91 </a:t>
            </a:r>
          </a:p>
        </p:txBody>
      </p:sp>
      <p:pic>
        <p:nvPicPr>
          <p:cNvPr id="6" name="Content Placeholder 5">
            <a:extLst>
              <a:ext uri="{FF2B5EF4-FFF2-40B4-BE49-F238E27FC236}">
                <a16:creationId xmlns:a16="http://schemas.microsoft.com/office/drawing/2014/main" id="{33307291-D5BE-408A-97E5-6B18EAE36171}"/>
              </a:ext>
            </a:extLst>
          </p:cNvPr>
          <p:cNvPicPr>
            <a:picLocks noGrp="1" noChangeAspect="1"/>
          </p:cNvPicPr>
          <p:nvPr>
            <p:ph sz="half" idx="2"/>
          </p:nvPr>
        </p:nvPicPr>
        <p:blipFill>
          <a:blip r:embed="rId3"/>
          <a:stretch>
            <a:fillRect/>
          </a:stretch>
        </p:blipFill>
        <p:spPr>
          <a:xfrm>
            <a:off x="5525581" y="628564"/>
            <a:ext cx="3586824" cy="3394075"/>
          </a:xfrm>
          <a:prstGeom prst="rect">
            <a:avLst/>
          </a:prstGeom>
        </p:spPr>
      </p:pic>
    </p:spTree>
    <p:extLst>
      <p:ext uri="{BB962C8B-B14F-4D97-AF65-F5344CB8AC3E}">
        <p14:creationId xmlns:p14="http://schemas.microsoft.com/office/powerpoint/2010/main" val="604813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4D881B-C490-4281-BAB5-DF6F35C17653}"/>
              </a:ext>
            </a:extLst>
          </p:cNvPr>
          <p:cNvSpPr txBox="1"/>
          <p:nvPr/>
        </p:nvSpPr>
        <p:spPr>
          <a:xfrm>
            <a:off x="609600" y="1359247"/>
            <a:ext cx="4191000" cy="1384995"/>
          </a:xfrm>
          <a:prstGeom prst="rect">
            <a:avLst/>
          </a:prstGeom>
          <a:noFill/>
        </p:spPr>
        <p:txBody>
          <a:bodyPr wrap="square" rtlCol="0">
            <a:spAutoFit/>
          </a:bodyPr>
          <a:lstStyle/>
          <a:p>
            <a:pPr algn="ctr"/>
            <a:r>
              <a:rPr lang="en-US" sz="2800" dirty="0">
                <a:solidFill>
                  <a:schemeClr val="bg1"/>
                </a:solidFill>
              </a:rPr>
              <a:t>Thank You</a:t>
            </a:r>
          </a:p>
          <a:p>
            <a:pPr algn="ctr"/>
            <a:br>
              <a:rPr lang="en-US" sz="2800" dirty="0">
                <a:solidFill>
                  <a:schemeClr val="bg1"/>
                </a:solidFill>
              </a:rPr>
            </a:br>
            <a:r>
              <a:rPr lang="en-US" sz="2800" dirty="0">
                <a:solidFill>
                  <a:schemeClr val="bg1"/>
                </a:solidFill>
              </a:rPr>
              <a:t>mcsmith@hsc.wvu.edu</a:t>
            </a:r>
          </a:p>
        </p:txBody>
      </p:sp>
    </p:spTree>
    <p:extLst>
      <p:ext uri="{BB962C8B-B14F-4D97-AF65-F5344CB8AC3E}">
        <p14:creationId xmlns:p14="http://schemas.microsoft.com/office/powerpoint/2010/main" val="1043700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58D6E-287E-4327-A770-5043070E7B1E}"/>
              </a:ext>
            </a:extLst>
          </p:cNvPr>
          <p:cNvSpPr>
            <a:spLocks noGrp="1"/>
          </p:cNvSpPr>
          <p:nvPr>
            <p:ph type="title"/>
          </p:nvPr>
        </p:nvSpPr>
        <p:spPr/>
        <p:txBody>
          <a:bodyPr>
            <a:normAutofit fontScale="90000"/>
          </a:bodyPr>
          <a:lstStyle/>
          <a:p>
            <a:r>
              <a:rPr lang="en-US" b="1" dirty="0"/>
              <a:t>State Medicaid Programs Paying the Majority of the Cost</a:t>
            </a:r>
          </a:p>
        </p:txBody>
      </p:sp>
      <p:sp>
        <p:nvSpPr>
          <p:cNvPr id="3" name="Content Placeholder 2">
            <a:extLst>
              <a:ext uri="{FF2B5EF4-FFF2-40B4-BE49-F238E27FC236}">
                <a16:creationId xmlns:a16="http://schemas.microsoft.com/office/drawing/2014/main" id="{B1F171E9-4F17-4DDE-BFCE-A30908CF3C99}"/>
              </a:ext>
            </a:extLst>
          </p:cNvPr>
          <p:cNvSpPr>
            <a:spLocks noGrp="1"/>
          </p:cNvSpPr>
          <p:nvPr>
            <p:ph idx="1"/>
          </p:nvPr>
        </p:nvSpPr>
        <p:spPr/>
        <p:txBody>
          <a:bodyPr>
            <a:noAutofit/>
          </a:bodyPr>
          <a:lstStyle/>
          <a:p>
            <a:pPr>
              <a:defRPr sz="4800">
                <a:solidFill>
                  <a:srgbClr val="E2B572"/>
                </a:solidFill>
              </a:defRPr>
            </a:pPr>
            <a:r>
              <a:rPr lang="en-US" sz="1800" dirty="0">
                <a:solidFill>
                  <a:schemeClr val="bg1"/>
                </a:solidFill>
              </a:rPr>
              <a:t>Cost is 15 to 16 times higher than healthy infants</a:t>
            </a:r>
          </a:p>
          <a:p>
            <a:pPr>
              <a:defRPr sz="4800">
                <a:solidFill>
                  <a:srgbClr val="E2B572"/>
                </a:solidFill>
              </a:defRPr>
            </a:pPr>
            <a:r>
              <a:rPr lang="en-US" sz="1800" dirty="0">
                <a:solidFill>
                  <a:schemeClr val="bg1"/>
                </a:solidFill>
              </a:rPr>
              <a:t>Cost is rising –Mean hospital charges for discharges with NAS increased from  $39,400 in 2000 to $53,400 in 2009</a:t>
            </a:r>
          </a:p>
        </p:txBody>
      </p:sp>
      <p:sp>
        <p:nvSpPr>
          <p:cNvPr id="4" name="Shape 183">
            <a:extLst>
              <a:ext uri="{FF2B5EF4-FFF2-40B4-BE49-F238E27FC236}">
                <a16:creationId xmlns:a16="http://schemas.microsoft.com/office/drawing/2014/main" id="{83D2F416-B667-446F-91BB-FCA90E20457D}"/>
              </a:ext>
            </a:extLst>
          </p:cNvPr>
          <p:cNvSpPr/>
          <p:nvPr/>
        </p:nvSpPr>
        <p:spPr>
          <a:xfrm>
            <a:off x="1214438" y="3678020"/>
            <a:ext cx="6715125" cy="761747"/>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p>
            <a:pPr marL="280735" indent="-280735" defTabSz="342900">
              <a:defRPr sz="1000">
                <a:solidFill>
                  <a:srgbClr val="808080"/>
                </a:solidFill>
              </a:defRPr>
            </a:pPr>
            <a:endParaRPr sz="750" dirty="0"/>
          </a:p>
          <a:p>
            <a:pPr marL="280735" indent="-280735" defTabSz="342900">
              <a:defRPr sz="1000">
                <a:solidFill>
                  <a:srgbClr val="808080"/>
                </a:solidFill>
              </a:defRPr>
            </a:pPr>
            <a:r>
              <a:rPr sz="900" dirty="0"/>
              <a:t>Patrick, S., Schumacher, R., </a:t>
            </a:r>
            <a:r>
              <a:rPr sz="900" dirty="0" err="1"/>
              <a:t>Benneyworth</a:t>
            </a:r>
            <a:r>
              <a:rPr sz="900" dirty="0"/>
              <a:t>, B., </a:t>
            </a:r>
            <a:r>
              <a:rPr sz="900" dirty="0" err="1"/>
              <a:t>Krans</a:t>
            </a:r>
            <a:r>
              <a:rPr sz="900" dirty="0"/>
              <a:t>, E., </a:t>
            </a:r>
            <a:r>
              <a:rPr sz="900" dirty="0" err="1"/>
              <a:t>Mcallister</a:t>
            </a:r>
            <a:r>
              <a:rPr sz="900" dirty="0"/>
              <a:t>, J., &amp; Davis, M. (2013). Neonatal Abstinence Syndrome and Associated Health Care Expenditures. </a:t>
            </a:r>
            <a:r>
              <a:rPr sz="900" i="1" dirty="0"/>
              <a:t>Obstetric Anesthesia Digest,</a:t>
            </a:r>
            <a:r>
              <a:rPr sz="900" dirty="0"/>
              <a:t> </a:t>
            </a:r>
            <a:r>
              <a:rPr sz="900" i="1" dirty="0"/>
              <a:t>33</a:t>
            </a:r>
            <a:r>
              <a:rPr sz="900" dirty="0"/>
              <a:t>(2), 86. </a:t>
            </a:r>
            <a:endParaRPr sz="900" dirty="0">
              <a:solidFill>
                <a:srgbClr val="FFFFFF"/>
              </a:solidFill>
            </a:endParaRPr>
          </a:p>
          <a:p>
            <a:pPr marL="280735" indent="-280735" defTabSz="342900">
              <a:defRPr sz="1000" i="1">
                <a:solidFill>
                  <a:srgbClr val="808080"/>
                </a:solidFill>
              </a:defRPr>
            </a:pPr>
            <a:r>
              <a:rPr sz="900" dirty="0"/>
              <a:t>Roussos-Ross, K., </a:t>
            </a:r>
            <a:r>
              <a:rPr sz="900" dirty="0" err="1"/>
              <a:t>Reisfield</a:t>
            </a:r>
            <a:r>
              <a:rPr sz="900" dirty="0"/>
              <a:t>, G., Elliot, I., Dalton, S., &amp; Gold, M. (2015). Opioid Use in Pregnant Women and the Increase in Neonatal Abstinence Syndrome. Journal of Addiction Medicine, 9(3), 222-225.</a:t>
            </a:r>
          </a:p>
        </p:txBody>
      </p:sp>
      <p:pic>
        <p:nvPicPr>
          <p:cNvPr id="5" name="Picture 4" descr="image001">
            <a:extLst>
              <a:ext uri="{FF2B5EF4-FFF2-40B4-BE49-F238E27FC236}">
                <a16:creationId xmlns:a16="http://schemas.microsoft.com/office/drawing/2014/main" id="{BE20A1A3-DFAB-48D2-BC31-F64483D36DC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4324351"/>
            <a:ext cx="10287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893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457200" y="1006078"/>
            <a:ext cx="8229600" cy="3394472"/>
          </a:xfrm>
        </p:spPr>
        <p:txBody>
          <a:bodyPr>
            <a:normAutofit fontScale="77500" lnSpcReduction="20000"/>
          </a:bodyPr>
          <a:lstStyle/>
          <a:p>
            <a:r>
              <a:rPr lang="en-US" b="1" dirty="0"/>
              <a:t>Addiction</a:t>
            </a:r>
          </a:p>
          <a:p>
            <a:pPr marL="411480" lvl="1" indent="0">
              <a:buNone/>
            </a:pPr>
            <a:r>
              <a:rPr lang="en-US" dirty="0"/>
              <a:t>A primary, chronic, neurobiological disease with genetic, psychosocial, and environmental factors that influence its development and manifestation</a:t>
            </a:r>
          </a:p>
          <a:p>
            <a:r>
              <a:rPr lang="en-US" b="1" dirty="0"/>
              <a:t>Physical dependence</a:t>
            </a:r>
          </a:p>
          <a:p>
            <a:pPr marL="411480" lvl="1" indent="0">
              <a:buNone/>
            </a:pPr>
            <a:r>
              <a:rPr lang="en-US" dirty="0"/>
              <a:t>A state of adaptation that is manifested by a drug class-specific withdrawal syndrome </a:t>
            </a:r>
          </a:p>
          <a:p>
            <a:r>
              <a:rPr lang="en-US" b="1" dirty="0"/>
              <a:t>Neonatal abstinence syndrome</a:t>
            </a:r>
          </a:p>
          <a:p>
            <a:pPr marL="411480" lvl="1" indent="0">
              <a:buNone/>
            </a:pPr>
            <a:r>
              <a:rPr lang="en-US" dirty="0"/>
              <a:t>A form of physical dependence resulting from in utero exposure to opioids, anxiolytics, antidepressants, antipsychotics, and other substances</a:t>
            </a:r>
          </a:p>
          <a:p>
            <a:pPr marL="411480" lvl="1" indent="0">
              <a:buNone/>
            </a:pPr>
            <a:r>
              <a:rPr lang="en-US" b="1" dirty="0"/>
              <a:t>NOWS</a:t>
            </a:r>
            <a:r>
              <a:rPr lang="en-US" dirty="0"/>
              <a:t>: Neonatal Opioid Withdrawal Syndrome</a:t>
            </a:r>
          </a:p>
          <a:p>
            <a:endParaRPr lang="en-US" dirty="0"/>
          </a:p>
        </p:txBody>
      </p:sp>
    </p:spTree>
    <p:extLst>
      <p:ext uri="{BB962C8B-B14F-4D97-AF65-F5344CB8AC3E}">
        <p14:creationId xmlns:p14="http://schemas.microsoft.com/office/powerpoint/2010/main" val="4146662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Neonatal Abstinence Syndrome (NAS)</a:t>
            </a:r>
          </a:p>
        </p:txBody>
      </p:sp>
      <p:sp>
        <p:nvSpPr>
          <p:cNvPr id="3" name="Content Placeholder 2"/>
          <p:cNvSpPr>
            <a:spLocks noGrp="1"/>
          </p:cNvSpPr>
          <p:nvPr>
            <p:ph idx="1"/>
          </p:nvPr>
        </p:nvSpPr>
        <p:spPr/>
        <p:txBody>
          <a:bodyPr>
            <a:normAutofit/>
          </a:bodyPr>
          <a:lstStyle/>
          <a:p>
            <a:pPr marL="214313" indent="-214313">
              <a:buFont typeface="Arial" panose="020B0604020202020204" pitchFamily="34" charset="0"/>
              <a:buChar char="•"/>
            </a:pPr>
            <a:r>
              <a:rPr lang="en-US" dirty="0"/>
              <a:t>Results from abrupt discontinuation of chronic fetal substance exposure used by the mother during pregnancy</a:t>
            </a:r>
          </a:p>
          <a:p>
            <a:endParaRPr lang="en-US" dirty="0"/>
          </a:p>
        </p:txBody>
      </p:sp>
    </p:spTree>
    <p:extLst>
      <p:ext uri="{BB962C8B-B14F-4D97-AF65-F5344CB8AC3E}">
        <p14:creationId xmlns:p14="http://schemas.microsoft.com/office/powerpoint/2010/main" val="3367124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6D236-C977-404D-ABA9-F1C8C37FBDAD}"/>
              </a:ext>
            </a:extLst>
          </p:cNvPr>
          <p:cNvSpPr>
            <a:spLocks noGrp="1"/>
          </p:cNvSpPr>
          <p:nvPr>
            <p:ph type="title"/>
          </p:nvPr>
        </p:nvSpPr>
        <p:spPr/>
        <p:txBody>
          <a:bodyPr/>
          <a:lstStyle/>
          <a:p>
            <a:r>
              <a:rPr lang="en-US" dirty="0"/>
              <a:t>Signs and Symptoms</a:t>
            </a:r>
          </a:p>
        </p:txBody>
      </p:sp>
      <p:sp>
        <p:nvSpPr>
          <p:cNvPr id="4" name="Content Placeholder 3">
            <a:extLst>
              <a:ext uri="{FF2B5EF4-FFF2-40B4-BE49-F238E27FC236}">
                <a16:creationId xmlns:a16="http://schemas.microsoft.com/office/drawing/2014/main" id="{78A2B519-818C-4609-B162-DFC93803789C}"/>
              </a:ext>
            </a:extLst>
          </p:cNvPr>
          <p:cNvSpPr>
            <a:spLocks noGrp="1"/>
          </p:cNvSpPr>
          <p:nvPr>
            <p:ph sz="half" idx="1"/>
          </p:nvPr>
        </p:nvSpPr>
        <p:spPr>
          <a:xfrm>
            <a:off x="221455" y="1062039"/>
            <a:ext cx="2900363" cy="3262312"/>
          </a:xfrm>
        </p:spPr>
        <p:txBody>
          <a:bodyPr>
            <a:normAutofit fontScale="62500" lnSpcReduction="20000"/>
          </a:bodyPr>
          <a:lstStyle/>
          <a:p>
            <a:pPr marL="0" indent="0">
              <a:buNone/>
            </a:pPr>
            <a:r>
              <a:rPr lang="en-US" b="1" dirty="0"/>
              <a:t>Neurologic Signs</a:t>
            </a:r>
          </a:p>
          <a:p>
            <a:pPr lvl="1"/>
            <a:r>
              <a:rPr lang="en-US" dirty="0"/>
              <a:t>Tremors; Jitteriness</a:t>
            </a:r>
          </a:p>
          <a:p>
            <a:pPr lvl="1"/>
            <a:r>
              <a:rPr lang="en-US" dirty="0"/>
              <a:t>Seizures</a:t>
            </a:r>
          </a:p>
          <a:p>
            <a:pPr lvl="1"/>
            <a:r>
              <a:rPr lang="en-US" dirty="0"/>
              <a:t>Irritability; Sleeplessness</a:t>
            </a:r>
          </a:p>
          <a:p>
            <a:pPr lvl="1"/>
            <a:r>
              <a:rPr lang="en-US" dirty="0"/>
              <a:t>High-pitched cry</a:t>
            </a:r>
          </a:p>
          <a:p>
            <a:pPr lvl="1"/>
            <a:r>
              <a:rPr lang="en-US" dirty="0"/>
              <a:t>Hypertonia; exaggerated</a:t>
            </a:r>
            <a:br>
              <a:rPr lang="en-US" dirty="0"/>
            </a:br>
            <a:r>
              <a:rPr lang="en-US" dirty="0"/>
              <a:t>Moro</a:t>
            </a:r>
          </a:p>
          <a:p>
            <a:pPr lvl="1"/>
            <a:r>
              <a:rPr lang="en-US" dirty="0"/>
              <a:t>Yawning; sneezing</a:t>
            </a:r>
          </a:p>
          <a:p>
            <a:pPr lvl="1"/>
            <a:r>
              <a:rPr lang="en-US" dirty="0"/>
              <a:t>Respiratory</a:t>
            </a:r>
            <a:br>
              <a:rPr lang="en-US" dirty="0"/>
            </a:br>
            <a:r>
              <a:rPr lang="en-US" dirty="0"/>
              <a:t>pauses/desaturations </a:t>
            </a:r>
            <a:br>
              <a:rPr lang="en-US" dirty="0"/>
            </a:br>
            <a:endParaRPr lang="en-US" dirty="0"/>
          </a:p>
        </p:txBody>
      </p:sp>
      <p:sp>
        <p:nvSpPr>
          <p:cNvPr id="5" name="Content Placeholder 4">
            <a:extLst>
              <a:ext uri="{FF2B5EF4-FFF2-40B4-BE49-F238E27FC236}">
                <a16:creationId xmlns:a16="http://schemas.microsoft.com/office/drawing/2014/main" id="{741AA39B-EBCE-4B78-9BD2-D825FB087B56}"/>
              </a:ext>
            </a:extLst>
          </p:cNvPr>
          <p:cNvSpPr>
            <a:spLocks noGrp="1"/>
          </p:cNvSpPr>
          <p:nvPr>
            <p:ph sz="half" idx="2"/>
          </p:nvPr>
        </p:nvSpPr>
        <p:spPr>
          <a:xfrm>
            <a:off x="2895600" y="1062039"/>
            <a:ext cx="2900363" cy="3262312"/>
          </a:xfrm>
        </p:spPr>
        <p:txBody>
          <a:bodyPr>
            <a:normAutofit fontScale="62500" lnSpcReduction="20000"/>
          </a:bodyPr>
          <a:lstStyle/>
          <a:p>
            <a:pPr marL="0" indent="0">
              <a:buNone/>
            </a:pPr>
            <a:r>
              <a:rPr lang="en-US" b="1" dirty="0"/>
              <a:t>Autonomic Instability</a:t>
            </a:r>
          </a:p>
          <a:p>
            <a:pPr lvl="1"/>
            <a:r>
              <a:rPr lang="en-US" dirty="0"/>
              <a:t>Sweating</a:t>
            </a:r>
          </a:p>
          <a:p>
            <a:pPr lvl="1"/>
            <a:r>
              <a:rPr lang="en-US" dirty="0"/>
              <a:t>Temperature Instability</a:t>
            </a:r>
          </a:p>
          <a:p>
            <a:pPr lvl="1"/>
            <a:r>
              <a:rPr lang="en-US" dirty="0"/>
              <a:t>Fever</a:t>
            </a:r>
          </a:p>
          <a:p>
            <a:pPr lvl="1"/>
            <a:r>
              <a:rPr lang="en-US" dirty="0"/>
              <a:t>Mottling</a:t>
            </a:r>
          </a:p>
          <a:p>
            <a:pPr lvl="1"/>
            <a:r>
              <a:rPr lang="en-US" dirty="0"/>
              <a:t>Nasal Stuffiness</a:t>
            </a:r>
          </a:p>
          <a:p>
            <a:pPr lvl="1"/>
            <a:r>
              <a:rPr lang="en-US" dirty="0"/>
              <a:t>Tachypnea</a:t>
            </a:r>
            <a:br>
              <a:rPr lang="en-US" dirty="0"/>
            </a:br>
            <a:endParaRPr lang="en-US" dirty="0"/>
          </a:p>
        </p:txBody>
      </p:sp>
      <p:pic>
        <p:nvPicPr>
          <p:cNvPr id="6" name="Picture 5" descr="image001">
            <a:extLst>
              <a:ext uri="{FF2B5EF4-FFF2-40B4-BE49-F238E27FC236}">
                <a16:creationId xmlns:a16="http://schemas.microsoft.com/office/drawing/2014/main" id="{B259C169-A1C8-493F-AF74-DC5E0515014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4324351"/>
            <a:ext cx="10287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4">
            <a:extLst>
              <a:ext uri="{FF2B5EF4-FFF2-40B4-BE49-F238E27FC236}">
                <a16:creationId xmlns:a16="http://schemas.microsoft.com/office/drawing/2014/main" id="{73B36EF5-8D26-4286-A265-7F71F966D17C}"/>
              </a:ext>
            </a:extLst>
          </p:cNvPr>
          <p:cNvSpPr txBox="1">
            <a:spLocks/>
          </p:cNvSpPr>
          <p:nvPr/>
        </p:nvSpPr>
        <p:spPr>
          <a:xfrm>
            <a:off x="5781674" y="1062039"/>
            <a:ext cx="2900363" cy="326231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chemeClr val="bg2"/>
              </a:buClr>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1900" b="1" dirty="0"/>
              <a:t>GI dysfunction</a:t>
            </a:r>
          </a:p>
          <a:p>
            <a:pPr lvl="1"/>
            <a:r>
              <a:rPr lang="en-US" sz="1600" dirty="0"/>
              <a:t>Poor feeding</a:t>
            </a:r>
          </a:p>
          <a:p>
            <a:pPr lvl="1"/>
            <a:r>
              <a:rPr lang="en-US" sz="1600" dirty="0"/>
              <a:t>Uncoordinated/constant sucking</a:t>
            </a:r>
          </a:p>
          <a:p>
            <a:pPr lvl="1"/>
            <a:r>
              <a:rPr lang="en-US" sz="1600" dirty="0"/>
              <a:t>“Reflux”/Vomiting</a:t>
            </a:r>
          </a:p>
          <a:p>
            <a:pPr lvl="1"/>
            <a:r>
              <a:rPr lang="en-US" sz="1600" dirty="0"/>
              <a:t>Diarrhea (leads to diaper rash; pain)</a:t>
            </a:r>
          </a:p>
          <a:p>
            <a:pPr lvl="1"/>
            <a:r>
              <a:rPr lang="en-US" sz="1600" dirty="0"/>
              <a:t>Dehydration</a:t>
            </a:r>
          </a:p>
          <a:p>
            <a:pPr lvl="1"/>
            <a:r>
              <a:rPr lang="en-US" sz="1600" dirty="0"/>
              <a:t>Poor weight gain</a:t>
            </a:r>
          </a:p>
          <a:p>
            <a:pPr marL="0" indent="0">
              <a:buFont typeface="Arial"/>
              <a:buNone/>
            </a:pPr>
            <a:br>
              <a:rPr lang="en-US" dirty="0"/>
            </a:br>
            <a:endParaRPr lang="en-US" dirty="0"/>
          </a:p>
        </p:txBody>
      </p:sp>
    </p:spTree>
    <p:extLst>
      <p:ext uri="{BB962C8B-B14F-4D97-AF65-F5344CB8AC3E}">
        <p14:creationId xmlns:p14="http://schemas.microsoft.com/office/powerpoint/2010/main" val="266848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B7F2-36AB-4167-8351-7C6839844700}"/>
              </a:ext>
            </a:extLst>
          </p:cNvPr>
          <p:cNvSpPr>
            <a:spLocks noGrp="1"/>
          </p:cNvSpPr>
          <p:nvPr>
            <p:ph type="title"/>
          </p:nvPr>
        </p:nvSpPr>
        <p:spPr/>
        <p:txBody>
          <a:bodyPr/>
          <a:lstStyle/>
          <a:p>
            <a:r>
              <a:rPr lang="en-US" dirty="0"/>
              <a:t>Mechanism of Opioid Withdrawal</a:t>
            </a:r>
          </a:p>
        </p:txBody>
      </p:sp>
      <p:pic>
        <p:nvPicPr>
          <p:cNvPr id="4" name="Content Placeholder 3">
            <a:extLst>
              <a:ext uri="{FF2B5EF4-FFF2-40B4-BE49-F238E27FC236}">
                <a16:creationId xmlns:a16="http://schemas.microsoft.com/office/drawing/2014/main" id="{41EE08AA-8DD6-48F8-9FE1-CD80D3001CC3}"/>
              </a:ext>
            </a:extLst>
          </p:cNvPr>
          <p:cNvPicPr>
            <a:picLocks noGrp="1" noChangeAspect="1"/>
          </p:cNvPicPr>
          <p:nvPr>
            <p:ph idx="1"/>
          </p:nvPr>
        </p:nvPicPr>
        <p:blipFill>
          <a:blip r:embed="rId2"/>
          <a:stretch>
            <a:fillRect/>
          </a:stretch>
        </p:blipFill>
        <p:spPr>
          <a:xfrm>
            <a:off x="2971800" y="947022"/>
            <a:ext cx="3132795" cy="3468933"/>
          </a:xfrm>
          <a:prstGeom prst="rect">
            <a:avLst/>
          </a:prstGeom>
        </p:spPr>
      </p:pic>
    </p:spTree>
    <p:extLst>
      <p:ext uri="{BB962C8B-B14F-4D97-AF65-F5344CB8AC3E}">
        <p14:creationId xmlns:p14="http://schemas.microsoft.com/office/powerpoint/2010/main" val="3341775821"/>
      </p:ext>
    </p:extLst>
  </p:cSld>
  <p:clrMapOvr>
    <a:masterClrMapping/>
  </p:clrMapOvr>
</p:sld>
</file>

<file path=ppt/theme/theme1.xml><?xml version="1.0" encoding="utf-8"?>
<a:theme xmlns:a="http://schemas.openxmlformats.org/drawingml/2006/main" name="2_Office Theme">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Custom Design">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Custom Design">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Custom Design">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_Custom Design">
  <a:themeElements>
    <a:clrScheme name="NEO">
      <a:dk1>
        <a:sysClr val="windowText" lastClr="000000"/>
      </a:dk1>
      <a:lt1>
        <a:sysClr val="window" lastClr="FFFFFF"/>
      </a:lt1>
      <a:dk2>
        <a:srgbClr val="051B35"/>
      </a:dk2>
      <a:lt2>
        <a:srgbClr val="E09C1F"/>
      </a:lt2>
      <a:accent1>
        <a:srgbClr val="8CCBCF"/>
      </a:accent1>
      <a:accent2>
        <a:srgbClr val="005294"/>
      </a:accent2>
      <a:accent3>
        <a:srgbClr val="D24420"/>
      </a:accent3>
      <a:accent4>
        <a:srgbClr val="749477"/>
      </a:accent4>
      <a:accent5>
        <a:srgbClr val="8BBBA1"/>
      </a:accent5>
      <a:accent6>
        <a:srgbClr val="AE2328"/>
      </a:accent6>
      <a:hlink>
        <a:srgbClr val="E09C1F"/>
      </a:hlink>
      <a:folHlink>
        <a:srgbClr val="051B3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5_Office Theme">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ustom Design">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8DCCCF"/>
      </a:hlink>
      <a:folHlink>
        <a:srgbClr val="827B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1230</TotalTime>
  <Words>2627</Words>
  <Application>Microsoft Macintosh PowerPoint</Application>
  <PresentationFormat>On-screen Show (16:9)</PresentationFormat>
  <Paragraphs>212</Paragraphs>
  <Slides>42</Slides>
  <Notes>8</Notes>
  <HiddenSlides>0</HiddenSlides>
  <MMClips>0</MMClips>
  <ScaleCrop>false</ScaleCrop>
  <HeadingPairs>
    <vt:vector size="6" baseType="variant">
      <vt:variant>
        <vt:lpstr>Fonts Used</vt:lpstr>
      </vt:variant>
      <vt:variant>
        <vt:i4>2</vt:i4>
      </vt:variant>
      <vt:variant>
        <vt:lpstr>Theme</vt:lpstr>
      </vt:variant>
      <vt:variant>
        <vt:i4>14</vt:i4>
      </vt:variant>
      <vt:variant>
        <vt:lpstr>Slide Titles</vt:lpstr>
      </vt:variant>
      <vt:variant>
        <vt:i4>42</vt:i4>
      </vt:variant>
    </vt:vector>
  </HeadingPairs>
  <TitlesOfParts>
    <vt:vector size="58" baseType="lpstr">
      <vt:lpstr>Arial</vt:lpstr>
      <vt:lpstr>Calibri</vt:lpstr>
      <vt:lpstr>2_Office Theme</vt:lpstr>
      <vt:lpstr>3_Office Theme</vt:lpstr>
      <vt:lpstr>4_Office Theme</vt:lpstr>
      <vt:lpstr>Custom Design</vt:lpstr>
      <vt:lpstr>4_Custom Design</vt:lpstr>
      <vt:lpstr>2_Custom Design</vt:lpstr>
      <vt:lpstr>3_Custom Design</vt:lpstr>
      <vt:lpstr>5_Custom Design</vt:lpstr>
      <vt:lpstr>6_Custom Design</vt:lpstr>
      <vt:lpstr>7_Custom Design</vt:lpstr>
      <vt:lpstr>9_Custom Design</vt:lpstr>
      <vt:lpstr>1_Custom Design</vt:lpstr>
      <vt:lpstr>8_Custom Design</vt:lpstr>
      <vt:lpstr>5_Office Theme</vt:lpstr>
      <vt:lpstr>PowerPoint Presentation</vt:lpstr>
      <vt:lpstr>Historical Aspects</vt:lpstr>
      <vt:lpstr>PowerPoint Presentation</vt:lpstr>
      <vt:lpstr>PowerPoint Presentation</vt:lpstr>
      <vt:lpstr>State Medicaid Programs Paying the Majority of the Cost</vt:lpstr>
      <vt:lpstr>Definitions</vt:lpstr>
      <vt:lpstr>Neonatal Abstinence Syndrome (NAS)</vt:lpstr>
      <vt:lpstr>Signs and Symptoms</vt:lpstr>
      <vt:lpstr>Mechanism of Opioid Withdrawal</vt:lpstr>
      <vt:lpstr>PowerPoint Presentation</vt:lpstr>
      <vt:lpstr>AAP Screening Recommendations</vt:lpstr>
      <vt:lpstr>AAP Screening Recommendations</vt:lpstr>
      <vt:lpstr>AAP Scoring Recommendations</vt:lpstr>
      <vt:lpstr>AAP Scoring Recommendations</vt:lpstr>
      <vt:lpstr>NAS Scoring Scales</vt:lpstr>
      <vt:lpstr>PowerPoint Presentation</vt:lpstr>
      <vt:lpstr>Challenges for Consistency in Scoring</vt:lpstr>
      <vt:lpstr>PowerPoint Presentation</vt:lpstr>
      <vt:lpstr>AAP Treatment Recommendations</vt:lpstr>
      <vt:lpstr>Evidenced Based  Nonpharmacologic Care</vt:lpstr>
      <vt:lpstr>AAP Treatment Recommendations</vt:lpstr>
      <vt:lpstr>AAP Treatment Recommendations</vt:lpstr>
      <vt:lpstr>High Calorie Formula</vt:lpstr>
      <vt:lpstr>Feeding Difficulties</vt:lpstr>
      <vt:lpstr>Feeding Difficulties</vt:lpstr>
      <vt:lpstr>AAP Treatment Recommendations</vt:lpstr>
      <vt:lpstr>AAP Treatment Recommendations</vt:lpstr>
      <vt:lpstr>Outpatient Pharmacotherapy</vt:lpstr>
      <vt:lpstr>AAP Discharge Follow-up Recommendations</vt:lpstr>
      <vt:lpstr>Safe Sleep:  Back to sleep for every sleep </vt:lpstr>
      <vt:lpstr>Safe Sleep:  Back to sleep for every sleep </vt:lpstr>
      <vt:lpstr>Safe Sleep:  Back to sleep for every sleep </vt:lpstr>
      <vt:lpstr>Outcomes</vt:lpstr>
      <vt:lpstr>Outcomes</vt:lpstr>
      <vt:lpstr>Outcomes</vt:lpstr>
      <vt:lpstr>Outcomes</vt:lpstr>
      <vt:lpstr>Outcomes</vt:lpstr>
      <vt:lpstr>Outcomes</vt:lpstr>
      <vt:lpstr>Outcomes</vt:lpstr>
      <vt:lpstr>Outcomes</vt:lpstr>
      <vt:lpstr>Stigma</vt:lpstr>
      <vt:lpstr>PowerPoint Presentation</vt:lpstr>
    </vt:vector>
  </TitlesOfParts>
  <Company>WVU Healthcare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Condia, Anthony</dc:creator>
  <cp:lastModifiedBy>Smith, Cody</cp:lastModifiedBy>
  <cp:revision>165</cp:revision>
  <dcterms:created xsi:type="dcterms:W3CDTF">2015-04-16T12:40:17Z</dcterms:created>
  <dcterms:modified xsi:type="dcterms:W3CDTF">2020-06-20T03:01:31Z</dcterms:modified>
</cp:coreProperties>
</file>