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6" r:id="rId2"/>
    <p:sldId id="311" r:id="rId3"/>
    <p:sldId id="290" r:id="rId4"/>
    <p:sldId id="257" r:id="rId5"/>
    <p:sldId id="291" r:id="rId6"/>
    <p:sldId id="258" r:id="rId7"/>
    <p:sldId id="262" r:id="rId8"/>
    <p:sldId id="263" r:id="rId9"/>
    <p:sldId id="264" r:id="rId10"/>
    <p:sldId id="261" r:id="rId11"/>
    <p:sldId id="267" r:id="rId12"/>
    <p:sldId id="259" r:id="rId13"/>
    <p:sldId id="292" r:id="rId14"/>
    <p:sldId id="293" r:id="rId15"/>
    <p:sldId id="268" r:id="rId16"/>
    <p:sldId id="306" r:id="rId17"/>
    <p:sldId id="307" r:id="rId18"/>
    <p:sldId id="299" r:id="rId19"/>
    <p:sldId id="298" r:id="rId20"/>
    <p:sldId id="301" r:id="rId21"/>
    <p:sldId id="302" r:id="rId22"/>
    <p:sldId id="303" r:id="rId23"/>
    <p:sldId id="308" r:id="rId24"/>
    <p:sldId id="294" r:id="rId25"/>
    <p:sldId id="315" r:id="rId26"/>
    <p:sldId id="295" r:id="rId27"/>
    <p:sldId id="296" r:id="rId28"/>
    <p:sldId id="316" r:id="rId29"/>
    <p:sldId id="297" r:id="rId30"/>
    <p:sldId id="309" r:id="rId31"/>
    <p:sldId id="310" r:id="rId32"/>
    <p:sldId id="265" r:id="rId33"/>
    <p:sldId id="314" r:id="rId34"/>
  </p:sldIdLst>
  <p:sldSz cx="18288000" cy="10287000"/>
  <p:notesSz cx="6858000" cy="9144000"/>
  <p:embeddedFontLst>
    <p:embeddedFont>
      <p:font typeface="Anantason" panose="020B0604020202020204" charset="-34"/>
      <p:regular r:id="rId36"/>
    </p:embeddedFont>
    <p:embeddedFont>
      <p:font typeface="Architects Daughter" panose="020B0604020202020204" charset="0"/>
      <p:regular r:id="rId37"/>
    </p:embeddedFont>
    <p:embeddedFont>
      <p:font typeface="Bebas Neue Cyrillic" panose="020B0604020202020204" charset="0"/>
      <p:regular r:id="rId38"/>
    </p:embeddedFont>
    <p:embeddedFont>
      <p:font typeface="Canva Sans" panose="020B0604020202020204" charset="0"/>
      <p:regular r:id="rId39"/>
    </p:embeddedFont>
    <p:embeddedFont>
      <p:font typeface="Canva Sans 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26C032-AED9-4528-A589-809F204BF9C5}" v="86" dt="2026-08-27T00:42:16.8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9" d="100"/>
          <a:sy n="79" d="100"/>
        </p:scale>
        <p:origin x="2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sha Quinn" userId="f2fa52e1-8c3c-4ee0-b480-117295ff42af" providerId="ADAL" clId="{6777BF4E-20E9-4B01-AE65-3233067BE066}"/>
    <pc:docChg chg="undo custSel addSld delSld modSld sldOrd">
      <pc:chgData name="Marsha Quinn" userId="f2fa52e1-8c3c-4ee0-b480-117295ff42af" providerId="ADAL" clId="{6777BF4E-20E9-4B01-AE65-3233067BE066}" dt="2026-08-27T00:42:19.945" v="2017" actId="47"/>
      <pc:docMkLst>
        <pc:docMk/>
      </pc:docMkLst>
      <pc:sldChg chg="modSp mod">
        <pc:chgData name="Marsha Quinn" userId="f2fa52e1-8c3c-4ee0-b480-117295ff42af" providerId="ADAL" clId="{6777BF4E-20E9-4B01-AE65-3233067BE066}" dt="2026-08-25T21:51:34.012" v="364" actId="20577"/>
        <pc:sldMkLst>
          <pc:docMk/>
          <pc:sldMk cId="0" sldId="256"/>
        </pc:sldMkLst>
        <pc:spChg chg="mod">
          <ac:chgData name="Marsha Quinn" userId="f2fa52e1-8c3c-4ee0-b480-117295ff42af" providerId="ADAL" clId="{6777BF4E-20E9-4B01-AE65-3233067BE066}" dt="2026-08-25T21:51:26.245" v="363" actId="14100"/>
          <ac:spMkLst>
            <pc:docMk/>
            <pc:sldMk cId="0" sldId="256"/>
            <ac:spMk id="5" creationId="{00000000-0000-0000-0000-000000000000}"/>
          </ac:spMkLst>
        </pc:spChg>
        <pc:spChg chg="mod">
          <ac:chgData name="Marsha Quinn" userId="f2fa52e1-8c3c-4ee0-b480-117295ff42af" providerId="ADAL" clId="{6777BF4E-20E9-4B01-AE65-3233067BE066}" dt="2026-08-25T21:51:34.012" v="364" actId="20577"/>
          <ac:spMkLst>
            <pc:docMk/>
            <pc:sldMk cId="0" sldId="256"/>
            <ac:spMk id="6" creationId="{00000000-0000-0000-0000-000000000000}"/>
          </ac:spMkLst>
        </pc:spChg>
      </pc:sldChg>
      <pc:sldChg chg="modSp mod">
        <pc:chgData name="Marsha Quinn" userId="f2fa52e1-8c3c-4ee0-b480-117295ff42af" providerId="ADAL" clId="{6777BF4E-20E9-4B01-AE65-3233067BE066}" dt="2026-08-25T21:54:37.374" v="366" actId="2711"/>
        <pc:sldMkLst>
          <pc:docMk/>
          <pc:sldMk cId="0" sldId="257"/>
        </pc:sldMkLst>
        <pc:spChg chg="mod">
          <ac:chgData name="Marsha Quinn" userId="f2fa52e1-8c3c-4ee0-b480-117295ff42af" providerId="ADAL" clId="{6777BF4E-20E9-4B01-AE65-3233067BE066}" dt="2026-08-25T21:54:37.374" v="366" actId="2711"/>
          <ac:spMkLst>
            <pc:docMk/>
            <pc:sldMk cId="0" sldId="257"/>
            <ac:spMk id="4" creationId="{00000000-0000-0000-0000-000000000000}"/>
          </ac:spMkLst>
        </pc:spChg>
      </pc:sldChg>
      <pc:sldChg chg="modSp mod">
        <pc:chgData name="Marsha Quinn" userId="f2fa52e1-8c3c-4ee0-b480-117295ff42af" providerId="ADAL" clId="{6777BF4E-20E9-4B01-AE65-3233067BE066}" dt="2026-08-25T21:54:11.755" v="365" actId="2711"/>
        <pc:sldMkLst>
          <pc:docMk/>
          <pc:sldMk cId="0" sldId="259"/>
        </pc:sldMkLst>
        <pc:spChg chg="mod">
          <ac:chgData name="Marsha Quinn" userId="f2fa52e1-8c3c-4ee0-b480-117295ff42af" providerId="ADAL" clId="{6777BF4E-20E9-4B01-AE65-3233067BE066}" dt="2026-08-25T21:54:11.755" v="365" actId="2711"/>
          <ac:spMkLst>
            <pc:docMk/>
            <pc:sldMk cId="0" sldId="259"/>
            <ac:spMk id="7" creationId="{00000000-0000-0000-0000-000000000000}"/>
          </ac:spMkLst>
        </pc:spChg>
      </pc:sldChg>
      <pc:sldChg chg="ord">
        <pc:chgData name="Marsha Quinn" userId="f2fa52e1-8c3c-4ee0-b480-117295ff42af" providerId="ADAL" clId="{6777BF4E-20E9-4B01-AE65-3233067BE066}" dt="2026-08-25T21:18:05.234" v="187"/>
        <pc:sldMkLst>
          <pc:docMk/>
          <pc:sldMk cId="0" sldId="261"/>
        </pc:sldMkLst>
      </pc:sldChg>
      <pc:sldChg chg="ord">
        <pc:chgData name="Marsha Quinn" userId="f2fa52e1-8c3c-4ee0-b480-117295ff42af" providerId="ADAL" clId="{6777BF4E-20E9-4B01-AE65-3233067BE066}" dt="2026-08-25T21:17:22.028" v="181"/>
        <pc:sldMkLst>
          <pc:docMk/>
          <pc:sldMk cId="0" sldId="262"/>
        </pc:sldMkLst>
      </pc:sldChg>
      <pc:sldChg chg="ord">
        <pc:chgData name="Marsha Quinn" userId="f2fa52e1-8c3c-4ee0-b480-117295ff42af" providerId="ADAL" clId="{6777BF4E-20E9-4B01-AE65-3233067BE066}" dt="2026-08-25T21:17:28.151" v="183"/>
        <pc:sldMkLst>
          <pc:docMk/>
          <pc:sldMk cId="0" sldId="263"/>
        </pc:sldMkLst>
      </pc:sldChg>
      <pc:sldChg chg="ord">
        <pc:chgData name="Marsha Quinn" userId="f2fa52e1-8c3c-4ee0-b480-117295ff42af" providerId="ADAL" clId="{6777BF4E-20E9-4B01-AE65-3233067BE066}" dt="2026-08-25T21:17:32.191" v="185"/>
        <pc:sldMkLst>
          <pc:docMk/>
          <pc:sldMk cId="0" sldId="264"/>
        </pc:sldMkLst>
      </pc:sldChg>
      <pc:sldChg chg="delSp modSp add mod">
        <pc:chgData name="Marsha Quinn" userId="f2fa52e1-8c3c-4ee0-b480-117295ff42af" providerId="ADAL" clId="{6777BF4E-20E9-4B01-AE65-3233067BE066}" dt="2026-08-25T23:35:22.784" v="2013" actId="478"/>
        <pc:sldMkLst>
          <pc:docMk/>
          <pc:sldMk cId="368168052" sldId="265"/>
        </pc:sldMkLst>
        <pc:spChg chg="mod">
          <ac:chgData name="Marsha Quinn" userId="f2fa52e1-8c3c-4ee0-b480-117295ff42af" providerId="ADAL" clId="{6777BF4E-20E9-4B01-AE65-3233067BE066}" dt="2026-08-25T21:31:08.662" v="237" actId="20577"/>
          <ac:spMkLst>
            <pc:docMk/>
            <pc:sldMk cId="368168052" sldId="265"/>
            <ac:spMk id="2" creationId="{00000000-0000-0000-0000-000000000000}"/>
          </ac:spMkLst>
        </pc:spChg>
        <pc:spChg chg="mod">
          <ac:chgData name="Marsha Quinn" userId="f2fa52e1-8c3c-4ee0-b480-117295ff42af" providerId="ADAL" clId="{6777BF4E-20E9-4B01-AE65-3233067BE066}" dt="2026-08-25T21:31:39.314" v="271" actId="6549"/>
          <ac:spMkLst>
            <pc:docMk/>
            <pc:sldMk cId="368168052" sldId="265"/>
            <ac:spMk id="5" creationId="{00000000-0000-0000-0000-000000000000}"/>
          </ac:spMkLst>
        </pc:spChg>
      </pc:sldChg>
      <pc:sldChg chg="add">
        <pc:chgData name="Marsha Quinn" userId="f2fa52e1-8c3c-4ee0-b480-117295ff42af" providerId="ADAL" clId="{6777BF4E-20E9-4B01-AE65-3233067BE066}" dt="2026-08-27T00:42:16.855" v="2016"/>
        <pc:sldMkLst>
          <pc:docMk/>
          <pc:sldMk cId="0" sldId="267"/>
        </pc:sldMkLst>
      </pc:sldChg>
      <pc:sldChg chg="addSp delSp modSp add del mod">
        <pc:chgData name="Marsha Quinn" userId="f2fa52e1-8c3c-4ee0-b480-117295ff42af" providerId="ADAL" clId="{6777BF4E-20E9-4B01-AE65-3233067BE066}" dt="2026-08-27T00:41:46.630" v="2014"/>
        <pc:sldMkLst>
          <pc:docMk/>
          <pc:sldMk cId="0" sldId="268"/>
        </pc:sldMkLst>
      </pc:sldChg>
      <pc:sldChg chg="modSp add mod">
        <pc:chgData name="Marsha Quinn" userId="f2fa52e1-8c3c-4ee0-b480-117295ff42af" providerId="ADAL" clId="{6777BF4E-20E9-4B01-AE65-3233067BE066}" dt="2026-08-25T23:17:24.588" v="1910" actId="6549"/>
        <pc:sldMkLst>
          <pc:docMk/>
          <pc:sldMk cId="2454432509" sldId="290"/>
        </pc:sldMkLst>
        <pc:spChg chg="mod">
          <ac:chgData name="Marsha Quinn" userId="f2fa52e1-8c3c-4ee0-b480-117295ff42af" providerId="ADAL" clId="{6777BF4E-20E9-4B01-AE65-3233067BE066}" dt="2026-08-25T21:57:31.171" v="379" actId="1076"/>
          <ac:spMkLst>
            <pc:docMk/>
            <pc:sldMk cId="2454432509" sldId="290"/>
            <ac:spMk id="4" creationId="{00000000-0000-0000-0000-000000000000}"/>
          </ac:spMkLst>
        </pc:spChg>
        <pc:spChg chg="mod">
          <ac:chgData name="Marsha Quinn" userId="f2fa52e1-8c3c-4ee0-b480-117295ff42af" providerId="ADAL" clId="{6777BF4E-20E9-4B01-AE65-3233067BE066}" dt="2026-08-25T23:17:24.588" v="1910" actId="6549"/>
          <ac:spMkLst>
            <pc:docMk/>
            <pc:sldMk cId="2454432509" sldId="290"/>
            <ac:spMk id="6" creationId="{4E5CF808-D7A3-6073-DCE6-6F3B1F0D2572}"/>
          </ac:spMkLst>
        </pc:spChg>
      </pc:sldChg>
      <pc:sldChg chg="modSp add mod">
        <pc:chgData name="Marsha Quinn" userId="f2fa52e1-8c3c-4ee0-b480-117295ff42af" providerId="ADAL" clId="{6777BF4E-20E9-4B01-AE65-3233067BE066}" dt="2026-08-25T21:57:20.736" v="378" actId="1076"/>
        <pc:sldMkLst>
          <pc:docMk/>
          <pc:sldMk cId="3251867966" sldId="291"/>
        </pc:sldMkLst>
        <pc:spChg chg="mod">
          <ac:chgData name="Marsha Quinn" userId="f2fa52e1-8c3c-4ee0-b480-117295ff42af" providerId="ADAL" clId="{6777BF4E-20E9-4B01-AE65-3233067BE066}" dt="2026-08-25T21:56:56.485" v="376" actId="1076"/>
          <ac:spMkLst>
            <pc:docMk/>
            <pc:sldMk cId="3251867966" sldId="291"/>
            <ac:spMk id="4" creationId="{00000000-0000-0000-0000-000000000000}"/>
          </ac:spMkLst>
        </pc:spChg>
        <pc:spChg chg="mod">
          <ac:chgData name="Marsha Quinn" userId="f2fa52e1-8c3c-4ee0-b480-117295ff42af" providerId="ADAL" clId="{6777BF4E-20E9-4B01-AE65-3233067BE066}" dt="2026-08-25T21:57:20.736" v="378" actId="1076"/>
          <ac:spMkLst>
            <pc:docMk/>
            <pc:sldMk cId="3251867966" sldId="291"/>
            <ac:spMk id="6" creationId="{0C90C797-FC94-7132-3398-BE9E8BD07728}"/>
          </ac:spMkLst>
        </pc:spChg>
      </pc:sldChg>
      <pc:sldChg chg="modSp add mod modNotesTx">
        <pc:chgData name="Marsha Quinn" userId="f2fa52e1-8c3c-4ee0-b480-117295ff42af" providerId="ADAL" clId="{6777BF4E-20E9-4B01-AE65-3233067BE066}" dt="2026-08-25T22:53:50.802" v="503" actId="20577"/>
        <pc:sldMkLst>
          <pc:docMk/>
          <pc:sldMk cId="1178773949" sldId="292"/>
        </pc:sldMkLst>
        <pc:spChg chg="mod">
          <ac:chgData name="Marsha Quinn" userId="f2fa52e1-8c3c-4ee0-b480-117295ff42af" providerId="ADAL" clId="{6777BF4E-20E9-4B01-AE65-3233067BE066}" dt="2026-08-25T21:57:58.157" v="383" actId="1076"/>
          <ac:spMkLst>
            <pc:docMk/>
            <pc:sldMk cId="1178773949" sldId="292"/>
            <ac:spMk id="4" creationId="{00000000-0000-0000-0000-000000000000}"/>
          </ac:spMkLst>
        </pc:spChg>
        <pc:spChg chg="mod">
          <ac:chgData name="Marsha Quinn" userId="f2fa52e1-8c3c-4ee0-b480-117295ff42af" providerId="ADAL" clId="{6777BF4E-20E9-4B01-AE65-3233067BE066}" dt="2026-08-25T21:58:26.730" v="386" actId="14100"/>
          <ac:spMkLst>
            <pc:docMk/>
            <pc:sldMk cId="1178773949" sldId="292"/>
            <ac:spMk id="5" creationId="{00000000-0000-0000-0000-000000000000}"/>
          </ac:spMkLst>
        </pc:spChg>
      </pc:sldChg>
      <pc:sldChg chg="modSp add mod modNotesTx">
        <pc:chgData name="Marsha Quinn" userId="f2fa52e1-8c3c-4ee0-b480-117295ff42af" providerId="ADAL" clId="{6777BF4E-20E9-4B01-AE65-3233067BE066}" dt="2026-08-25T22:55:50.593" v="760" actId="20577"/>
        <pc:sldMkLst>
          <pc:docMk/>
          <pc:sldMk cId="3013830285" sldId="293"/>
        </pc:sldMkLst>
        <pc:spChg chg="mod">
          <ac:chgData name="Marsha Quinn" userId="f2fa52e1-8c3c-4ee0-b480-117295ff42af" providerId="ADAL" clId="{6777BF4E-20E9-4B01-AE65-3233067BE066}" dt="2026-08-25T21:58:46.992" v="387" actId="1076"/>
          <ac:spMkLst>
            <pc:docMk/>
            <pc:sldMk cId="3013830285" sldId="293"/>
            <ac:spMk id="4" creationId="{00000000-0000-0000-0000-000000000000}"/>
          </ac:spMkLst>
        </pc:spChg>
        <pc:spChg chg="mod">
          <ac:chgData name="Marsha Quinn" userId="f2fa52e1-8c3c-4ee0-b480-117295ff42af" providerId="ADAL" clId="{6777BF4E-20E9-4B01-AE65-3233067BE066}" dt="2026-08-25T22:55:50.593" v="760" actId="20577"/>
          <ac:spMkLst>
            <pc:docMk/>
            <pc:sldMk cId="3013830285" sldId="293"/>
            <ac:spMk id="5" creationId="{00000000-0000-0000-0000-000000000000}"/>
          </ac:spMkLst>
        </pc:spChg>
      </pc:sldChg>
      <pc:sldChg chg="addSp modSp add mod">
        <pc:chgData name="Marsha Quinn" userId="f2fa52e1-8c3c-4ee0-b480-117295ff42af" providerId="ADAL" clId="{6777BF4E-20E9-4B01-AE65-3233067BE066}" dt="2026-08-25T23:05:24.458" v="1354" actId="20577"/>
        <pc:sldMkLst>
          <pc:docMk/>
          <pc:sldMk cId="1149070929" sldId="294"/>
        </pc:sldMkLst>
        <pc:spChg chg="add mod">
          <ac:chgData name="Marsha Quinn" userId="f2fa52e1-8c3c-4ee0-b480-117295ff42af" providerId="ADAL" clId="{6777BF4E-20E9-4B01-AE65-3233067BE066}" dt="2026-08-25T22:04:41.228" v="423" actId="1076"/>
          <ac:spMkLst>
            <pc:docMk/>
            <pc:sldMk cId="1149070929" sldId="294"/>
            <ac:spMk id="4" creationId="{00000000-0000-0000-0000-000000000000}"/>
          </ac:spMkLst>
        </pc:spChg>
        <pc:spChg chg="add mod">
          <ac:chgData name="Marsha Quinn" userId="f2fa52e1-8c3c-4ee0-b480-117295ff42af" providerId="ADAL" clId="{6777BF4E-20E9-4B01-AE65-3233067BE066}" dt="2026-08-25T23:05:24.458" v="1354" actId="20577"/>
          <ac:spMkLst>
            <pc:docMk/>
            <pc:sldMk cId="1149070929" sldId="294"/>
            <ac:spMk id="5" creationId="{00000000-0000-0000-0000-000000000000}"/>
          </ac:spMkLst>
        </pc:spChg>
      </pc:sldChg>
      <pc:sldChg chg="addSp modSp add mod">
        <pc:chgData name="Marsha Quinn" userId="f2fa52e1-8c3c-4ee0-b480-117295ff42af" providerId="ADAL" clId="{6777BF4E-20E9-4B01-AE65-3233067BE066}" dt="2026-08-25T23:18:58.678" v="1912"/>
        <pc:sldMkLst>
          <pc:docMk/>
          <pc:sldMk cId="3549799768" sldId="295"/>
        </pc:sldMkLst>
        <pc:spChg chg="add mod">
          <ac:chgData name="Marsha Quinn" userId="f2fa52e1-8c3c-4ee0-b480-117295ff42af" providerId="ADAL" clId="{6777BF4E-20E9-4B01-AE65-3233067BE066}" dt="2026-08-25T22:07:12.922" v="440" actId="1076"/>
          <ac:spMkLst>
            <pc:docMk/>
            <pc:sldMk cId="3549799768" sldId="295"/>
            <ac:spMk id="4" creationId="{00000000-0000-0000-0000-000000000000}"/>
          </ac:spMkLst>
        </pc:spChg>
        <pc:spChg chg="add mod">
          <ac:chgData name="Marsha Quinn" userId="f2fa52e1-8c3c-4ee0-b480-117295ff42af" providerId="ADAL" clId="{6777BF4E-20E9-4B01-AE65-3233067BE066}" dt="2026-08-25T22:05:56.311" v="434" actId="1076"/>
          <ac:spMkLst>
            <pc:docMk/>
            <pc:sldMk cId="3549799768" sldId="295"/>
            <ac:spMk id="5" creationId="{00000000-0000-0000-0000-000000000000}"/>
          </ac:spMkLst>
        </pc:spChg>
      </pc:sldChg>
      <pc:sldChg chg="addSp modSp add mod modNotesTx">
        <pc:chgData name="Marsha Quinn" userId="f2fa52e1-8c3c-4ee0-b480-117295ff42af" providerId="ADAL" clId="{6777BF4E-20E9-4B01-AE65-3233067BE066}" dt="2026-08-25T23:12:40.559" v="1669" actId="20577"/>
        <pc:sldMkLst>
          <pc:docMk/>
          <pc:sldMk cId="2487767238" sldId="296"/>
        </pc:sldMkLst>
        <pc:spChg chg="add mod">
          <ac:chgData name="Marsha Quinn" userId="f2fa52e1-8c3c-4ee0-b480-117295ff42af" providerId="ADAL" clId="{6777BF4E-20E9-4B01-AE65-3233067BE066}" dt="2026-08-25T23:11:41.713" v="1479" actId="20577"/>
          <ac:spMkLst>
            <pc:docMk/>
            <pc:sldMk cId="2487767238" sldId="296"/>
            <ac:spMk id="4" creationId="{00000000-0000-0000-0000-000000000000}"/>
          </ac:spMkLst>
        </pc:spChg>
        <pc:spChg chg="add mod">
          <ac:chgData name="Marsha Quinn" userId="f2fa52e1-8c3c-4ee0-b480-117295ff42af" providerId="ADAL" clId="{6777BF4E-20E9-4B01-AE65-3233067BE066}" dt="2026-08-25T22:06:55.568" v="439" actId="1076"/>
          <ac:spMkLst>
            <pc:docMk/>
            <pc:sldMk cId="2487767238" sldId="296"/>
            <ac:spMk id="5" creationId="{00000000-0000-0000-0000-000000000000}"/>
          </ac:spMkLst>
        </pc:spChg>
      </pc:sldChg>
      <pc:sldChg chg="addSp modSp add mod modNotesTx">
        <pc:chgData name="Marsha Quinn" userId="f2fa52e1-8c3c-4ee0-b480-117295ff42af" providerId="ADAL" clId="{6777BF4E-20E9-4B01-AE65-3233067BE066}" dt="2026-08-25T23:34:31.312" v="2012" actId="20577"/>
        <pc:sldMkLst>
          <pc:docMk/>
          <pc:sldMk cId="568161918" sldId="297"/>
        </pc:sldMkLst>
        <pc:spChg chg="add mod">
          <ac:chgData name="Marsha Quinn" userId="f2fa52e1-8c3c-4ee0-b480-117295ff42af" providerId="ADAL" clId="{6777BF4E-20E9-4B01-AE65-3233067BE066}" dt="2026-08-25T22:07:31.466" v="444" actId="1076"/>
          <ac:spMkLst>
            <pc:docMk/>
            <pc:sldMk cId="568161918" sldId="297"/>
            <ac:spMk id="4" creationId="{00000000-0000-0000-0000-000000000000}"/>
          </ac:spMkLst>
        </pc:spChg>
        <pc:spChg chg="add mod">
          <ac:chgData name="Marsha Quinn" userId="f2fa52e1-8c3c-4ee0-b480-117295ff42af" providerId="ADAL" clId="{6777BF4E-20E9-4B01-AE65-3233067BE066}" dt="2026-08-25T22:07:43.344" v="446" actId="1076"/>
          <ac:spMkLst>
            <pc:docMk/>
            <pc:sldMk cId="568161918" sldId="297"/>
            <ac:spMk id="5" creationId="{00000000-0000-0000-0000-000000000000}"/>
          </ac:spMkLst>
        </pc:spChg>
      </pc:sldChg>
      <pc:sldChg chg="modSp add mod">
        <pc:chgData name="Marsha Quinn" userId="f2fa52e1-8c3c-4ee0-b480-117295ff42af" providerId="ADAL" clId="{6777BF4E-20E9-4B01-AE65-3233067BE066}" dt="2026-08-25T22:01:44.655" v="405" actId="1076"/>
        <pc:sldMkLst>
          <pc:docMk/>
          <pc:sldMk cId="3082600158" sldId="298"/>
        </pc:sldMkLst>
        <pc:spChg chg="mod">
          <ac:chgData name="Marsha Quinn" userId="f2fa52e1-8c3c-4ee0-b480-117295ff42af" providerId="ADAL" clId="{6777BF4E-20E9-4B01-AE65-3233067BE066}" dt="2026-08-25T22:01:32.176" v="403" actId="1076"/>
          <ac:spMkLst>
            <pc:docMk/>
            <pc:sldMk cId="3082600158" sldId="298"/>
            <ac:spMk id="4" creationId="{00000000-0000-0000-0000-000000000000}"/>
          </ac:spMkLst>
        </pc:spChg>
        <pc:spChg chg="mod">
          <ac:chgData name="Marsha Quinn" userId="f2fa52e1-8c3c-4ee0-b480-117295ff42af" providerId="ADAL" clId="{6777BF4E-20E9-4B01-AE65-3233067BE066}" dt="2026-08-25T22:01:44.655" v="405" actId="1076"/>
          <ac:spMkLst>
            <pc:docMk/>
            <pc:sldMk cId="3082600158" sldId="298"/>
            <ac:spMk id="5" creationId="{00000000-0000-0000-0000-000000000000}"/>
          </ac:spMkLst>
        </pc:spChg>
      </pc:sldChg>
      <pc:sldChg chg="addSp modSp add mod ord">
        <pc:chgData name="Marsha Quinn" userId="f2fa52e1-8c3c-4ee0-b480-117295ff42af" providerId="ADAL" clId="{6777BF4E-20E9-4B01-AE65-3233067BE066}" dt="2026-08-25T23:03:44.459" v="1353" actId="20577"/>
        <pc:sldMkLst>
          <pc:docMk/>
          <pc:sldMk cId="848074903" sldId="299"/>
        </pc:sldMkLst>
        <pc:spChg chg="add mod">
          <ac:chgData name="Marsha Quinn" userId="f2fa52e1-8c3c-4ee0-b480-117295ff42af" providerId="ADAL" clId="{6777BF4E-20E9-4B01-AE65-3233067BE066}" dt="2026-08-25T22:00:57.063" v="400" actId="1076"/>
          <ac:spMkLst>
            <pc:docMk/>
            <pc:sldMk cId="848074903" sldId="299"/>
            <ac:spMk id="4" creationId="{00000000-0000-0000-0000-000000000000}"/>
          </ac:spMkLst>
        </pc:spChg>
        <pc:spChg chg="add mod">
          <ac:chgData name="Marsha Quinn" userId="f2fa52e1-8c3c-4ee0-b480-117295ff42af" providerId="ADAL" clId="{6777BF4E-20E9-4B01-AE65-3233067BE066}" dt="2026-08-25T23:03:44.459" v="1353" actId="20577"/>
          <ac:spMkLst>
            <pc:docMk/>
            <pc:sldMk cId="848074903" sldId="299"/>
            <ac:spMk id="5" creationId="{00000000-0000-0000-0000-000000000000}"/>
          </ac:spMkLst>
        </pc:spChg>
      </pc:sldChg>
      <pc:sldChg chg="addSp modSp add mod ord">
        <pc:chgData name="Marsha Quinn" userId="f2fa52e1-8c3c-4ee0-b480-117295ff42af" providerId="ADAL" clId="{6777BF4E-20E9-4B01-AE65-3233067BE066}" dt="2026-08-25T22:01:59.970" v="407" actId="255"/>
        <pc:sldMkLst>
          <pc:docMk/>
          <pc:sldMk cId="3470922706" sldId="301"/>
        </pc:sldMkLst>
        <pc:spChg chg="add mod">
          <ac:chgData name="Marsha Quinn" userId="f2fa52e1-8c3c-4ee0-b480-117295ff42af" providerId="ADAL" clId="{6777BF4E-20E9-4B01-AE65-3233067BE066}" dt="2026-08-25T22:01:53.499" v="406" actId="1076"/>
          <ac:spMkLst>
            <pc:docMk/>
            <pc:sldMk cId="3470922706" sldId="301"/>
            <ac:spMk id="4" creationId="{00000000-0000-0000-0000-000000000000}"/>
          </ac:spMkLst>
        </pc:spChg>
        <pc:spChg chg="add mod">
          <ac:chgData name="Marsha Quinn" userId="f2fa52e1-8c3c-4ee0-b480-117295ff42af" providerId="ADAL" clId="{6777BF4E-20E9-4B01-AE65-3233067BE066}" dt="2026-08-25T22:01:59.970" v="407" actId="255"/>
          <ac:spMkLst>
            <pc:docMk/>
            <pc:sldMk cId="3470922706" sldId="301"/>
            <ac:spMk id="5" creationId="{00000000-0000-0000-0000-000000000000}"/>
          </ac:spMkLst>
        </pc:spChg>
      </pc:sldChg>
      <pc:sldChg chg="modSp add mod">
        <pc:chgData name="Marsha Quinn" userId="f2fa52e1-8c3c-4ee0-b480-117295ff42af" providerId="ADAL" clId="{6777BF4E-20E9-4B01-AE65-3233067BE066}" dt="2026-08-25T22:04:32.059" v="422" actId="1076"/>
        <pc:sldMkLst>
          <pc:docMk/>
          <pc:sldMk cId="493266798" sldId="302"/>
        </pc:sldMkLst>
        <pc:spChg chg="mod">
          <ac:chgData name="Marsha Quinn" userId="f2fa52e1-8c3c-4ee0-b480-117295ff42af" providerId="ADAL" clId="{6777BF4E-20E9-4B01-AE65-3233067BE066}" dt="2026-08-25T22:04:15.763" v="420" actId="1076"/>
          <ac:spMkLst>
            <pc:docMk/>
            <pc:sldMk cId="493266798" sldId="302"/>
            <ac:spMk id="4" creationId="{00000000-0000-0000-0000-000000000000}"/>
          </ac:spMkLst>
        </pc:spChg>
        <pc:spChg chg="mod">
          <ac:chgData name="Marsha Quinn" userId="f2fa52e1-8c3c-4ee0-b480-117295ff42af" providerId="ADAL" clId="{6777BF4E-20E9-4B01-AE65-3233067BE066}" dt="2026-08-25T22:04:32.059" v="422" actId="1076"/>
          <ac:spMkLst>
            <pc:docMk/>
            <pc:sldMk cId="493266798" sldId="302"/>
            <ac:spMk id="5" creationId="{00000000-0000-0000-0000-000000000000}"/>
          </ac:spMkLst>
        </pc:spChg>
      </pc:sldChg>
      <pc:sldChg chg="modSp add mod">
        <pc:chgData name="Marsha Quinn" userId="f2fa52e1-8c3c-4ee0-b480-117295ff42af" providerId="ADAL" clId="{6777BF4E-20E9-4B01-AE65-3233067BE066}" dt="2026-08-25T22:05:16.832" v="429" actId="1076"/>
        <pc:sldMkLst>
          <pc:docMk/>
          <pc:sldMk cId="1688682758" sldId="303"/>
        </pc:sldMkLst>
        <pc:spChg chg="mod">
          <ac:chgData name="Marsha Quinn" userId="f2fa52e1-8c3c-4ee0-b480-117295ff42af" providerId="ADAL" clId="{6777BF4E-20E9-4B01-AE65-3233067BE066}" dt="2026-08-25T22:04:04.415" v="418" actId="1076"/>
          <ac:spMkLst>
            <pc:docMk/>
            <pc:sldMk cId="1688682758" sldId="303"/>
            <ac:spMk id="4" creationId="{00000000-0000-0000-0000-000000000000}"/>
          </ac:spMkLst>
        </pc:spChg>
        <pc:spChg chg="mod">
          <ac:chgData name="Marsha Quinn" userId="f2fa52e1-8c3c-4ee0-b480-117295ff42af" providerId="ADAL" clId="{6777BF4E-20E9-4B01-AE65-3233067BE066}" dt="2026-08-25T22:05:16.832" v="429" actId="1076"/>
          <ac:spMkLst>
            <pc:docMk/>
            <pc:sldMk cId="1688682758" sldId="303"/>
            <ac:spMk id="5" creationId="{00000000-0000-0000-0000-000000000000}"/>
          </ac:spMkLst>
        </pc:spChg>
      </pc:sldChg>
      <pc:sldChg chg="modSp add mod modNotesTx">
        <pc:chgData name="Marsha Quinn" userId="f2fa52e1-8c3c-4ee0-b480-117295ff42af" providerId="ADAL" clId="{6777BF4E-20E9-4B01-AE65-3233067BE066}" dt="2026-08-25T22:58:37.604" v="1177" actId="20577"/>
        <pc:sldMkLst>
          <pc:docMk/>
          <pc:sldMk cId="194619370" sldId="306"/>
        </pc:sldMkLst>
        <pc:spChg chg="mod">
          <ac:chgData name="Marsha Quinn" userId="f2fa52e1-8c3c-4ee0-b480-117295ff42af" providerId="ADAL" clId="{6777BF4E-20E9-4B01-AE65-3233067BE066}" dt="2026-08-25T22:03:03.981" v="412" actId="1076"/>
          <ac:spMkLst>
            <pc:docMk/>
            <pc:sldMk cId="194619370" sldId="306"/>
            <ac:spMk id="4" creationId="{00000000-0000-0000-0000-000000000000}"/>
          </ac:spMkLst>
        </pc:spChg>
        <pc:spChg chg="mod">
          <ac:chgData name="Marsha Quinn" userId="f2fa52e1-8c3c-4ee0-b480-117295ff42af" providerId="ADAL" clId="{6777BF4E-20E9-4B01-AE65-3233067BE066}" dt="2026-08-25T22:57:33.783" v="980" actId="20577"/>
          <ac:spMkLst>
            <pc:docMk/>
            <pc:sldMk cId="194619370" sldId="306"/>
            <ac:spMk id="5" creationId="{00000000-0000-0000-0000-000000000000}"/>
          </ac:spMkLst>
        </pc:spChg>
      </pc:sldChg>
      <pc:sldChg chg="modSp add mod modNotesTx">
        <pc:chgData name="Marsha Quinn" userId="f2fa52e1-8c3c-4ee0-b480-117295ff42af" providerId="ADAL" clId="{6777BF4E-20E9-4B01-AE65-3233067BE066}" dt="2026-08-25T22:59:44.716" v="1344" actId="20577"/>
        <pc:sldMkLst>
          <pc:docMk/>
          <pc:sldMk cId="3719231749" sldId="307"/>
        </pc:sldMkLst>
        <pc:spChg chg="mod">
          <ac:chgData name="Marsha Quinn" userId="f2fa52e1-8c3c-4ee0-b480-117295ff42af" providerId="ADAL" clId="{6777BF4E-20E9-4B01-AE65-3233067BE066}" dt="2026-08-25T22:58:46.955" v="1178" actId="1076"/>
          <ac:spMkLst>
            <pc:docMk/>
            <pc:sldMk cId="3719231749" sldId="307"/>
            <ac:spMk id="4" creationId="{00000000-0000-0000-0000-000000000000}"/>
          </ac:spMkLst>
        </pc:spChg>
        <pc:spChg chg="mod">
          <ac:chgData name="Marsha Quinn" userId="f2fa52e1-8c3c-4ee0-b480-117295ff42af" providerId="ADAL" clId="{6777BF4E-20E9-4B01-AE65-3233067BE066}" dt="2026-08-25T22:00:28.431" v="397" actId="1076"/>
          <ac:spMkLst>
            <pc:docMk/>
            <pc:sldMk cId="3719231749" sldId="307"/>
            <ac:spMk id="5" creationId="{00000000-0000-0000-0000-000000000000}"/>
          </ac:spMkLst>
        </pc:spChg>
      </pc:sldChg>
      <pc:sldChg chg="add">
        <pc:chgData name="Marsha Quinn" userId="f2fa52e1-8c3c-4ee0-b480-117295ff42af" providerId="ADAL" clId="{6777BF4E-20E9-4B01-AE65-3233067BE066}" dt="2026-08-25T23:13:36.933" v="1672"/>
        <pc:sldMkLst>
          <pc:docMk/>
          <pc:sldMk cId="881063202" sldId="308"/>
        </pc:sldMkLst>
      </pc:sldChg>
      <pc:sldChg chg="addSp modSp add mod">
        <pc:chgData name="Marsha Quinn" userId="f2fa52e1-8c3c-4ee0-b480-117295ff42af" providerId="ADAL" clId="{6777BF4E-20E9-4B01-AE65-3233067BE066}" dt="2026-08-25T22:08:30.815" v="450" actId="255"/>
        <pc:sldMkLst>
          <pc:docMk/>
          <pc:sldMk cId="4019751793" sldId="309"/>
        </pc:sldMkLst>
        <pc:spChg chg="add mod">
          <ac:chgData name="Marsha Quinn" userId="f2fa52e1-8c3c-4ee0-b480-117295ff42af" providerId="ADAL" clId="{6777BF4E-20E9-4B01-AE65-3233067BE066}" dt="2026-08-25T22:08:15.860" v="448" actId="1076"/>
          <ac:spMkLst>
            <pc:docMk/>
            <pc:sldMk cId="4019751793" sldId="309"/>
            <ac:spMk id="4" creationId="{00000000-0000-0000-0000-000000000000}"/>
          </ac:spMkLst>
        </pc:spChg>
        <pc:spChg chg="add mod">
          <ac:chgData name="Marsha Quinn" userId="f2fa52e1-8c3c-4ee0-b480-117295ff42af" providerId="ADAL" clId="{6777BF4E-20E9-4B01-AE65-3233067BE066}" dt="2026-08-25T22:08:30.815" v="450" actId="255"/>
          <ac:spMkLst>
            <pc:docMk/>
            <pc:sldMk cId="4019751793" sldId="309"/>
            <ac:spMk id="5" creationId="{00000000-0000-0000-0000-000000000000}"/>
          </ac:spMkLst>
        </pc:spChg>
      </pc:sldChg>
      <pc:sldChg chg="addSp modSp add mod">
        <pc:chgData name="Marsha Quinn" userId="f2fa52e1-8c3c-4ee0-b480-117295ff42af" providerId="ADAL" clId="{6777BF4E-20E9-4B01-AE65-3233067BE066}" dt="2026-08-25T22:08:52.332" v="452" actId="1076"/>
        <pc:sldMkLst>
          <pc:docMk/>
          <pc:sldMk cId="3054009023" sldId="310"/>
        </pc:sldMkLst>
        <pc:spChg chg="add mod">
          <ac:chgData name="Marsha Quinn" userId="f2fa52e1-8c3c-4ee0-b480-117295ff42af" providerId="ADAL" clId="{6777BF4E-20E9-4B01-AE65-3233067BE066}" dt="2026-08-25T21:50:48.833" v="345" actId="255"/>
          <ac:spMkLst>
            <pc:docMk/>
            <pc:sldMk cId="3054009023" sldId="310"/>
            <ac:spMk id="4" creationId="{00000000-0000-0000-0000-000000000000}"/>
          </ac:spMkLst>
        </pc:spChg>
        <pc:spChg chg="add mod">
          <ac:chgData name="Marsha Quinn" userId="f2fa52e1-8c3c-4ee0-b480-117295ff42af" providerId="ADAL" clId="{6777BF4E-20E9-4B01-AE65-3233067BE066}" dt="2026-08-25T22:08:52.332" v="452" actId="1076"/>
          <ac:spMkLst>
            <pc:docMk/>
            <pc:sldMk cId="3054009023" sldId="310"/>
            <ac:spMk id="5" creationId="{00000000-0000-0000-0000-000000000000}"/>
          </ac:spMkLst>
        </pc:spChg>
      </pc:sldChg>
      <pc:sldChg chg="addSp modSp add mod">
        <pc:chgData name="Marsha Quinn" userId="f2fa52e1-8c3c-4ee0-b480-117295ff42af" providerId="ADAL" clId="{6777BF4E-20E9-4B01-AE65-3233067BE066}" dt="2026-08-25T23:15:12.552" v="1820" actId="20577"/>
        <pc:sldMkLst>
          <pc:docMk/>
          <pc:sldMk cId="1293636434" sldId="311"/>
        </pc:sldMkLst>
        <pc:spChg chg="add mod">
          <ac:chgData name="Marsha Quinn" userId="f2fa52e1-8c3c-4ee0-b480-117295ff42af" providerId="ADAL" clId="{6777BF4E-20E9-4B01-AE65-3233067BE066}" dt="2026-08-25T21:56:37.408" v="374" actId="1076"/>
          <ac:spMkLst>
            <pc:docMk/>
            <pc:sldMk cId="1293636434" sldId="311"/>
            <ac:spMk id="5" creationId="{EC70104B-07EC-2962-17FD-CACE12B407C7}"/>
          </ac:spMkLst>
        </pc:spChg>
        <pc:spChg chg="add mod">
          <ac:chgData name="Marsha Quinn" userId="f2fa52e1-8c3c-4ee0-b480-117295ff42af" providerId="ADAL" clId="{6777BF4E-20E9-4B01-AE65-3233067BE066}" dt="2026-08-25T23:15:12.552" v="1820" actId="20577"/>
          <ac:spMkLst>
            <pc:docMk/>
            <pc:sldMk cId="1293636434" sldId="311"/>
            <ac:spMk id="8" creationId="{9E0DF762-F198-F5A3-9E4C-41093704B2D5}"/>
          </ac:spMkLst>
        </pc:spChg>
      </pc:sldChg>
      <pc:sldChg chg="addSp delSp add del mod">
        <pc:chgData name="Marsha Quinn" userId="f2fa52e1-8c3c-4ee0-b480-117295ff42af" providerId="ADAL" clId="{6777BF4E-20E9-4B01-AE65-3233067BE066}" dt="2026-08-27T00:42:19.945" v="2017" actId="47"/>
        <pc:sldMkLst>
          <pc:docMk/>
          <pc:sldMk cId="1541371978" sldId="312"/>
        </pc:sldMkLst>
        <pc:spChg chg="add del">
          <ac:chgData name="Marsha Quinn" userId="f2fa52e1-8c3c-4ee0-b480-117295ff42af" providerId="ADAL" clId="{6777BF4E-20E9-4B01-AE65-3233067BE066}" dt="2026-08-25T21:19:39.131" v="198" actId="478"/>
          <ac:spMkLst>
            <pc:docMk/>
            <pc:sldMk cId="1541371978" sldId="312"/>
            <ac:spMk id="5" creationId="{EB3856E1-8247-F554-5021-5E7E108013FB}"/>
          </ac:spMkLst>
        </pc:spChg>
      </pc:sldChg>
      <pc:sldChg chg="add del">
        <pc:chgData name="Marsha Quinn" userId="f2fa52e1-8c3c-4ee0-b480-117295ff42af" providerId="ADAL" clId="{6777BF4E-20E9-4B01-AE65-3233067BE066}" dt="2026-08-27T00:41:50.082" v="2015" actId="47"/>
        <pc:sldMkLst>
          <pc:docMk/>
          <pc:sldMk cId="3340400208" sldId="313"/>
        </pc:sldMkLst>
      </pc:sldChg>
      <pc:sldChg chg="add">
        <pc:chgData name="Marsha Quinn" userId="f2fa52e1-8c3c-4ee0-b480-117295ff42af" providerId="ADAL" clId="{6777BF4E-20E9-4B01-AE65-3233067BE066}" dt="2026-08-25T21:30:56.875" v="216" actId="2890"/>
        <pc:sldMkLst>
          <pc:docMk/>
          <pc:sldMk cId="2680023879" sldId="314"/>
        </pc:sldMkLst>
      </pc:sldChg>
      <pc:sldChg chg="modSp add mod">
        <pc:chgData name="Marsha Quinn" userId="f2fa52e1-8c3c-4ee0-b480-117295ff42af" providerId="ADAL" clId="{6777BF4E-20E9-4B01-AE65-3233067BE066}" dt="2026-08-25T23:10:26.835" v="1470" actId="5793"/>
        <pc:sldMkLst>
          <pc:docMk/>
          <pc:sldMk cId="399466428" sldId="315"/>
        </pc:sldMkLst>
        <pc:spChg chg="mod">
          <ac:chgData name="Marsha Quinn" userId="f2fa52e1-8c3c-4ee0-b480-117295ff42af" providerId="ADAL" clId="{6777BF4E-20E9-4B01-AE65-3233067BE066}" dt="2026-08-25T23:10:26.835" v="1470" actId="5793"/>
          <ac:spMkLst>
            <pc:docMk/>
            <pc:sldMk cId="399466428" sldId="315"/>
            <ac:spMk id="5" creationId="{0BDB61A7-C486-268A-6FB4-B09EC7554CE3}"/>
          </ac:spMkLst>
        </pc:spChg>
      </pc:sldChg>
      <pc:sldChg chg="addSp delSp modSp add mod">
        <pc:chgData name="Marsha Quinn" userId="f2fa52e1-8c3c-4ee0-b480-117295ff42af" providerId="ADAL" clId="{6777BF4E-20E9-4B01-AE65-3233067BE066}" dt="2026-08-25T23:33:56.808" v="1919" actId="1076"/>
        <pc:sldMkLst>
          <pc:docMk/>
          <pc:sldMk cId="3736678492" sldId="316"/>
        </pc:sldMkLst>
        <pc:picChg chg="add mod">
          <ac:chgData name="Marsha Quinn" userId="f2fa52e1-8c3c-4ee0-b480-117295ff42af" providerId="ADAL" clId="{6777BF4E-20E9-4B01-AE65-3233067BE066}" dt="2026-08-25T23:33:56.808" v="1919" actId="1076"/>
          <ac:picMkLst>
            <pc:docMk/>
            <pc:sldMk cId="3736678492" sldId="316"/>
            <ac:picMk id="6" creationId="{AB6103E5-5952-AC22-1B99-BA63ED7873E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92EF9-21EF-1939-E053-CB022285504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701514-72E2-334A-7114-F510C8F5A26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D3D3DA1-F363-C439-AA9B-CCE168F436B0}"/>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F6AA7D4-D16B-4AD8-8D92-A42956D32B5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3905B226-D475-159E-F7A1-211FC04F2DFF}"/>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a:extLst>
              <a:ext uri="{FF2B5EF4-FFF2-40B4-BE49-F238E27FC236}">
                <a16:creationId xmlns:a16="http://schemas.microsoft.com/office/drawing/2014/main" id="{5D63A980-023F-E118-3EA1-1ED6472AAA1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03E4C86-1FE7-19A5-94C7-E6C77BE22B8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47838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What does a meaningful contact mean to you?  </a:t>
            </a: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057378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What is working for you and what isn’t?  Is there a particular situation or scenario that sticks out where you were super frustrated, or better yet, feeling really positive about?  </a:t>
            </a:r>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609226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Are there situations where you’re not quite sure what to do or what to say?  How do you problem solve with the family?  We creating role playing videos on difficult conversations, what to say and what not to say, boundaries, expectations of a volunteer Support Parent and will be sending them to AM in early 2027.</a:t>
            </a:r>
          </a:p>
        </p:txBody>
      </p:sp>
      <p:sp>
        <p:nvSpPr>
          <p:cNvPr id="4" name="Slide Number Placeholder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428057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This is my wish list.  Can you help add to this list?  What do you envision as a great training to help you support other families….OR support you?</a:t>
            </a:r>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3791782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Now I am talking to you as a parent…a volunteer…someone who has their own day to day life experiences with their family who has chosen to help another in a similar situation.</a:t>
            </a:r>
          </a:p>
        </p:txBody>
      </p:sp>
      <p:sp>
        <p:nvSpPr>
          <p:cNvPr id="4" name="Slide Number Placeholder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2305074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E5D6C-4D71-2D70-51A2-C77AC1145E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E6AF2-34EC-70B5-17D4-F54C71987594}"/>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D0E297D7-BD3A-DBC5-C73E-1BC457CB83B5}"/>
              </a:ext>
            </a:extLst>
          </p:cNvPr>
          <p:cNvSpPr>
            <a:spLocks noGrp="1"/>
          </p:cNvSpPr>
          <p:nvPr>
            <p:ph type="body" idx="1"/>
          </p:nvPr>
        </p:nvSpPr>
        <p:spPr/>
        <p:txBody>
          <a:bodyPr/>
          <a:lstStyle/>
          <a:p>
            <a:r>
              <a:rPr lang="en-US" dirty="0"/>
              <a:t>Now I am talking to you as a parent…a volunteer…someone who has their own day to day life experiences with their family who has chosen to help another in a similar situation.</a:t>
            </a:r>
          </a:p>
        </p:txBody>
      </p:sp>
      <p:sp>
        <p:nvSpPr>
          <p:cNvPr id="4" name="Slide Number Placeholder 3">
            <a:extLst>
              <a:ext uri="{FF2B5EF4-FFF2-40B4-BE49-F238E27FC236}">
                <a16:creationId xmlns:a16="http://schemas.microsoft.com/office/drawing/2014/main" id="{AC468570-1B85-82E8-9A16-C25C0DEFF95B}"/>
              </a:ext>
            </a:extLst>
          </p:cNvPr>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804422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dirty="0"/>
              <a:t>Were any of you able to take a run at the Self Care Assessment that Ali sent out?  </a:t>
            </a:r>
          </a:p>
        </p:txBody>
      </p:sp>
      <p:sp>
        <p:nvSpPr>
          <p:cNvPr id="4" name="Slide Number Placehold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393701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91704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5.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46428" y="594255"/>
            <a:ext cx="5195145" cy="3727914"/>
            <a:chOff x="0" y="0"/>
            <a:chExt cx="6926859" cy="4970551"/>
          </a:xfrm>
        </p:grpSpPr>
        <p:sp>
          <p:nvSpPr>
            <p:cNvPr id="3" name="Freeform 3"/>
            <p:cNvSpPr/>
            <p:nvPr/>
          </p:nvSpPr>
          <p:spPr>
            <a:xfrm>
              <a:off x="0" y="0"/>
              <a:ext cx="6926834" cy="4970526"/>
            </a:xfrm>
            <a:custGeom>
              <a:avLst/>
              <a:gdLst/>
              <a:ahLst/>
              <a:cxnLst/>
              <a:rect l="l" t="t" r="r" b="b"/>
              <a:pathLst>
                <a:path w="6926834" h="4970526">
                  <a:moveTo>
                    <a:pt x="0" y="0"/>
                  </a:moveTo>
                  <a:lnTo>
                    <a:pt x="6926834" y="0"/>
                  </a:lnTo>
                  <a:lnTo>
                    <a:pt x="6926834" y="4970526"/>
                  </a:lnTo>
                  <a:lnTo>
                    <a:pt x="0" y="4970526"/>
                  </a:lnTo>
                  <a:lnTo>
                    <a:pt x="0" y="0"/>
                  </a:lnTo>
                  <a:close/>
                </a:path>
              </a:pathLst>
            </a:custGeom>
            <a:blipFill>
              <a:blip r:embed="rId3"/>
              <a:stretch>
                <a:fillRect/>
              </a:stretch>
            </a:blipFill>
          </p:spPr>
          <p:txBody>
            <a:bodyPr/>
            <a:lstStyle/>
            <a:p>
              <a:endParaRPr lang="en-US"/>
            </a:p>
          </p:txBody>
        </p:sp>
      </p:grpSp>
      <p:sp>
        <p:nvSpPr>
          <p:cNvPr id="4" name="Freeform 4"/>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5" name="TextBox 5"/>
          <p:cNvSpPr txBox="1"/>
          <p:nvPr/>
        </p:nvSpPr>
        <p:spPr>
          <a:xfrm>
            <a:off x="4882925" y="4190629"/>
            <a:ext cx="8522151" cy="2024913"/>
          </a:xfrm>
          <a:prstGeom prst="rect">
            <a:avLst/>
          </a:prstGeom>
        </p:spPr>
        <p:txBody>
          <a:bodyPr wrap="square" lIns="0" tIns="0" rIns="0" bIns="0" rtlCol="0" anchor="t">
            <a:spAutoFit/>
          </a:bodyPr>
          <a:lstStyle/>
          <a:p>
            <a:pPr algn="ctr">
              <a:lnSpc>
                <a:spcPts val="17500"/>
              </a:lnSpc>
            </a:pPr>
            <a:r>
              <a:rPr lang="en-US" sz="12500" dirty="0">
                <a:solidFill>
                  <a:srgbClr val="000000"/>
                </a:solidFill>
                <a:latin typeface="Bebas Neue Cyrillic"/>
                <a:ea typeface="Bebas Neue Cyrillic"/>
                <a:cs typeface="Bebas Neue Cyrillic"/>
                <a:sym typeface="Bebas Neue Cyrillic"/>
              </a:rPr>
              <a:t>Current status</a:t>
            </a:r>
          </a:p>
        </p:txBody>
      </p:sp>
      <p:sp>
        <p:nvSpPr>
          <p:cNvPr id="6" name="TextBox 6"/>
          <p:cNvSpPr txBox="1"/>
          <p:nvPr/>
        </p:nvSpPr>
        <p:spPr>
          <a:xfrm>
            <a:off x="4882925" y="6080989"/>
            <a:ext cx="8522151" cy="1923604"/>
          </a:xfrm>
          <a:prstGeom prst="rect">
            <a:avLst/>
          </a:prstGeom>
        </p:spPr>
        <p:txBody>
          <a:bodyPr lIns="0" tIns="0" rIns="0" bIns="0" rtlCol="0" anchor="t">
            <a:spAutoFit/>
          </a:bodyPr>
          <a:lstStyle/>
          <a:p>
            <a:pPr algn="ctr">
              <a:lnSpc>
                <a:spcPts val="5040"/>
              </a:lnSpc>
            </a:pPr>
            <a:endParaRPr lang="en-US" sz="3600" dirty="0">
              <a:solidFill>
                <a:srgbClr val="000000"/>
              </a:solidFill>
              <a:latin typeface="Anantason"/>
              <a:ea typeface="Anantason"/>
              <a:cs typeface="Anantason"/>
              <a:sym typeface="Anantason"/>
            </a:endParaRPr>
          </a:p>
          <a:p>
            <a:pPr algn="ctr">
              <a:lnSpc>
                <a:spcPts val="5040"/>
              </a:lnSpc>
            </a:pPr>
            <a:r>
              <a:rPr lang="en-US" sz="3600" dirty="0">
                <a:solidFill>
                  <a:srgbClr val="000000"/>
                </a:solidFill>
                <a:latin typeface="Anantason"/>
                <a:ea typeface="Anantason"/>
                <a:cs typeface="Anantason"/>
                <a:sym typeface="Anantason"/>
              </a:rPr>
              <a:t>Marsha Quinn</a:t>
            </a:r>
          </a:p>
          <a:p>
            <a:pPr algn="ctr">
              <a:lnSpc>
                <a:spcPts val="5040"/>
              </a:lnSpc>
            </a:pPr>
            <a:r>
              <a:rPr lang="en-US" sz="3600" dirty="0">
                <a:solidFill>
                  <a:srgbClr val="000000"/>
                </a:solidFill>
                <a:latin typeface="Anantason"/>
                <a:ea typeface="Anantason"/>
                <a:cs typeface="Anantason"/>
                <a:sym typeface="Anantason"/>
              </a:rPr>
              <a:t>Executive Director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217445" y="314525"/>
            <a:ext cx="2728665" cy="1958026"/>
            <a:chOff x="0" y="0"/>
            <a:chExt cx="3638220" cy="2610701"/>
          </a:xfrm>
        </p:grpSpPr>
        <p:sp>
          <p:nvSpPr>
            <p:cNvPr id="3" name="Freeform 3"/>
            <p:cNvSpPr/>
            <p:nvPr/>
          </p:nvSpPr>
          <p:spPr>
            <a:xfrm>
              <a:off x="0" y="0"/>
              <a:ext cx="3638169" cy="2610739"/>
            </a:xfrm>
            <a:custGeom>
              <a:avLst/>
              <a:gdLst/>
              <a:ahLst/>
              <a:cxnLst/>
              <a:rect l="l" t="t" r="r" b="b"/>
              <a:pathLst>
                <a:path w="3638169" h="2610739">
                  <a:moveTo>
                    <a:pt x="0" y="0"/>
                  </a:moveTo>
                  <a:lnTo>
                    <a:pt x="3638169" y="0"/>
                  </a:lnTo>
                  <a:lnTo>
                    <a:pt x="3638169" y="2610739"/>
                  </a:lnTo>
                  <a:lnTo>
                    <a:pt x="0" y="2610739"/>
                  </a:lnTo>
                  <a:lnTo>
                    <a:pt x="0" y="0"/>
                  </a:lnTo>
                  <a:close/>
                </a:path>
              </a:pathLst>
            </a:custGeom>
            <a:blipFill>
              <a:blip r:embed="rId2"/>
              <a:stretch>
                <a:fillRect r="-1" b="1"/>
              </a:stretch>
            </a:blipFill>
          </p:spPr>
          <p:txBody>
            <a:bodyPr/>
            <a:lstStyle/>
            <a:p>
              <a:endParaRPr lang="en-US"/>
            </a:p>
          </p:txBody>
        </p:sp>
      </p:grpSp>
      <p:sp>
        <p:nvSpPr>
          <p:cNvPr id="4" name="Freeform 4"/>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5" name="Freeform 5"/>
          <p:cNvSpPr/>
          <p:nvPr/>
        </p:nvSpPr>
        <p:spPr>
          <a:xfrm>
            <a:off x="3173458" y="2828851"/>
            <a:ext cx="11941084" cy="5713995"/>
          </a:xfrm>
          <a:custGeom>
            <a:avLst/>
            <a:gdLst/>
            <a:ahLst/>
            <a:cxnLst/>
            <a:rect l="l" t="t" r="r" b="b"/>
            <a:pathLst>
              <a:path w="11941084" h="5713995">
                <a:moveTo>
                  <a:pt x="0" y="0"/>
                </a:moveTo>
                <a:lnTo>
                  <a:pt x="11941084" y="0"/>
                </a:lnTo>
                <a:lnTo>
                  <a:pt x="11941084" y="5713995"/>
                </a:lnTo>
                <a:lnTo>
                  <a:pt x="0" y="5713995"/>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5268611" y="1332538"/>
            <a:ext cx="7750778" cy="1360170"/>
          </a:xfrm>
          <a:prstGeom prst="rect">
            <a:avLst/>
          </a:prstGeom>
        </p:spPr>
        <p:txBody>
          <a:bodyPr lIns="0" tIns="0" rIns="0" bIns="0" rtlCol="0" anchor="t">
            <a:spAutoFit/>
          </a:bodyPr>
          <a:lstStyle/>
          <a:p>
            <a:pPr algn="ctr">
              <a:lnSpc>
                <a:spcPts val="10080"/>
              </a:lnSpc>
            </a:pPr>
            <a:r>
              <a:rPr lang="en-US" sz="7200">
                <a:solidFill>
                  <a:srgbClr val="000000"/>
                </a:solidFill>
                <a:latin typeface="Bebas Neue Cyrillic"/>
                <a:ea typeface="Bebas Neue Cyrillic"/>
                <a:cs typeface="Bebas Neue Cyrillic"/>
                <a:sym typeface="Bebas Neue Cyrillic"/>
              </a:rPr>
              <a:t>OUR STRATEGIC OBJECTIVES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57250" y="2495177"/>
            <a:ext cx="8401050" cy="430887"/>
          </a:xfrm>
          <a:prstGeom prst="rect">
            <a:avLst/>
          </a:prstGeom>
          <a:noFill/>
        </p:spPr>
        <p:txBody>
          <a:bodyPr wrap="square" lIns="0" tIns="0" rIns="0" bIns="0" anchor="t">
            <a:spAutoFit/>
          </a:bodyPr>
          <a:lstStyle/>
          <a:p>
            <a:pPr algn="l"/>
            <a:r>
              <a:rPr sz="2800" b="1" dirty="0">
                <a:solidFill>
                  <a:srgbClr val="0F2942"/>
                </a:solidFill>
                <a:latin typeface="Anantason" panose="020B0604020202020204" charset="-34"/>
                <a:cs typeface="Anantason" panose="020B0604020202020204" charset="-34"/>
              </a:rPr>
              <a:t>Leading the Research Agenda</a:t>
            </a:r>
          </a:p>
        </p:txBody>
      </p:sp>
      <p:sp>
        <p:nvSpPr>
          <p:cNvPr id="8" name="TextBox 7"/>
          <p:cNvSpPr txBox="1"/>
          <p:nvPr/>
        </p:nvSpPr>
        <p:spPr>
          <a:xfrm>
            <a:off x="857250" y="3210914"/>
            <a:ext cx="10344150" cy="803425"/>
          </a:xfrm>
          <a:prstGeom prst="rect">
            <a:avLst/>
          </a:prstGeom>
          <a:noFill/>
        </p:spPr>
        <p:txBody>
          <a:bodyPr wrap="square" lIns="0" tIns="0" rIns="0" bIns="0" anchor="t">
            <a:spAutoFit/>
          </a:bodyPr>
          <a:lstStyle/>
          <a:p>
            <a:pPr>
              <a:lnSpc>
                <a:spcPts val="3138"/>
              </a:lnSpc>
            </a:pPr>
            <a:r>
              <a:rPr sz="2800" dirty="0">
                <a:solidFill>
                  <a:srgbClr val="475569"/>
                </a:solidFill>
                <a:latin typeface="Anantason" panose="020B0604020202020204" charset="-34"/>
                <a:cs typeface="Anantason" panose="020B0604020202020204" charset="-34"/>
              </a:rPr>
              <a:t>Establishing Parent to Parent USA as the premier national source for peer support evidence, research, and data-driven insights.</a:t>
            </a:r>
          </a:p>
        </p:txBody>
      </p:sp>
      <p:sp>
        <p:nvSpPr>
          <p:cNvPr id="9" name="TextBox 8"/>
          <p:cNvSpPr txBox="1"/>
          <p:nvPr/>
        </p:nvSpPr>
        <p:spPr>
          <a:xfrm>
            <a:off x="1371600" y="4292277"/>
            <a:ext cx="9829800" cy="848309"/>
          </a:xfrm>
          <a:prstGeom prst="rect">
            <a:avLst/>
          </a:prstGeom>
          <a:noFill/>
        </p:spPr>
        <p:txBody>
          <a:bodyPr wrap="square" lIns="0" tIns="0" rIns="0" bIns="0" anchor="t">
            <a:spAutoFit/>
          </a:bodyPr>
          <a:lstStyle/>
          <a:p>
            <a:pPr>
              <a:lnSpc>
                <a:spcPts val="3312"/>
              </a:lnSpc>
            </a:pPr>
            <a:r>
              <a:rPr sz="2800" b="1" dirty="0">
                <a:solidFill>
                  <a:srgbClr val="0F2942"/>
                </a:solidFill>
                <a:latin typeface="Anantason" panose="020B0604020202020204" charset="-34"/>
                <a:cs typeface="Anantason" panose="020B0604020202020204" charset="-34"/>
              </a:rPr>
              <a:t>Refreshing Impact Evaluation:</a:t>
            </a:r>
            <a:r>
              <a:rPr sz="2800" dirty="0">
                <a:solidFill>
                  <a:srgbClr val="334155"/>
                </a:solidFill>
                <a:latin typeface="Anantason" panose="020B0604020202020204" charset="-34"/>
                <a:cs typeface="Anantason" panose="020B0604020202020204" charset="-34"/>
              </a:rPr>
              <a:t> Updating ongoing research to measure long-term family outcomes and wellbeing metrics.</a:t>
            </a:r>
          </a:p>
        </p:txBody>
      </p:sp>
      <p:sp>
        <p:nvSpPr>
          <p:cNvPr id="10" name="TextBox 9"/>
          <p:cNvSpPr txBox="1"/>
          <p:nvPr/>
        </p:nvSpPr>
        <p:spPr>
          <a:xfrm>
            <a:off x="1371600" y="5839791"/>
            <a:ext cx="9829800" cy="1269578"/>
          </a:xfrm>
          <a:prstGeom prst="rect">
            <a:avLst/>
          </a:prstGeom>
          <a:noFill/>
        </p:spPr>
        <p:txBody>
          <a:bodyPr wrap="square" lIns="0" tIns="0" rIns="0" bIns="0" anchor="t">
            <a:spAutoFit/>
          </a:bodyPr>
          <a:lstStyle/>
          <a:p>
            <a:pPr>
              <a:lnSpc>
                <a:spcPts val="3312"/>
              </a:lnSpc>
            </a:pPr>
            <a:r>
              <a:rPr sz="2800" b="1" dirty="0">
                <a:solidFill>
                  <a:srgbClr val="0F2942"/>
                </a:solidFill>
                <a:latin typeface="Anantason" panose="020B0604020202020204" charset="-34"/>
                <a:cs typeface="Anantason" panose="020B0604020202020204" charset="-34"/>
              </a:rPr>
              <a:t>Academic Partnerships:</a:t>
            </a:r>
            <a:r>
              <a:rPr sz="2800" dirty="0">
                <a:solidFill>
                  <a:srgbClr val="334155"/>
                </a:solidFill>
                <a:latin typeface="Anantason" panose="020B0604020202020204" charset="-34"/>
                <a:cs typeface="Anantason" panose="020B0604020202020204" charset="-34"/>
              </a:rPr>
              <a:t> Collaborating with leading research bodies (such as the American Institutes for Research) to validate models.</a:t>
            </a:r>
          </a:p>
        </p:txBody>
      </p:sp>
      <p:sp>
        <p:nvSpPr>
          <p:cNvPr id="11" name="TextBox 10"/>
          <p:cNvSpPr txBox="1"/>
          <p:nvPr/>
        </p:nvSpPr>
        <p:spPr>
          <a:xfrm>
            <a:off x="1371600" y="7387307"/>
            <a:ext cx="9829800" cy="1269578"/>
          </a:xfrm>
          <a:prstGeom prst="rect">
            <a:avLst/>
          </a:prstGeom>
          <a:noFill/>
        </p:spPr>
        <p:txBody>
          <a:bodyPr wrap="square" lIns="0" tIns="0" rIns="0" bIns="0" anchor="t">
            <a:spAutoFit/>
          </a:bodyPr>
          <a:lstStyle/>
          <a:p>
            <a:pPr>
              <a:lnSpc>
                <a:spcPts val="3312"/>
              </a:lnSpc>
            </a:pPr>
            <a:r>
              <a:rPr sz="2800" b="1" dirty="0">
                <a:solidFill>
                  <a:srgbClr val="0F2942"/>
                </a:solidFill>
                <a:latin typeface="Anantason" panose="020B0604020202020204" charset="-34"/>
                <a:cs typeface="Anantason" panose="020B0604020202020204" charset="-34"/>
              </a:rPr>
              <a:t>Data-Driven Innovation:</a:t>
            </a:r>
            <a:r>
              <a:rPr sz="2800" dirty="0">
                <a:solidFill>
                  <a:srgbClr val="334155"/>
                </a:solidFill>
                <a:latin typeface="Anantason" panose="020B0604020202020204" charset="-34"/>
                <a:cs typeface="Anantason" panose="020B0604020202020204" charset="-34"/>
              </a:rPr>
              <a:t> Utilizing quantitative and qualitative insights to continuously shape best practices for peer matching.</a:t>
            </a:r>
          </a:p>
        </p:txBody>
      </p:sp>
      <p:pic>
        <p:nvPicPr>
          <p:cNvPr id="12" name="Picture 11" descr="image.png"/>
          <p:cNvPicPr>
            <a:picLocks noChangeAspect="1"/>
          </p:cNvPicPr>
          <p:nvPr/>
        </p:nvPicPr>
        <p:blipFill>
          <a:blip r:embed="rId2"/>
          <a:stretch>
            <a:fillRect/>
          </a:stretch>
        </p:blipFill>
        <p:spPr>
          <a:xfrm>
            <a:off x="857250" y="4342283"/>
            <a:ext cx="285750" cy="300038"/>
          </a:xfrm>
          <a:prstGeom prst="rect">
            <a:avLst/>
          </a:prstGeom>
        </p:spPr>
      </p:pic>
      <p:pic>
        <p:nvPicPr>
          <p:cNvPr id="13" name="Picture 12" descr="image.png"/>
          <p:cNvPicPr>
            <a:picLocks noChangeAspect="1"/>
          </p:cNvPicPr>
          <p:nvPr/>
        </p:nvPicPr>
        <p:blipFill>
          <a:blip r:embed="rId3"/>
          <a:stretch>
            <a:fillRect/>
          </a:stretch>
        </p:blipFill>
        <p:spPr>
          <a:xfrm>
            <a:off x="857251" y="5889799"/>
            <a:ext cx="357188" cy="300038"/>
          </a:xfrm>
          <a:prstGeom prst="rect">
            <a:avLst/>
          </a:prstGeom>
        </p:spPr>
      </p:pic>
      <p:pic>
        <p:nvPicPr>
          <p:cNvPr id="14" name="Picture 13" descr="image.png"/>
          <p:cNvPicPr>
            <a:picLocks noChangeAspect="1"/>
          </p:cNvPicPr>
          <p:nvPr/>
        </p:nvPicPr>
        <p:blipFill>
          <a:blip r:embed="rId4"/>
          <a:stretch>
            <a:fillRect/>
          </a:stretch>
        </p:blipFill>
        <p:spPr>
          <a:xfrm>
            <a:off x="857250" y="7437313"/>
            <a:ext cx="285750" cy="300038"/>
          </a:xfrm>
          <a:prstGeom prst="rect">
            <a:avLst/>
          </a:prstGeom>
        </p:spPr>
      </p:pic>
      <p:sp>
        <p:nvSpPr>
          <p:cNvPr id="15" name="TextBox 14"/>
          <p:cNvSpPr txBox="1"/>
          <p:nvPr/>
        </p:nvSpPr>
        <p:spPr>
          <a:xfrm>
            <a:off x="857250" y="702303"/>
            <a:ext cx="17177147" cy="984885"/>
          </a:xfrm>
          <a:prstGeom prst="rect">
            <a:avLst/>
          </a:prstGeom>
          <a:noFill/>
        </p:spPr>
        <p:txBody>
          <a:bodyPr wrap="square" lIns="0" tIns="0" rIns="0" bIns="0" anchor="t">
            <a:spAutoFit/>
          </a:bodyPr>
          <a:lstStyle/>
          <a:p>
            <a:pPr algn="l"/>
            <a:r>
              <a:rPr sz="6400" b="1" dirty="0">
                <a:latin typeface="Bebas Neue Cyrillic" panose="020B0604020202020204" charset="0"/>
              </a:rPr>
              <a:t>Premier Research</a:t>
            </a:r>
          </a:p>
        </p:txBody>
      </p:sp>
      <p:pic>
        <p:nvPicPr>
          <p:cNvPr id="20" name="Picture 19">
            <a:extLst>
              <a:ext uri="{FF2B5EF4-FFF2-40B4-BE49-F238E27FC236}">
                <a16:creationId xmlns:a16="http://schemas.microsoft.com/office/drawing/2014/main" id="{C819562F-88C4-A174-9C11-ECC8D06F77A3}"/>
              </a:ext>
            </a:extLst>
          </p:cNvPr>
          <p:cNvPicPr>
            <a:picLocks noChangeAspect="1"/>
          </p:cNvPicPr>
          <p:nvPr/>
        </p:nvPicPr>
        <p:blipFill>
          <a:blip r:embed="rId5"/>
          <a:stretch>
            <a:fillRect/>
          </a:stretch>
        </p:blipFill>
        <p:spPr>
          <a:xfrm>
            <a:off x="11582400" y="2828526"/>
            <a:ext cx="4178933" cy="5828359"/>
          </a:xfrm>
          <a:prstGeom prst="rect">
            <a:avLst/>
          </a:prstGeom>
        </p:spPr>
      </p:pic>
      <p:grpSp>
        <p:nvGrpSpPr>
          <p:cNvPr id="21" name="Group 2">
            <a:extLst>
              <a:ext uri="{FF2B5EF4-FFF2-40B4-BE49-F238E27FC236}">
                <a16:creationId xmlns:a16="http://schemas.microsoft.com/office/drawing/2014/main" id="{AA567DA9-7F2C-078D-BC6C-92AF834B4B7F}"/>
              </a:ext>
            </a:extLst>
          </p:cNvPr>
          <p:cNvGrpSpPr/>
          <p:nvPr/>
        </p:nvGrpSpPr>
        <p:grpSpPr>
          <a:xfrm>
            <a:off x="15217445" y="314525"/>
            <a:ext cx="2728665" cy="1958026"/>
            <a:chOff x="0" y="0"/>
            <a:chExt cx="3638220" cy="2610701"/>
          </a:xfrm>
        </p:grpSpPr>
        <p:sp>
          <p:nvSpPr>
            <p:cNvPr id="22" name="Freeform 3">
              <a:extLst>
                <a:ext uri="{FF2B5EF4-FFF2-40B4-BE49-F238E27FC236}">
                  <a16:creationId xmlns:a16="http://schemas.microsoft.com/office/drawing/2014/main" id="{785BB4A6-1FFC-1C0B-0960-1FAD705EE1C2}"/>
                </a:ext>
              </a:extLst>
            </p:cNvPr>
            <p:cNvSpPr/>
            <p:nvPr/>
          </p:nvSpPr>
          <p:spPr>
            <a:xfrm>
              <a:off x="0" y="0"/>
              <a:ext cx="3638169" cy="2610739"/>
            </a:xfrm>
            <a:custGeom>
              <a:avLst/>
              <a:gdLst/>
              <a:ahLst/>
              <a:cxnLst/>
              <a:rect l="l" t="t" r="r" b="b"/>
              <a:pathLst>
                <a:path w="3638169" h="2610739">
                  <a:moveTo>
                    <a:pt x="0" y="0"/>
                  </a:moveTo>
                  <a:lnTo>
                    <a:pt x="3638169" y="0"/>
                  </a:lnTo>
                  <a:lnTo>
                    <a:pt x="3638169" y="2610739"/>
                  </a:lnTo>
                  <a:lnTo>
                    <a:pt x="0" y="2610739"/>
                  </a:lnTo>
                  <a:lnTo>
                    <a:pt x="0" y="0"/>
                  </a:lnTo>
                  <a:close/>
                </a:path>
              </a:pathLst>
            </a:custGeom>
            <a:blipFill>
              <a:blip r:embed="rId6"/>
              <a:stretch>
                <a:fillRect r="-1" b="1"/>
              </a:stretch>
            </a:blipFill>
          </p:spPr>
          <p:txBody>
            <a:bodyPr/>
            <a:lstStyle/>
            <a:p>
              <a:endParaRPr lang="en-US"/>
            </a:p>
          </p:txBody>
        </p:sp>
      </p:grpSp>
      <p:sp>
        <p:nvSpPr>
          <p:cNvPr id="24" name="Freeform 8">
            <a:extLst>
              <a:ext uri="{FF2B5EF4-FFF2-40B4-BE49-F238E27FC236}">
                <a16:creationId xmlns:a16="http://schemas.microsoft.com/office/drawing/2014/main" id="{34EDE60C-C6E8-77EF-714F-E6F118081E4B}"/>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177567" y="1263653"/>
            <a:ext cx="10724302" cy="1256662"/>
          </a:xfrm>
          <a:prstGeom prst="rect">
            <a:avLst/>
          </a:prstGeom>
        </p:spPr>
        <p:txBody>
          <a:bodyPr lIns="0" tIns="0" rIns="0" bIns="0" rtlCol="0" anchor="t">
            <a:spAutoFit/>
          </a:bodyPr>
          <a:lstStyle/>
          <a:p>
            <a:pPr algn="ctr">
              <a:lnSpc>
                <a:spcPts val="8958"/>
              </a:lnSpc>
            </a:pPr>
            <a:r>
              <a:rPr lang="en-US" sz="6398">
                <a:solidFill>
                  <a:srgbClr val="000000"/>
                </a:solidFill>
                <a:latin typeface="Bebas Neue Cyrillic"/>
                <a:ea typeface="Bebas Neue Cyrillic"/>
                <a:cs typeface="Bebas Neue Cyrillic"/>
                <a:sym typeface="Bebas Neue Cyrillic"/>
              </a:rPr>
              <a:t>EVIDENCE-BASED PEER SUPPORT PRACTICES</a:t>
            </a:r>
          </a:p>
        </p:txBody>
      </p:sp>
      <p:grpSp>
        <p:nvGrpSpPr>
          <p:cNvPr id="3" name="Group 3"/>
          <p:cNvGrpSpPr/>
          <p:nvPr/>
        </p:nvGrpSpPr>
        <p:grpSpPr>
          <a:xfrm>
            <a:off x="2177567" y="3434601"/>
            <a:ext cx="6718049" cy="3417799"/>
            <a:chOff x="0" y="0"/>
            <a:chExt cx="8957399" cy="4557065"/>
          </a:xfrm>
        </p:grpSpPr>
        <p:sp>
          <p:nvSpPr>
            <p:cNvPr id="4" name="Freeform 4"/>
            <p:cNvSpPr/>
            <p:nvPr/>
          </p:nvSpPr>
          <p:spPr>
            <a:xfrm>
              <a:off x="0" y="0"/>
              <a:ext cx="8957438" cy="4557014"/>
            </a:xfrm>
            <a:custGeom>
              <a:avLst/>
              <a:gdLst/>
              <a:ahLst/>
              <a:cxnLst/>
              <a:rect l="l" t="t" r="r" b="b"/>
              <a:pathLst>
                <a:path w="8957438" h="4557014">
                  <a:moveTo>
                    <a:pt x="0" y="3797554"/>
                  </a:moveTo>
                  <a:lnTo>
                    <a:pt x="0" y="759460"/>
                  </a:lnTo>
                  <a:cubicBezTo>
                    <a:pt x="0" y="340233"/>
                    <a:pt x="401320" y="0"/>
                    <a:pt x="895731" y="0"/>
                  </a:cubicBezTo>
                  <a:lnTo>
                    <a:pt x="8061706" y="0"/>
                  </a:lnTo>
                  <a:cubicBezTo>
                    <a:pt x="8556117" y="0"/>
                    <a:pt x="8957438" y="340233"/>
                    <a:pt x="8957438" y="759460"/>
                  </a:cubicBezTo>
                  <a:lnTo>
                    <a:pt x="8957438" y="3797554"/>
                  </a:lnTo>
                  <a:cubicBezTo>
                    <a:pt x="8957438" y="4216781"/>
                    <a:pt x="8556117" y="4557014"/>
                    <a:pt x="8061706" y="4557014"/>
                  </a:cubicBezTo>
                  <a:lnTo>
                    <a:pt x="895731" y="4557014"/>
                  </a:lnTo>
                  <a:cubicBezTo>
                    <a:pt x="401320" y="4557014"/>
                    <a:pt x="0" y="4216781"/>
                    <a:pt x="0" y="3797554"/>
                  </a:cubicBezTo>
                  <a:close/>
                </a:path>
              </a:pathLst>
            </a:custGeom>
            <a:blipFill>
              <a:blip r:embed="rId2"/>
              <a:stretch>
                <a:fillRect t="-15520" b="-15521"/>
              </a:stretch>
            </a:blipFill>
          </p:spPr>
          <p:txBody>
            <a:bodyPr/>
            <a:lstStyle/>
            <a:p>
              <a:endParaRPr lang="en-US"/>
            </a:p>
          </p:txBody>
        </p:sp>
      </p:grpSp>
      <p:grpSp>
        <p:nvGrpSpPr>
          <p:cNvPr id="5" name="Group 5"/>
          <p:cNvGrpSpPr/>
          <p:nvPr/>
        </p:nvGrpSpPr>
        <p:grpSpPr>
          <a:xfrm>
            <a:off x="14466389" y="314525"/>
            <a:ext cx="3479711" cy="2496960"/>
            <a:chOff x="0" y="0"/>
            <a:chExt cx="4639615" cy="3329280"/>
          </a:xfrm>
        </p:grpSpPr>
        <p:sp>
          <p:nvSpPr>
            <p:cNvPr id="6" name="Freeform 6"/>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TextBox 7"/>
          <p:cNvSpPr txBox="1"/>
          <p:nvPr/>
        </p:nvSpPr>
        <p:spPr>
          <a:xfrm>
            <a:off x="9325737" y="3104512"/>
            <a:ext cx="7702277" cy="3505960"/>
          </a:xfrm>
          <a:prstGeom prst="rect">
            <a:avLst/>
          </a:prstGeom>
        </p:spPr>
        <p:txBody>
          <a:bodyPr lIns="0" tIns="0" rIns="0" bIns="0" rtlCol="0" anchor="t">
            <a:spAutoFit/>
          </a:bodyPr>
          <a:lstStyle/>
          <a:p>
            <a:pPr marL="639958" lvl="2" indent="-213319" algn="l">
              <a:lnSpc>
                <a:spcPts val="5599"/>
              </a:lnSpc>
              <a:buFont typeface="Arial"/>
              <a:buChar char="⚬"/>
            </a:pPr>
            <a:r>
              <a:rPr lang="en-US" sz="2799" dirty="0">
                <a:solidFill>
                  <a:srgbClr val="000000"/>
                </a:solidFill>
                <a:ea typeface="Anantason"/>
                <a:cs typeface="Anantason"/>
                <a:sym typeface="Anantason"/>
              </a:rPr>
              <a:t>Contact referred parent within 24-48 hours.</a:t>
            </a:r>
          </a:p>
          <a:p>
            <a:pPr marL="639958" lvl="2" indent="-213319" algn="l">
              <a:lnSpc>
                <a:spcPts val="5599"/>
              </a:lnSpc>
              <a:buFont typeface="Arial"/>
              <a:buChar char="⚬"/>
            </a:pPr>
            <a:r>
              <a:rPr lang="en-US" sz="2799" dirty="0">
                <a:solidFill>
                  <a:srgbClr val="000000"/>
                </a:solidFill>
                <a:ea typeface="Anantason"/>
                <a:cs typeface="Anantason"/>
                <a:sym typeface="Anantason"/>
              </a:rPr>
              <a:t>Match referred parent to support parent.</a:t>
            </a:r>
          </a:p>
          <a:p>
            <a:pPr marL="639958" lvl="2" indent="-213319" algn="l">
              <a:lnSpc>
                <a:spcPts val="5599"/>
              </a:lnSpc>
              <a:buFont typeface="Arial"/>
              <a:buChar char="⚬"/>
            </a:pPr>
            <a:r>
              <a:rPr lang="en-US" sz="2799" dirty="0">
                <a:solidFill>
                  <a:srgbClr val="000000"/>
                </a:solidFill>
                <a:ea typeface="Anantason"/>
                <a:cs typeface="Anantason"/>
                <a:sym typeface="Anantason"/>
              </a:rPr>
              <a:t>Follow up within 1 week.</a:t>
            </a:r>
          </a:p>
          <a:p>
            <a:pPr marL="639958" lvl="2" indent="-213319" algn="l">
              <a:lnSpc>
                <a:spcPts val="5599"/>
              </a:lnSpc>
              <a:buFont typeface="Arial"/>
              <a:buChar char="⚬"/>
            </a:pPr>
            <a:r>
              <a:rPr lang="en-US" sz="2799" dirty="0">
                <a:solidFill>
                  <a:srgbClr val="000000"/>
                </a:solidFill>
                <a:ea typeface="Anantason"/>
                <a:cs typeface="Anantason"/>
                <a:sym typeface="Anantason"/>
              </a:rPr>
              <a:t>4 contacts within 8 weeks.</a:t>
            </a:r>
          </a:p>
          <a:p>
            <a:pPr marL="639958" lvl="2" indent="-213319" algn="l">
              <a:lnSpc>
                <a:spcPts val="5599"/>
              </a:lnSpc>
              <a:buFont typeface="Arial"/>
              <a:buChar char="⚬"/>
            </a:pPr>
            <a:r>
              <a:rPr lang="en-US" sz="2799" dirty="0">
                <a:solidFill>
                  <a:srgbClr val="000000"/>
                </a:solidFill>
                <a:ea typeface="Anantason"/>
                <a:cs typeface="Anantason"/>
                <a:sym typeface="Anantason"/>
              </a:rPr>
              <a:t>Evaluate after 8 weeks.</a:t>
            </a:r>
          </a:p>
        </p:txBody>
      </p:sp>
      <p:sp>
        <p:nvSpPr>
          <p:cNvPr id="8" name="Freeform 8"/>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6B263-D9BF-91B9-6962-D6FA37164DA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350C56C-D59C-5453-F202-4EC9C07B0E97}"/>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1963B471-C594-48CB-6E83-8FCE1CEAAE16}"/>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47677DB5-BA86-EA59-F051-3FA562A9A281}"/>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311458" y="651303"/>
            <a:ext cx="108204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What the Research Can Teach Us</a:t>
            </a:r>
          </a:p>
        </p:txBody>
      </p:sp>
      <p:sp>
        <p:nvSpPr>
          <p:cNvPr id="5" name="Content Placeholder 2"/>
          <p:cNvSpPr txBox="1">
            <a:spLocks/>
          </p:cNvSpPr>
          <p:nvPr/>
        </p:nvSpPr>
        <p:spPr>
          <a:xfrm>
            <a:off x="2057400" y="2552700"/>
            <a:ext cx="10287000" cy="5638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Peer support is increasingly recognized as a meaningful component of family-centered support.</a:t>
            </a:r>
          </a:p>
          <a:p>
            <a:pPr>
              <a:defRPr sz="2000"/>
            </a:pPr>
            <a:r>
              <a:rPr lang="en-US" sz="2800" dirty="0"/>
              <a:t>Research and practice point to benefits such as reduced isolation, increased confidence and connection to information and resources.</a:t>
            </a:r>
          </a:p>
          <a:p>
            <a:pPr>
              <a:defRPr sz="2000"/>
            </a:pPr>
            <a:r>
              <a:rPr lang="en-US" sz="2800" dirty="0"/>
              <a:t>Parent-to-parent relationships can help families navigate complex systems while feeling understood by someone who has lived a similar experience.</a:t>
            </a:r>
          </a:p>
          <a:p>
            <a:pPr>
              <a:defRPr sz="2000"/>
            </a:pPr>
            <a:r>
              <a:rPr lang="en-US" sz="2800" dirty="0"/>
              <a:t>A key opportunity for P2P USA: strengthen the evidence base around what makes a 'meaningful contact' and what outcomes families experience.</a:t>
            </a:r>
          </a:p>
          <a:p>
            <a:pPr>
              <a:defRPr sz="2000"/>
            </a:pPr>
            <a:r>
              <a:rPr lang="en-US" sz="2800" dirty="0"/>
              <a:t>Discussion: What outcomes do you see that we should be measuring?</a:t>
            </a:r>
          </a:p>
        </p:txBody>
      </p:sp>
    </p:spTree>
    <p:extLst>
      <p:ext uri="{BB962C8B-B14F-4D97-AF65-F5344CB8AC3E}">
        <p14:creationId xmlns:p14="http://schemas.microsoft.com/office/powerpoint/2010/main" val="1178773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EBB38-9CEC-6663-EBB7-D9402218202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B3B0012-D158-C31B-948E-82F375EDC19B}"/>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854B3F39-FD4F-BE46-52BE-B025A516D55A}"/>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02BB692C-D0E9-50A5-8E9C-ED8DD739056C}"/>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341938" y="706167"/>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Research Questions for Parent to Parent USA</a:t>
            </a:r>
          </a:p>
        </p:txBody>
      </p:sp>
      <p:sp>
        <p:nvSpPr>
          <p:cNvPr id="5" name="Content Placeholder 2"/>
          <p:cNvSpPr txBox="1">
            <a:spLocks/>
          </p:cNvSpPr>
          <p:nvPr/>
        </p:nvSpPr>
        <p:spPr>
          <a:xfrm>
            <a:off x="2971800" y="40005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What makes a Parent-to-Parent match successful?</a:t>
            </a:r>
          </a:p>
          <a:p>
            <a:pPr>
              <a:defRPr sz="2000"/>
            </a:pPr>
            <a:r>
              <a:rPr lang="en-US" sz="2800" dirty="0"/>
              <a:t>Which practices are most helpful during the first contact and over time?</a:t>
            </a:r>
          </a:p>
          <a:p>
            <a:pPr>
              <a:defRPr sz="2000"/>
            </a:pPr>
            <a:r>
              <a:rPr lang="en-US" sz="2800" dirty="0"/>
              <a:t>How does peer support affect caregiver isolation, confidence and navigation of systems?</a:t>
            </a:r>
          </a:p>
          <a:p>
            <a:pPr>
              <a:defRPr sz="2000"/>
            </a:pPr>
            <a:r>
              <a:rPr lang="en-US" sz="2800" dirty="0"/>
              <a:t>What differences do we see across family populations and settings?</a:t>
            </a:r>
          </a:p>
          <a:p>
            <a:pPr>
              <a:defRPr sz="2000"/>
            </a:pPr>
            <a:r>
              <a:rPr lang="en-US" sz="2800" dirty="0"/>
              <a:t>How can we collect meaningful data without making families feel like research subjects? (Not currently doing this directly at the national level).</a:t>
            </a:r>
          </a:p>
        </p:txBody>
      </p:sp>
    </p:spTree>
    <p:extLst>
      <p:ext uri="{BB962C8B-B14F-4D97-AF65-F5344CB8AC3E}">
        <p14:creationId xmlns:p14="http://schemas.microsoft.com/office/powerpoint/2010/main" val="3013830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57250" y="2615951"/>
            <a:ext cx="8401050" cy="430887"/>
          </a:xfrm>
          <a:prstGeom prst="rect">
            <a:avLst/>
          </a:prstGeom>
          <a:noFill/>
        </p:spPr>
        <p:txBody>
          <a:bodyPr wrap="square" lIns="0" tIns="0" rIns="0" bIns="0" anchor="t">
            <a:spAutoFit/>
          </a:bodyPr>
          <a:lstStyle/>
          <a:p>
            <a:pPr algn="l"/>
            <a:r>
              <a:rPr sz="2800" b="1" dirty="0">
                <a:solidFill>
                  <a:srgbClr val="0F2942"/>
                </a:solidFill>
                <a:latin typeface="Anantason" panose="020B0604020202020204" charset="-34"/>
                <a:cs typeface="Anantason" panose="020B0604020202020204" charset="-34"/>
              </a:rPr>
              <a:t>Elevating Alliance Program Quality</a:t>
            </a:r>
          </a:p>
        </p:txBody>
      </p:sp>
      <p:sp>
        <p:nvSpPr>
          <p:cNvPr id="8" name="TextBox 7"/>
          <p:cNvSpPr txBox="1"/>
          <p:nvPr/>
        </p:nvSpPr>
        <p:spPr>
          <a:xfrm>
            <a:off x="857250" y="3032281"/>
            <a:ext cx="9658350" cy="1200970"/>
          </a:xfrm>
          <a:prstGeom prst="rect">
            <a:avLst/>
          </a:prstGeom>
          <a:noFill/>
        </p:spPr>
        <p:txBody>
          <a:bodyPr wrap="square" lIns="0" tIns="0" rIns="0" bIns="0" anchor="t">
            <a:spAutoFit/>
          </a:bodyPr>
          <a:lstStyle/>
          <a:p>
            <a:pPr>
              <a:lnSpc>
                <a:spcPts val="3138"/>
              </a:lnSpc>
            </a:pPr>
            <a:r>
              <a:rPr sz="2800" dirty="0">
                <a:solidFill>
                  <a:srgbClr val="475569"/>
                </a:solidFill>
                <a:latin typeface="Anantason" panose="020B0604020202020204" charset="-34"/>
                <a:cs typeface="Anantason" panose="020B0604020202020204" charset="-34"/>
              </a:rPr>
              <a:t>Scaling core peer-support tools, standardized training protocols, and choice boards across all </a:t>
            </a:r>
            <a:r>
              <a:rPr lang="en-US" sz="2800" dirty="0">
                <a:solidFill>
                  <a:srgbClr val="475569"/>
                </a:solidFill>
                <a:latin typeface="Anantason" panose="020B0604020202020204" charset="-34"/>
                <a:cs typeface="Anantason" panose="020B0604020202020204" charset="-34"/>
              </a:rPr>
              <a:t>37</a:t>
            </a:r>
            <a:r>
              <a:rPr sz="2800" dirty="0">
                <a:solidFill>
                  <a:srgbClr val="475569"/>
                </a:solidFill>
                <a:latin typeface="Anantason" panose="020B0604020202020204" charset="-34"/>
                <a:cs typeface="Anantason" panose="020B0604020202020204" charset="-34"/>
              </a:rPr>
              <a:t> Alliance Member programs.</a:t>
            </a:r>
          </a:p>
        </p:txBody>
      </p:sp>
      <p:sp>
        <p:nvSpPr>
          <p:cNvPr id="9" name="TextBox 8"/>
          <p:cNvSpPr txBox="1"/>
          <p:nvPr/>
        </p:nvSpPr>
        <p:spPr>
          <a:xfrm>
            <a:off x="1371600" y="4370189"/>
            <a:ext cx="8915400" cy="1200970"/>
          </a:xfrm>
          <a:prstGeom prst="rect">
            <a:avLst/>
          </a:prstGeom>
          <a:noFill/>
        </p:spPr>
        <p:txBody>
          <a:bodyPr wrap="square" lIns="0" tIns="0" rIns="0" bIns="0" anchor="t">
            <a:spAutoFit/>
          </a:bodyPr>
          <a:lstStyle/>
          <a:p>
            <a:pPr>
              <a:lnSpc>
                <a:spcPts val="3138"/>
              </a:lnSpc>
            </a:pPr>
            <a:r>
              <a:rPr sz="2800" b="1" dirty="0">
                <a:solidFill>
                  <a:srgbClr val="0F2942"/>
                </a:solidFill>
                <a:latin typeface="Anantason" panose="020B0604020202020204" charset="-34"/>
                <a:cs typeface="Anantason" panose="020B0604020202020204" charset="-34"/>
              </a:rPr>
              <a:t>Standardized Training &amp; Choice Boards:</a:t>
            </a:r>
            <a:r>
              <a:rPr sz="2800" dirty="0">
                <a:solidFill>
                  <a:srgbClr val="334155"/>
                </a:solidFill>
                <a:latin typeface="Anantason" panose="020B0604020202020204" charset="-34"/>
                <a:cs typeface="Anantason" panose="020B0604020202020204" charset="-34"/>
              </a:rPr>
              <a:t> Equipping state coordinators and volunteer Support Parents with updated training modules and accessible resources.</a:t>
            </a:r>
          </a:p>
        </p:txBody>
      </p:sp>
      <p:sp>
        <p:nvSpPr>
          <p:cNvPr id="10" name="TextBox 9"/>
          <p:cNvSpPr txBox="1"/>
          <p:nvPr/>
        </p:nvSpPr>
        <p:spPr>
          <a:xfrm>
            <a:off x="1371600" y="5851400"/>
            <a:ext cx="8915400" cy="1200970"/>
          </a:xfrm>
          <a:prstGeom prst="rect">
            <a:avLst/>
          </a:prstGeom>
          <a:noFill/>
        </p:spPr>
        <p:txBody>
          <a:bodyPr wrap="square" lIns="0" tIns="0" rIns="0" bIns="0" anchor="t">
            <a:spAutoFit/>
          </a:bodyPr>
          <a:lstStyle/>
          <a:p>
            <a:pPr>
              <a:lnSpc>
                <a:spcPts val="3138"/>
              </a:lnSpc>
            </a:pPr>
            <a:r>
              <a:rPr sz="2800" b="1" dirty="0">
                <a:solidFill>
                  <a:srgbClr val="0F2942"/>
                </a:solidFill>
                <a:latin typeface="Anantason" panose="020B0604020202020204" charset="-34"/>
                <a:cs typeface="Anantason" panose="020B0604020202020204" charset="-34"/>
              </a:rPr>
              <a:t>24–48 Hour Matching Protocol:</a:t>
            </a:r>
            <a:r>
              <a:rPr sz="2800" dirty="0">
                <a:solidFill>
                  <a:srgbClr val="334155"/>
                </a:solidFill>
                <a:latin typeface="Anantason" panose="020B0604020202020204" charset="-34"/>
                <a:cs typeface="Anantason" panose="020B0604020202020204" charset="-34"/>
              </a:rPr>
              <a:t> Refining national referral workflows to guarantee referred parents receive 1-on-1 peer matching within 24–48 hours.</a:t>
            </a:r>
          </a:p>
        </p:txBody>
      </p:sp>
      <p:sp>
        <p:nvSpPr>
          <p:cNvPr id="11" name="TextBox 10"/>
          <p:cNvSpPr txBox="1"/>
          <p:nvPr/>
        </p:nvSpPr>
        <p:spPr>
          <a:xfrm>
            <a:off x="1371600" y="7332612"/>
            <a:ext cx="8629650" cy="1200970"/>
          </a:xfrm>
          <a:prstGeom prst="rect">
            <a:avLst/>
          </a:prstGeom>
          <a:noFill/>
        </p:spPr>
        <p:txBody>
          <a:bodyPr wrap="square" lIns="0" tIns="0" rIns="0" bIns="0" anchor="t">
            <a:spAutoFit/>
          </a:bodyPr>
          <a:lstStyle/>
          <a:p>
            <a:pPr>
              <a:lnSpc>
                <a:spcPts val="3138"/>
              </a:lnSpc>
            </a:pPr>
            <a:r>
              <a:rPr sz="2800" b="1" dirty="0">
                <a:solidFill>
                  <a:srgbClr val="0F2942"/>
                </a:solidFill>
                <a:latin typeface="Anantason" panose="020B0604020202020204" charset="-34"/>
                <a:cs typeface="Anantason" panose="020B0604020202020204" charset="-34"/>
              </a:rPr>
              <a:t>Technical Assistance &amp; Capacity:</a:t>
            </a:r>
            <a:r>
              <a:rPr sz="2800" dirty="0">
                <a:solidFill>
                  <a:srgbClr val="334155"/>
                </a:solidFill>
                <a:latin typeface="Anantason" panose="020B0604020202020204" charset="-34"/>
                <a:cs typeface="Anantason" panose="020B0604020202020204" charset="-34"/>
              </a:rPr>
              <a:t> Providing operational assistance, tools, and digital infrastructure to expand regional program sustainability.</a:t>
            </a:r>
          </a:p>
        </p:txBody>
      </p:sp>
      <p:pic>
        <p:nvPicPr>
          <p:cNvPr id="12" name="Picture 11" descr="image.png"/>
          <p:cNvPicPr>
            <a:picLocks noChangeAspect="1"/>
          </p:cNvPicPr>
          <p:nvPr/>
        </p:nvPicPr>
        <p:blipFill>
          <a:blip r:embed="rId2"/>
          <a:stretch>
            <a:fillRect/>
          </a:stretch>
        </p:blipFill>
        <p:spPr>
          <a:xfrm>
            <a:off x="857251" y="4420195"/>
            <a:ext cx="328613" cy="300038"/>
          </a:xfrm>
          <a:prstGeom prst="rect">
            <a:avLst/>
          </a:prstGeom>
        </p:spPr>
      </p:pic>
      <p:pic>
        <p:nvPicPr>
          <p:cNvPr id="13" name="Picture 12" descr="image.png"/>
          <p:cNvPicPr>
            <a:picLocks noChangeAspect="1"/>
          </p:cNvPicPr>
          <p:nvPr/>
        </p:nvPicPr>
        <p:blipFill>
          <a:blip r:embed="rId3"/>
          <a:stretch>
            <a:fillRect/>
          </a:stretch>
        </p:blipFill>
        <p:spPr>
          <a:xfrm>
            <a:off x="857250" y="5901407"/>
            <a:ext cx="285750" cy="300038"/>
          </a:xfrm>
          <a:prstGeom prst="rect">
            <a:avLst/>
          </a:prstGeom>
        </p:spPr>
      </p:pic>
      <p:pic>
        <p:nvPicPr>
          <p:cNvPr id="14" name="Picture 13" descr="image.png"/>
          <p:cNvPicPr>
            <a:picLocks noChangeAspect="1"/>
          </p:cNvPicPr>
          <p:nvPr/>
        </p:nvPicPr>
        <p:blipFill>
          <a:blip r:embed="rId4"/>
          <a:stretch>
            <a:fillRect/>
          </a:stretch>
        </p:blipFill>
        <p:spPr>
          <a:xfrm>
            <a:off x="857250" y="7382620"/>
            <a:ext cx="285750" cy="300038"/>
          </a:xfrm>
          <a:prstGeom prst="rect">
            <a:avLst/>
          </a:prstGeom>
        </p:spPr>
      </p:pic>
      <p:sp>
        <p:nvSpPr>
          <p:cNvPr id="18" name="TextBox 17">
            <a:extLst>
              <a:ext uri="{FF2B5EF4-FFF2-40B4-BE49-F238E27FC236}">
                <a16:creationId xmlns:a16="http://schemas.microsoft.com/office/drawing/2014/main" id="{ED8FCC27-67EA-F2BD-7E8E-13204BF85439}"/>
              </a:ext>
            </a:extLst>
          </p:cNvPr>
          <p:cNvSpPr txBox="1"/>
          <p:nvPr/>
        </p:nvSpPr>
        <p:spPr>
          <a:xfrm>
            <a:off x="857250" y="581706"/>
            <a:ext cx="9144000" cy="1077218"/>
          </a:xfrm>
          <a:prstGeom prst="rect">
            <a:avLst/>
          </a:prstGeom>
          <a:noFill/>
        </p:spPr>
        <p:txBody>
          <a:bodyPr wrap="square">
            <a:spAutoFit/>
          </a:bodyPr>
          <a:lstStyle/>
          <a:p>
            <a:pPr algn="l"/>
            <a:r>
              <a:rPr lang="en-US" sz="6400" b="1" dirty="0">
                <a:latin typeface="Bebas Neue Cyrillic" panose="020B0604020202020204" charset="0"/>
              </a:rPr>
              <a:t>Program enhancement</a:t>
            </a:r>
          </a:p>
        </p:txBody>
      </p:sp>
      <p:sp>
        <p:nvSpPr>
          <p:cNvPr id="20" name="Freeform 4">
            <a:extLst>
              <a:ext uri="{FF2B5EF4-FFF2-40B4-BE49-F238E27FC236}">
                <a16:creationId xmlns:a16="http://schemas.microsoft.com/office/drawing/2014/main" id="{6A8332B4-43F7-CEB7-A910-D4B5A156ACD2}"/>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5"/>
            <a:stretch>
              <a:fillRect/>
            </a:stretch>
          </a:blipFill>
        </p:spPr>
        <p:txBody>
          <a:bodyPr/>
          <a:lstStyle/>
          <a:p>
            <a:endParaRPr lang="en-US"/>
          </a:p>
        </p:txBody>
      </p:sp>
      <p:grpSp>
        <p:nvGrpSpPr>
          <p:cNvPr id="21" name="Group 2">
            <a:extLst>
              <a:ext uri="{FF2B5EF4-FFF2-40B4-BE49-F238E27FC236}">
                <a16:creationId xmlns:a16="http://schemas.microsoft.com/office/drawing/2014/main" id="{DCDD3B42-C8AE-FC08-737F-99E5A1AAC703}"/>
              </a:ext>
            </a:extLst>
          </p:cNvPr>
          <p:cNvGrpSpPr/>
          <p:nvPr/>
        </p:nvGrpSpPr>
        <p:grpSpPr>
          <a:xfrm>
            <a:off x="15217445" y="314525"/>
            <a:ext cx="2728665" cy="1958026"/>
            <a:chOff x="0" y="0"/>
            <a:chExt cx="3638220" cy="2610701"/>
          </a:xfrm>
        </p:grpSpPr>
        <p:sp>
          <p:nvSpPr>
            <p:cNvPr id="22" name="Freeform 3">
              <a:extLst>
                <a:ext uri="{FF2B5EF4-FFF2-40B4-BE49-F238E27FC236}">
                  <a16:creationId xmlns:a16="http://schemas.microsoft.com/office/drawing/2014/main" id="{41E6AF54-D58A-9922-58BA-754AADC820E3}"/>
                </a:ext>
              </a:extLst>
            </p:cNvPr>
            <p:cNvSpPr/>
            <p:nvPr/>
          </p:nvSpPr>
          <p:spPr>
            <a:xfrm>
              <a:off x="0" y="0"/>
              <a:ext cx="3638169" cy="2610739"/>
            </a:xfrm>
            <a:custGeom>
              <a:avLst/>
              <a:gdLst/>
              <a:ahLst/>
              <a:cxnLst/>
              <a:rect l="l" t="t" r="r" b="b"/>
              <a:pathLst>
                <a:path w="3638169" h="2610739">
                  <a:moveTo>
                    <a:pt x="0" y="0"/>
                  </a:moveTo>
                  <a:lnTo>
                    <a:pt x="3638169" y="0"/>
                  </a:lnTo>
                  <a:lnTo>
                    <a:pt x="3638169" y="2610739"/>
                  </a:lnTo>
                  <a:lnTo>
                    <a:pt x="0" y="2610739"/>
                  </a:lnTo>
                  <a:lnTo>
                    <a:pt x="0" y="0"/>
                  </a:lnTo>
                  <a:close/>
                </a:path>
              </a:pathLst>
            </a:custGeom>
            <a:blipFill>
              <a:blip r:embed="rId6"/>
              <a:stretch>
                <a:fillRect r="-1" b="1"/>
              </a:stretch>
            </a:blipFill>
          </p:spPr>
          <p:txBody>
            <a:bodyPr/>
            <a:lstStyle/>
            <a:p>
              <a:endParaRPr lang="en-US"/>
            </a:p>
          </p:txBody>
        </p:sp>
      </p:grpSp>
      <p:pic>
        <p:nvPicPr>
          <p:cNvPr id="24" name="Picture 23">
            <a:extLst>
              <a:ext uri="{FF2B5EF4-FFF2-40B4-BE49-F238E27FC236}">
                <a16:creationId xmlns:a16="http://schemas.microsoft.com/office/drawing/2014/main" id="{59ADCD66-3FF7-E9FF-8E95-7AD91D0B9128}"/>
              </a:ext>
            </a:extLst>
          </p:cNvPr>
          <p:cNvPicPr>
            <a:picLocks noChangeAspect="1"/>
          </p:cNvPicPr>
          <p:nvPr/>
        </p:nvPicPr>
        <p:blipFill>
          <a:blip r:embed="rId7"/>
          <a:stretch>
            <a:fillRect/>
          </a:stretch>
        </p:blipFill>
        <p:spPr>
          <a:xfrm>
            <a:off x="11582400" y="2486307"/>
            <a:ext cx="4173805" cy="60472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EEC68-3444-D4A0-51C5-267A8D24EDD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6C89A77-F7D4-E87F-0F46-4126CB787BBC}"/>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305697A4-351C-8516-F8A4-DFA91A4935DA}"/>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6E0A625A-4F60-5B6B-F37A-1F5773E458E9}"/>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457200" y="571500"/>
            <a:ext cx="10515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If You Could Have More Training…</a:t>
            </a:r>
          </a:p>
        </p:txBody>
      </p:sp>
      <p:sp>
        <p:nvSpPr>
          <p:cNvPr id="5" name="Content Placeholder 2"/>
          <p:cNvSpPr txBox="1">
            <a:spLocks/>
          </p:cNvSpPr>
          <p:nvPr/>
        </p:nvSpPr>
        <p:spPr>
          <a:xfrm>
            <a:off x="2724912" y="30099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What additional skills would you want to learn?</a:t>
            </a:r>
          </a:p>
          <a:p>
            <a:pPr>
              <a:defRPr sz="2000"/>
            </a:pPr>
            <a:r>
              <a:rPr lang="en-US" sz="2800" dirty="0"/>
              <a:t>What skills would make your Support Parent role easier or more meaningful?</a:t>
            </a:r>
          </a:p>
          <a:p>
            <a:pPr>
              <a:defRPr sz="2000"/>
            </a:pPr>
            <a:r>
              <a:rPr lang="en-US" sz="2800" dirty="0"/>
              <a:t>What situations do you encounter that you do not feel fully prepared for?</a:t>
            </a:r>
          </a:p>
          <a:p>
            <a:pPr>
              <a:defRPr sz="2000"/>
            </a:pPr>
            <a:r>
              <a:rPr lang="en-US" sz="2800" dirty="0"/>
              <a:t>What resources could P2P USA develop once and make available nationally?</a:t>
            </a:r>
          </a:p>
        </p:txBody>
      </p:sp>
    </p:spTree>
    <p:extLst>
      <p:ext uri="{BB962C8B-B14F-4D97-AF65-F5344CB8AC3E}">
        <p14:creationId xmlns:p14="http://schemas.microsoft.com/office/powerpoint/2010/main" val="194619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DBE39-9152-2A91-ACE7-248A472F7E8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F77C62B-089F-5E51-0E10-CC951354CF6C}"/>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B12C86F2-2BDD-A7AC-5BA9-4BD0F88DE2AE}"/>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62E203E9-C003-996C-988E-AD55B45D9388}"/>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341938" y="660060"/>
            <a:ext cx="12030456"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Imagine a National P2P Training Menu</a:t>
            </a:r>
          </a:p>
        </p:txBody>
      </p:sp>
      <p:sp>
        <p:nvSpPr>
          <p:cNvPr id="5" name="Content Placeholder 2"/>
          <p:cNvSpPr txBox="1">
            <a:spLocks/>
          </p:cNvSpPr>
          <p:nvPr/>
        </p:nvSpPr>
        <p:spPr>
          <a:xfrm>
            <a:off x="2362200" y="2324100"/>
            <a:ext cx="92964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Advanced listening and relationship-building</a:t>
            </a:r>
          </a:p>
          <a:p>
            <a:pPr>
              <a:defRPr sz="2000"/>
            </a:pPr>
            <a:r>
              <a:rPr lang="en-US" sz="2800" dirty="0"/>
              <a:t>Difficult conversations and setting boundaries</a:t>
            </a:r>
          </a:p>
          <a:p>
            <a:pPr>
              <a:defRPr sz="2000"/>
            </a:pPr>
            <a:r>
              <a:rPr lang="en-US" sz="2800" dirty="0"/>
              <a:t>Crisis situations and knowing when to refer</a:t>
            </a:r>
          </a:p>
          <a:p>
            <a:pPr>
              <a:defRPr sz="2000"/>
            </a:pPr>
            <a:r>
              <a:rPr lang="en-US" sz="2800" dirty="0"/>
              <a:t>Telling your story effectively and safely</a:t>
            </a:r>
          </a:p>
          <a:p>
            <a:pPr>
              <a:defRPr sz="2000"/>
            </a:pPr>
            <a:r>
              <a:rPr lang="en-US" sz="2800" dirty="0"/>
              <a:t>Self-care, resilience and avoiding burnout</a:t>
            </a:r>
          </a:p>
          <a:p>
            <a:pPr>
              <a:defRPr sz="2000"/>
            </a:pPr>
            <a:r>
              <a:rPr lang="en-US" sz="2800" dirty="0"/>
              <a:t>Engaging fathers and male caregivers</a:t>
            </a:r>
          </a:p>
          <a:p>
            <a:pPr>
              <a:defRPr sz="2000"/>
            </a:pPr>
            <a:r>
              <a:rPr lang="en-US" sz="2800" dirty="0"/>
              <a:t>Supporting Spanish-speaking families</a:t>
            </a:r>
          </a:p>
          <a:p>
            <a:pPr>
              <a:defRPr sz="2000"/>
            </a:pPr>
            <a:r>
              <a:rPr lang="en-US" sz="2800" dirty="0"/>
              <a:t>Rural outreach and virtual peer support</a:t>
            </a:r>
          </a:p>
          <a:p>
            <a:pPr>
              <a:defRPr sz="2000"/>
            </a:pPr>
            <a:r>
              <a:rPr lang="en-US" sz="2800" dirty="0"/>
              <a:t>Foster and kinship family support</a:t>
            </a:r>
          </a:p>
          <a:p>
            <a:pPr>
              <a:defRPr sz="2000"/>
            </a:pPr>
            <a:r>
              <a:rPr lang="en-US" sz="2800" dirty="0"/>
              <a:t>Substance exposure and family-centered peer support</a:t>
            </a:r>
          </a:p>
          <a:p>
            <a:pPr>
              <a:defRPr sz="2000"/>
            </a:pPr>
            <a:r>
              <a:rPr lang="en-US" sz="2800" dirty="0"/>
              <a:t>Transitions and systems navigation</a:t>
            </a:r>
          </a:p>
          <a:p>
            <a:pPr>
              <a:defRPr sz="2000"/>
            </a:pPr>
            <a:r>
              <a:rPr lang="en-US" sz="2800" dirty="0"/>
              <a:t>Cultural humility and working across differences</a:t>
            </a:r>
          </a:p>
        </p:txBody>
      </p:sp>
    </p:spTree>
    <p:extLst>
      <p:ext uri="{BB962C8B-B14F-4D97-AF65-F5344CB8AC3E}">
        <p14:creationId xmlns:p14="http://schemas.microsoft.com/office/powerpoint/2010/main" val="3719231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5580-D4DD-D348-37B9-FE79177F2B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BDD33B7-AC84-FDCD-93BE-A52D41B7D952}"/>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DD1F986E-5C79-88C5-0B79-7B18FE74016D}"/>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EC4BF49A-0D74-46EF-32C7-CE3116312D96}"/>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152400" y="723900"/>
            <a:ext cx="99822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Who Are We Trying to Reach?</a:t>
            </a:r>
          </a:p>
        </p:txBody>
      </p:sp>
      <p:sp>
        <p:nvSpPr>
          <p:cNvPr id="5" name="Content Placeholder 2"/>
          <p:cNvSpPr txBox="1">
            <a:spLocks/>
          </p:cNvSpPr>
          <p:nvPr/>
        </p:nvSpPr>
        <p:spPr>
          <a:xfrm>
            <a:off x="2362200" y="24765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Fathers and male caregivers</a:t>
            </a:r>
          </a:p>
          <a:p>
            <a:pPr>
              <a:defRPr sz="2000"/>
            </a:pPr>
            <a:r>
              <a:rPr lang="en-US" sz="2800" dirty="0"/>
              <a:t>Spanish-speaking families and families who prefer support in Spanish</a:t>
            </a:r>
          </a:p>
          <a:p>
            <a:pPr>
              <a:defRPr sz="2000"/>
            </a:pPr>
            <a:r>
              <a:rPr lang="en-US" sz="2800" dirty="0"/>
              <a:t>Rural and geographically isolated families</a:t>
            </a:r>
          </a:p>
          <a:p>
            <a:pPr>
              <a:defRPr sz="2000"/>
            </a:pPr>
            <a:r>
              <a:rPr lang="en-US" sz="2800" dirty="0"/>
              <a:t>Families navigating substance exposure and related systems</a:t>
            </a:r>
          </a:p>
          <a:p>
            <a:pPr>
              <a:defRPr sz="2000"/>
            </a:pPr>
            <a:r>
              <a:rPr lang="en-US" sz="2800" dirty="0"/>
              <a:t>Foster families</a:t>
            </a:r>
          </a:p>
          <a:p>
            <a:pPr>
              <a:defRPr sz="2000"/>
            </a:pPr>
            <a:r>
              <a:rPr lang="en-US" sz="2800" dirty="0"/>
              <a:t>Kinship caregivers</a:t>
            </a:r>
          </a:p>
          <a:p>
            <a:pPr>
              <a:defRPr sz="2000"/>
            </a:pPr>
            <a:r>
              <a:rPr lang="en-US" sz="2800" dirty="0"/>
              <a:t>Siblings</a:t>
            </a:r>
          </a:p>
        </p:txBody>
      </p:sp>
    </p:spTree>
    <p:extLst>
      <p:ext uri="{BB962C8B-B14F-4D97-AF65-F5344CB8AC3E}">
        <p14:creationId xmlns:p14="http://schemas.microsoft.com/office/powerpoint/2010/main" val="848074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76892-21F3-4070-C6E6-D07B7B7EE7B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1E02A1B-6366-3502-AB10-7D22D1213CFB}"/>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72E6C161-A479-9BA0-3C21-1C8C30E55BF6}"/>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C862CB8D-6361-A904-18DA-5B792A4B4512}"/>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152400" y="647700"/>
            <a:ext cx="10210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Fathers &amp; Male Caregivers</a:t>
            </a:r>
          </a:p>
        </p:txBody>
      </p:sp>
      <p:sp>
        <p:nvSpPr>
          <p:cNvPr id="5" name="Content Placeholder 2"/>
          <p:cNvSpPr txBox="1">
            <a:spLocks/>
          </p:cNvSpPr>
          <p:nvPr/>
        </p:nvSpPr>
        <p:spPr>
          <a:xfrm>
            <a:off x="2362200" y="314994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How can we create more natural entry points for fathers and male caregivers?</a:t>
            </a:r>
          </a:p>
          <a:p>
            <a:pPr>
              <a:defRPr sz="2000"/>
            </a:pPr>
            <a:r>
              <a:rPr lang="en-US" sz="2800" dirty="0"/>
              <a:t>What makes peer support feel relevant, accessible and comfortable?</a:t>
            </a:r>
          </a:p>
          <a:p>
            <a:pPr>
              <a:defRPr sz="2000"/>
            </a:pPr>
            <a:r>
              <a:rPr lang="en-US" sz="2800" dirty="0"/>
              <a:t>What voices and stories are missing from our current network?</a:t>
            </a:r>
          </a:p>
          <a:p>
            <a:pPr>
              <a:defRPr sz="2000"/>
            </a:pPr>
            <a:r>
              <a:rPr lang="en-US" sz="2800" dirty="0"/>
              <a:t>What training would help Support Parents better engage fathers?</a:t>
            </a:r>
          </a:p>
        </p:txBody>
      </p:sp>
    </p:spTree>
    <p:extLst>
      <p:ext uri="{BB962C8B-B14F-4D97-AF65-F5344CB8AC3E}">
        <p14:creationId xmlns:p14="http://schemas.microsoft.com/office/powerpoint/2010/main" val="3082600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A1BB2-2260-1BDA-E6C6-32E00E635EA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C12EED9-2348-EDC7-764F-DA5E81E829DB}"/>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67A3B6B9-9F72-AC02-497C-EC9242351A11}"/>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A5B3CA5C-7E06-CBDB-2979-5881474002CF}"/>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5" name="TextBox 4">
            <a:extLst>
              <a:ext uri="{FF2B5EF4-FFF2-40B4-BE49-F238E27FC236}">
                <a16:creationId xmlns:a16="http://schemas.microsoft.com/office/drawing/2014/main" id="{EC70104B-07EC-2962-17FD-CACE12B407C7}"/>
              </a:ext>
            </a:extLst>
          </p:cNvPr>
          <p:cNvSpPr txBox="1"/>
          <p:nvPr/>
        </p:nvSpPr>
        <p:spPr>
          <a:xfrm>
            <a:off x="457200" y="774016"/>
            <a:ext cx="3479673" cy="1577996"/>
          </a:xfrm>
          <a:prstGeom prst="rect">
            <a:avLst/>
          </a:prstGeom>
          <a:noFill/>
        </p:spPr>
        <p:txBody>
          <a:bodyPr wrap="square">
            <a:spAutoFit/>
          </a:bodyPr>
          <a:lstStyle/>
          <a:p>
            <a:pPr algn="ctr">
              <a:lnSpc>
                <a:spcPts val="13439"/>
              </a:lnSpc>
            </a:pPr>
            <a:r>
              <a:rPr lang="en-US" sz="7200" dirty="0">
                <a:solidFill>
                  <a:srgbClr val="000000"/>
                </a:solidFill>
                <a:latin typeface="Bebas Neue Cyrillic"/>
                <a:ea typeface="Bebas Neue Cyrillic"/>
                <a:cs typeface="Bebas Neue Cyrillic"/>
                <a:sym typeface="Bebas Neue Cyrillic"/>
              </a:rPr>
              <a:t>agenda</a:t>
            </a:r>
          </a:p>
        </p:txBody>
      </p:sp>
      <p:sp>
        <p:nvSpPr>
          <p:cNvPr id="8" name="TextBox 7">
            <a:extLst>
              <a:ext uri="{FF2B5EF4-FFF2-40B4-BE49-F238E27FC236}">
                <a16:creationId xmlns:a16="http://schemas.microsoft.com/office/drawing/2014/main" id="{9E0DF762-F198-F5A3-9E4C-41093704B2D5}"/>
              </a:ext>
            </a:extLst>
          </p:cNvPr>
          <p:cNvSpPr txBox="1"/>
          <p:nvPr/>
        </p:nvSpPr>
        <p:spPr>
          <a:xfrm>
            <a:off x="3048000" y="2942897"/>
            <a:ext cx="9144000" cy="5693866"/>
          </a:xfrm>
          <a:prstGeom prst="rect">
            <a:avLst/>
          </a:prstGeom>
          <a:noFill/>
        </p:spPr>
        <p:txBody>
          <a:bodyPr wrap="square">
            <a:spAutoFit/>
          </a:bodyPr>
          <a:lstStyle/>
          <a:p>
            <a:pPr marL="457200" indent="-457200">
              <a:buFont typeface="Arial" panose="020B0604020202020204" pitchFamily="34" charset="0"/>
              <a:buChar char="•"/>
              <a:defRPr sz="2000"/>
            </a:pPr>
            <a:r>
              <a:rPr lang="en-US" sz="2800" dirty="0"/>
              <a:t>Tell you more about P2P USA and our current status</a:t>
            </a:r>
          </a:p>
          <a:p>
            <a:pPr marL="457200" indent="-457200">
              <a:buFont typeface="Arial" panose="020B0604020202020204" pitchFamily="34" charset="0"/>
              <a:buChar char="•"/>
              <a:defRPr sz="2000"/>
            </a:pPr>
            <a:r>
              <a:rPr lang="en-US" sz="2800" dirty="0"/>
              <a:t>Talk about two of our strategic priorities and get your input</a:t>
            </a:r>
          </a:p>
          <a:p>
            <a:pPr marL="457200" indent="-457200">
              <a:buFont typeface="Arial" panose="020B0604020202020204" pitchFamily="34" charset="0"/>
              <a:buChar char="•"/>
              <a:defRPr sz="2000"/>
            </a:pPr>
            <a:r>
              <a:rPr lang="en-US" sz="2800" dirty="0"/>
              <a:t>Strengthen our understanding of Parent to Parent peer support and its evidence-informed practices.</a:t>
            </a:r>
          </a:p>
          <a:p>
            <a:pPr marL="457200" indent="-457200">
              <a:buFont typeface="Arial" panose="020B0604020202020204" pitchFamily="34" charset="0"/>
              <a:buChar char="•"/>
              <a:defRPr sz="2000"/>
            </a:pPr>
            <a:r>
              <a:rPr lang="en-US" sz="2800" dirty="0"/>
              <a:t>Reflect on how our own stories shape the way we support other families.</a:t>
            </a:r>
          </a:p>
          <a:p>
            <a:pPr marL="457200" indent="-457200">
              <a:buFont typeface="Arial" panose="020B0604020202020204" pitchFamily="34" charset="0"/>
              <a:buChar char="•"/>
              <a:defRPr sz="2000"/>
            </a:pPr>
            <a:r>
              <a:rPr lang="en-US" sz="2800" dirty="0"/>
              <a:t>Practice a simple self-care strategy that can be used during emotionally demanding work.</a:t>
            </a:r>
          </a:p>
          <a:p>
            <a:pPr marL="457200" indent="-457200">
              <a:buFont typeface="Arial" panose="020B0604020202020204" pitchFamily="34" charset="0"/>
              <a:buChar char="•"/>
              <a:defRPr sz="2000"/>
            </a:pPr>
            <a:r>
              <a:rPr lang="en-US" sz="2800" dirty="0"/>
              <a:t>Explore the diverse families and communities we want to reach more intentionally.</a:t>
            </a:r>
          </a:p>
          <a:p>
            <a:pPr marL="457200" indent="-457200">
              <a:buFont typeface="Arial" panose="020B0604020202020204" pitchFamily="34" charset="0"/>
              <a:buChar char="•"/>
              <a:defRPr sz="2000"/>
            </a:pPr>
            <a:r>
              <a:rPr lang="en-US" sz="2800" dirty="0"/>
              <a:t>Identify training topics, tools and resources that Parent to Parent USA could offer nationally.</a:t>
            </a:r>
          </a:p>
        </p:txBody>
      </p:sp>
    </p:spTree>
    <p:extLst>
      <p:ext uri="{BB962C8B-B14F-4D97-AF65-F5344CB8AC3E}">
        <p14:creationId xmlns:p14="http://schemas.microsoft.com/office/powerpoint/2010/main" val="1293636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7B93B-4A04-008C-540E-F0482B3AF3F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D72F273-E7E9-A8E8-B393-02F1B8B6DCFC}"/>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3FC04A9F-0F14-ECF7-F873-6A0DDD5D616F}"/>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97A74793-7C73-6B5A-CDF9-8DF900D9EBBB}"/>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457200" y="680356"/>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Spanish-Speaking Families</a:t>
            </a:r>
          </a:p>
        </p:txBody>
      </p:sp>
      <p:sp>
        <p:nvSpPr>
          <p:cNvPr id="5" name="Content Placeholder 2"/>
          <p:cNvSpPr txBox="1">
            <a:spLocks/>
          </p:cNvSpPr>
          <p:nvPr/>
        </p:nvSpPr>
        <p:spPr>
          <a:xfrm>
            <a:off x="1143000" y="2880518"/>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Language access is more than translation—it includes trust, cultural context and meaningful connection.</a:t>
            </a:r>
          </a:p>
          <a:p>
            <a:pPr>
              <a:defRPr sz="2000"/>
            </a:pPr>
            <a:r>
              <a:rPr lang="en-US" sz="2800" dirty="0"/>
              <a:t>How can P2P programs build stronger pathways to Spanish-speaking families?</a:t>
            </a:r>
          </a:p>
          <a:p>
            <a:pPr>
              <a:defRPr sz="2000"/>
            </a:pPr>
            <a:r>
              <a:rPr lang="en-US" sz="2800" dirty="0"/>
              <a:t>What resources, training or outreach tools would help Alliance Members?</a:t>
            </a:r>
          </a:p>
          <a:p>
            <a:pPr>
              <a:defRPr sz="2000"/>
            </a:pPr>
            <a:r>
              <a:rPr lang="en-US" sz="2800" dirty="0"/>
              <a:t>What would a strong national Spanish-language peer-support strategy look like?</a:t>
            </a:r>
          </a:p>
        </p:txBody>
      </p:sp>
    </p:spTree>
    <p:extLst>
      <p:ext uri="{BB962C8B-B14F-4D97-AF65-F5344CB8AC3E}">
        <p14:creationId xmlns:p14="http://schemas.microsoft.com/office/powerpoint/2010/main" val="3470922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7C127-6D2A-5B0F-1F88-C724F8F4431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893D527-943E-BC99-D642-650995F54C03}"/>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6934CC06-DE07-F6C4-A345-EB99B8862609}"/>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5238F7A9-F3A5-E5D2-BE81-75B7FA77A984}"/>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1219200" y="56016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Rural Families</a:t>
            </a:r>
          </a:p>
        </p:txBody>
      </p:sp>
      <p:sp>
        <p:nvSpPr>
          <p:cNvPr id="5" name="Content Placeholder 2"/>
          <p:cNvSpPr txBox="1">
            <a:spLocks/>
          </p:cNvSpPr>
          <p:nvPr/>
        </p:nvSpPr>
        <p:spPr>
          <a:xfrm>
            <a:off x="1981200" y="2791149"/>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Geographic distance can increase isolation and make services harder to access.</a:t>
            </a:r>
          </a:p>
          <a:p>
            <a:pPr>
              <a:defRPr sz="2000"/>
            </a:pPr>
            <a:r>
              <a:rPr lang="en-US" sz="2800" dirty="0"/>
              <a:t>Virtual peer support can create connection across distance.</a:t>
            </a:r>
          </a:p>
          <a:p>
            <a:pPr>
              <a:defRPr sz="2000"/>
            </a:pPr>
            <a:r>
              <a:rPr lang="en-US" sz="2800" dirty="0"/>
              <a:t>Local knowledge and trusted community relationships remain essential.</a:t>
            </a:r>
          </a:p>
          <a:p>
            <a:pPr>
              <a:defRPr sz="2000"/>
            </a:pPr>
            <a:r>
              <a:rPr lang="en-US" sz="2800" dirty="0"/>
              <a:t>What would help rural families find a Support Parent quickly and reliably?</a:t>
            </a:r>
          </a:p>
        </p:txBody>
      </p:sp>
    </p:spTree>
    <p:extLst>
      <p:ext uri="{BB962C8B-B14F-4D97-AF65-F5344CB8AC3E}">
        <p14:creationId xmlns:p14="http://schemas.microsoft.com/office/powerpoint/2010/main" val="493266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5BC7E-D129-A941-FC82-9DA9E6F0B2A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EB699DD-08AF-ED3A-7CCC-5FA823C673B4}"/>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BF2F782F-FE9F-51CF-DCE2-36A72F207D10}"/>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BD40D380-F0B6-C65B-5B04-A4B38B02A67A}"/>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268786" y="750125"/>
            <a:ext cx="126492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Foster, Kinship &amp; Families Experiencing Substance Exposure</a:t>
            </a:r>
          </a:p>
        </p:txBody>
      </p:sp>
      <p:sp>
        <p:nvSpPr>
          <p:cNvPr id="5" name="Content Placeholder 2"/>
          <p:cNvSpPr txBox="1">
            <a:spLocks/>
          </p:cNvSpPr>
          <p:nvPr/>
        </p:nvSpPr>
        <p:spPr>
          <a:xfrm>
            <a:off x="2209800" y="34671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Families may be navigating multiple systems at once: child welfare, health care, education, behavioral health and community services.</a:t>
            </a:r>
          </a:p>
          <a:p>
            <a:pPr>
              <a:defRPr sz="2000"/>
            </a:pPr>
            <a:r>
              <a:rPr lang="en-US" sz="2800" dirty="0"/>
              <a:t>Peer support can offer understanding without judgment.</a:t>
            </a:r>
          </a:p>
          <a:p>
            <a:pPr>
              <a:defRPr sz="2000"/>
            </a:pPr>
            <a:r>
              <a:rPr lang="en-US" sz="2800" dirty="0"/>
              <a:t>Training may need to address trauma, boundaries, confidentiality, mandated reporting and complex family dynamics.</a:t>
            </a:r>
          </a:p>
          <a:p>
            <a:pPr>
              <a:defRPr sz="2000"/>
            </a:pPr>
            <a:r>
              <a:rPr lang="en-US" sz="2800" dirty="0"/>
              <a:t>What does a Support Parent need to know—and what should remain outside the Support Parent role?</a:t>
            </a:r>
          </a:p>
        </p:txBody>
      </p:sp>
    </p:spTree>
    <p:extLst>
      <p:ext uri="{BB962C8B-B14F-4D97-AF65-F5344CB8AC3E}">
        <p14:creationId xmlns:p14="http://schemas.microsoft.com/office/powerpoint/2010/main" val="16886827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A49A8-2ED1-74AA-E61D-2A3D91D120B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125D8F3-9E6E-9FDE-F17E-11FD0AEDF26B}"/>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589D9FBE-6A42-3683-AB5F-66032ED0AFEB}"/>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EEC6A637-BB38-D962-E191-73EC666CB870}"/>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457200" y="274638"/>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Share Back: What Should P2P USA Build?</a:t>
            </a:r>
          </a:p>
        </p:txBody>
      </p:sp>
      <p:sp>
        <p:nvSpPr>
          <p:cNvPr id="5" name="Content Placeholder 2"/>
          <p:cNvSpPr txBox="1">
            <a:spLocks/>
          </p:cNvSpPr>
          <p:nvPr/>
        </p:nvSpPr>
        <p:spPr>
          <a:xfrm>
            <a:off x="2133600" y="40767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One training topic we should prioritize</a:t>
            </a:r>
          </a:p>
          <a:p>
            <a:pPr>
              <a:defRPr sz="2000"/>
            </a:pPr>
            <a:r>
              <a:rPr lang="en-US" sz="2800" dirty="0"/>
              <a:t>One audience we should better serve</a:t>
            </a:r>
          </a:p>
          <a:p>
            <a:pPr>
              <a:defRPr sz="2000"/>
            </a:pPr>
            <a:r>
              <a:rPr lang="en-US" sz="2800" dirty="0"/>
              <a:t>One tool/resource that would make a difference</a:t>
            </a:r>
          </a:p>
          <a:p>
            <a:pPr>
              <a:defRPr sz="2000"/>
            </a:pPr>
            <a:r>
              <a:rPr lang="en-US" sz="2800" dirty="0"/>
              <a:t>One research question we should pursue</a:t>
            </a:r>
          </a:p>
          <a:p>
            <a:pPr>
              <a:defRPr sz="2000"/>
            </a:pPr>
            <a:r>
              <a:rPr lang="en-US" sz="2800" dirty="0"/>
              <a:t>One thing that would strengthen your confidence as a Support Parent</a:t>
            </a:r>
          </a:p>
        </p:txBody>
      </p:sp>
    </p:spTree>
    <p:extLst>
      <p:ext uri="{BB962C8B-B14F-4D97-AF65-F5344CB8AC3E}">
        <p14:creationId xmlns:p14="http://schemas.microsoft.com/office/powerpoint/2010/main" val="881063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6380-6148-BB77-DA30-7568FE43B3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C369530-3AFE-C4F4-7213-6ADD718E196F}"/>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E14D20EB-EB90-6BBB-4C3C-02788F97ACF8}"/>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6F78995E-5013-D4B2-57D3-D4DA02A1F8D1}"/>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341938" y="8763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Activity: Tell Your Story</a:t>
            </a:r>
          </a:p>
        </p:txBody>
      </p:sp>
      <p:sp>
        <p:nvSpPr>
          <p:cNvPr id="5" name="Content Placeholder 2"/>
          <p:cNvSpPr txBox="1">
            <a:spLocks/>
          </p:cNvSpPr>
          <p:nvPr/>
        </p:nvSpPr>
        <p:spPr>
          <a:xfrm>
            <a:off x="2286000" y="29337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Think of one experience that shaped the way you show up for families.</a:t>
            </a:r>
          </a:p>
          <a:p>
            <a:pPr>
              <a:defRPr sz="2000"/>
            </a:pPr>
            <a:r>
              <a:rPr lang="en-US" sz="2800" dirty="0"/>
              <a:t>What happened? What did you need at that moment?</a:t>
            </a:r>
          </a:p>
          <a:p>
            <a:pPr>
              <a:defRPr sz="2000"/>
            </a:pPr>
            <a:r>
              <a:rPr lang="en-US" sz="2800" dirty="0"/>
              <a:t>Who—or what—helped you feel less alone?</a:t>
            </a:r>
          </a:p>
          <a:p>
            <a:pPr>
              <a:defRPr sz="2000"/>
            </a:pPr>
            <a:r>
              <a:rPr lang="en-US" sz="2800" dirty="0"/>
              <a:t>What did you learn that you now carry into your peer-support role?</a:t>
            </a:r>
          </a:p>
          <a:p>
            <a:pPr>
              <a:defRPr sz="2000"/>
            </a:pPr>
            <a:r>
              <a:rPr lang="en-US" sz="2800" dirty="0"/>
              <a:t>Choose what you are comfortable sharing. You are always in control of your story.</a:t>
            </a:r>
          </a:p>
          <a:p>
            <a:pPr>
              <a:defRPr sz="2000"/>
            </a:pPr>
            <a:endParaRPr lang="en-US" sz="2800" dirty="0"/>
          </a:p>
        </p:txBody>
      </p:sp>
    </p:spTree>
    <p:extLst>
      <p:ext uri="{BB962C8B-B14F-4D97-AF65-F5344CB8AC3E}">
        <p14:creationId xmlns:p14="http://schemas.microsoft.com/office/powerpoint/2010/main" val="114907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29E86-B3AC-3B64-EB76-DEB8771AED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6001161-DCD1-856A-A82D-9EB0A81322A0}"/>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C170106E-24A2-A331-F644-7E7448040820}"/>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34D13A74-3B59-9DE2-F95A-30E4B411CB64}"/>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a:extLst>
              <a:ext uri="{FF2B5EF4-FFF2-40B4-BE49-F238E27FC236}">
                <a16:creationId xmlns:a16="http://schemas.microsoft.com/office/drawing/2014/main" id="{F6AD3B18-C1C3-2305-E4E1-A5B3EDF74896}"/>
              </a:ext>
            </a:extLst>
          </p:cNvPr>
          <p:cNvSpPr txBox="1">
            <a:spLocks/>
          </p:cNvSpPr>
          <p:nvPr/>
        </p:nvSpPr>
        <p:spPr>
          <a:xfrm>
            <a:off x="341938" y="8763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Activity: Tell Your Story</a:t>
            </a:r>
          </a:p>
        </p:txBody>
      </p:sp>
      <p:sp>
        <p:nvSpPr>
          <p:cNvPr id="5" name="Content Placeholder 2">
            <a:extLst>
              <a:ext uri="{FF2B5EF4-FFF2-40B4-BE49-F238E27FC236}">
                <a16:creationId xmlns:a16="http://schemas.microsoft.com/office/drawing/2014/main" id="{0BDB61A7-C486-268A-6FB4-B09EC7554CE3}"/>
              </a:ext>
            </a:extLst>
          </p:cNvPr>
          <p:cNvSpPr txBox="1">
            <a:spLocks/>
          </p:cNvSpPr>
          <p:nvPr/>
        </p:nvSpPr>
        <p:spPr>
          <a:xfrm>
            <a:off x="2286000" y="29337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7000"/>
              </a:lnSpc>
              <a:spcAft>
                <a:spcPts val="800"/>
              </a:spcAft>
            </a:pPr>
            <a:r>
              <a:rPr lang="en-US" sz="2800" dirty="0">
                <a:ea typeface="Calibri" panose="020F0502020204030204" pitchFamily="34" charset="0"/>
                <a:cs typeface="Times New Roman"/>
              </a:rPr>
              <a:t>The first few months of your journey - what age your child got diagnosed, the diagnosis, give details on where you were and who was in your initial support system. </a:t>
            </a:r>
            <a:endParaRPr lang="en-US" sz="2800" dirty="0">
              <a:ea typeface="Calibri" panose="020F0502020204030204" pitchFamily="34" charset="0"/>
              <a:cs typeface="Times New Roman" panose="02020603050405020304" pitchFamily="18" charset="0"/>
            </a:endParaRPr>
          </a:p>
          <a:p>
            <a:pPr>
              <a:lnSpc>
                <a:spcPct val="107000"/>
              </a:lnSpc>
              <a:spcAft>
                <a:spcPts val="800"/>
              </a:spcAft>
            </a:pPr>
            <a:r>
              <a:rPr lang="en-US" sz="2800" dirty="0">
                <a:ea typeface="Calibri" panose="020F0502020204030204" pitchFamily="34" charset="0"/>
                <a:cs typeface="Times New Roman"/>
              </a:rPr>
              <a:t>How the experience of having a child with a disability or special needs changed your family. </a:t>
            </a:r>
            <a:endParaRPr lang="en-US" sz="2800" dirty="0">
              <a:ea typeface="Calibri" panose="020F0502020204030204" pitchFamily="34" charset="0"/>
              <a:cs typeface="Times New Roman" panose="02020603050405020304" pitchFamily="18" charset="0"/>
            </a:endParaRPr>
          </a:p>
          <a:p>
            <a:pPr>
              <a:lnSpc>
                <a:spcPct val="107000"/>
              </a:lnSpc>
              <a:spcBef>
                <a:spcPts val="0"/>
              </a:spcBef>
              <a:spcAft>
                <a:spcPts val="800"/>
              </a:spcAft>
            </a:pPr>
            <a:r>
              <a:rPr lang="en-US" sz="2800" dirty="0">
                <a:ea typeface="+mn-lt"/>
                <a:cs typeface="Calibri"/>
              </a:rPr>
              <a:t>A time when you had a moment of joy.</a:t>
            </a:r>
          </a:p>
          <a:p>
            <a:pPr>
              <a:lnSpc>
                <a:spcPct val="107000"/>
              </a:lnSpc>
              <a:spcBef>
                <a:spcPts val="0"/>
              </a:spcBef>
              <a:spcAft>
                <a:spcPts val="800"/>
              </a:spcAft>
            </a:pPr>
            <a:r>
              <a:rPr lang="en-US" sz="2800" dirty="0">
                <a:ea typeface="+mn-lt"/>
                <a:cs typeface="Calibri"/>
              </a:rPr>
              <a:t>Who was your biggest supporter?</a:t>
            </a:r>
          </a:p>
          <a:p>
            <a:pPr marL="0" indent="0">
              <a:lnSpc>
                <a:spcPct val="107000"/>
              </a:lnSpc>
              <a:spcBef>
                <a:spcPts val="0"/>
              </a:spcBef>
              <a:spcAft>
                <a:spcPts val="800"/>
              </a:spcAft>
              <a:buNone/>
            </a:pPr>
            <a:endParaRPr lang="en-US" sz="2800" dirty="0">
              <a:ea typeface="+mn-lt"/>
              <a:cs typeface="+mn-lt"/>
            </a:endParaRPr>
          </a:p>
          <a:p>
            <a:pPr>
              <a:defRPr sz="2000"/>
            </a:pPr>
            <a:endParaRPr lang="en-US" sz="2800" dirty="0"/>
          </a:p>
        </p:txBody>
      </p:sp>
    </p:spTree>
    <p:extLst>
      <p:ext uri="{BB962C8B-B14F-4D97-AF65-F5344CB8AC3E}">
        <p14:creationId xmlns:p14="http://schemas.microsoft.com/office/powerpoint/2010/main" val="399466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2DC94-D0E7-ABFD-1146-F6FCD1DB06E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5CF38A0-00EE-9E27-0E6B-0B3EFF9801B8}"/>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100AB9C6-164C-6341-A71C-AF20467241E8}"/>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F8290668-DD08-3446-4B9C-B3CADA990059}"/>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341938" y="991514"/>
            <a:ext cx="10668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Using Our Stories with Intention</a:t>
            </a:r>
          </a:p>
        </p:txBody>
      </p:sp>
      <p:sp>
        <p:nvSpPr>
          <p:cNvPr id="5" name="Content Placeholder 2"/>
          <p:cNvSpPr txBox="1">
            <a:spLocks/>
          </p:cNvSpPr>
          <p:nvPr/>
        </p:nvSpPr>
        <p:spPr>
          <a:xfrm>
            <a:off x="1828800" y="30861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Our stories can build connection—but the family's story must remain at the center.</a:t>
            </a:r>
          </a:p>
          <a:p>
            <a:pPr>
              <a:defRPr sz="2000"/>
            </a:pPr>
            <a:r>
              <a:rPr lang="en-US" sz="2800" dirty="0"/>
              <a:t>Share enough to create connection, not so much that the conversation becomes about us.</a:t>
            </a:r>
          </a:p>
          <a:p>
            <a:pPr>
              <a:defRPr sz="2000"/>
            </a:pPr>
            <a:r>
              <a:rPr lang="en-US" sz="2800" dirty="0"/>
              <a:t>Avoid assumptions: similar experiences do not mean identical experiences.</a:t>
            </a:r>
          </a:p>
          <a:p>
            <a:pPr>
              <a:defRPr sz="2000"/>
            </a:pPr>
            <a:r>
              <a:rPr lang="en-US" sz="2800" dirty="0"/>
              <a:t>Ask permission before offering a personal example or resource.</a:t>
            </a:r>
          </a:p>
          <a:p>
            <a:pPr>
              <a:defRPr sz="2000"/>
            </a:pPr>
            <a:r>
              <a:rPr lang="en-US" sz="2800" dirty="0"/>
              <a:t>Use lived experience to create hope, not prescribe a path.</a:t>
            </a:r>
          </a:p>
        </p:txBody>
      </p:sp>
    </p:spTree>
    <p:extLst>
      <p:ext uri="{BB962C8B-B14F-4D97-AF65-F5344CB8AC3E}">
        <p14:creationId xmlns:p14="http://schemas.microsoft.com/office/powerpoint/2010/main" val="35497997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330C5-50E3-0F31-F3C4-19B0013264C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CCD0D5C-D4B3-C290-6875-7C54C4AFB1C0}"/>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D7692967-81EC-5A0A-137A-E239EFE749DB}"/>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50016B1F-9C27-0973-43FA-ECBB79AC01E4}"/>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762000" y="824820"/>
            <a:ext cx="11811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Activity: Self-Care Check-In</a:t>
            </a:r>
          </a:p>
        </p:txBody>
      </p:sp>
      <p:sp>
        <p:nvSpPr>
          <p:cNvPr id="5" name="Content Placeholder 2"/>
          <p:cNvSpPr txBox="1">
            <a:spLocks/>
          </p:cNvSpPr>
          <p:nvPr/>
        </p:nvSpPr>
        <p:spPr>
          <a:xfrm>
            <a:off x="1981200" y="32385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Pause. Put both feet on the floor and take three slow breaths.</a:t>
            </a:r>
          </a:p>
          <a:p>
            <a:pPr>
              <a:defRPr sz="2000"/>
            </a:pPr>
            <a:r>
              <a:rPr lang="en-US" sz="2800" dirty="0"/>
              <a:t>Notice: What am I carrying right now?</a:t>
            </a:r>
          </a:p>
          <a:p>
            <a:pPr>
              <a:defRPr sz="2000"/>
            </a:pPr>
            <a:r>
              <a:rPr lang="en-US" sz="2800" dirty="0"/>
              <a:t>Name: What is one thing within my control today?</a:t>
            </a:r>
          </a:p>
          <a:p>
            <a:pPr>
              <a:defRPr sz="2000"/>
            </a:pPr>
            <a:r>
              <a:rPr lang="en-US" sz="2800" dirty="0"/>
              <a:t>Choose: What is one small action that would help me feel supported or restored?</a:t>
            </a:r>
          </a:p>
          <a:p>
            <a:pPr>
              <a:defRPr sz="2000"/>
            </a:pPr>
            <a:r>
              <a:rPr lang="en-US" sz="2800" dirty="0"/>
              <a:t>Commit: What is one boundary, practice or connection I can protect this week?</a:t>
            </a:r>
          </a:p>
        </p:txBody>
      </p:sp>
    </p:spTree>
    <p:extLst>
      <p:ext uri="{BB962C8B-B14F-4D97-AF65-F5344CB8AC3E}">
        <p14:creationId xmlns:p14="http://schemas.microsoft.com/office/powerpoint/2010/main" val="2487767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8043B-B9F3-2309-03CB-F8DF01EB94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B2598C6-8C53-AAF3-FA37-0CC1E0C78FAC}"/>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B1D72552-2D74-477B-C9F2-7737649AC430}"/>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D8834F38-C16E-77BF-8FB1-E409EB4B1606}"/>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a:extLst>
              <a:ext uri="{FF2B5EF4-FFF2-40B4-BE49-F238E27FC236}">
                <a16:creationId xmlns:a16="http://schemas.microsoft.com/office/drawing/2014/main" id="{A48BFE6A-464B-9376-C158-4B06FBF026F2}"/>
              </a:ext>
            </a:extLst>
          </p:cNvPr>
          <p:cNvSpPr txBox="1">
            <a:spLocks/>
          </p:cNvSpPr>
          <p:nvPr/>
        </p:nvSpPr>
        <p:spPr>
          <a:xfrm>
            <a:off x="-762000" y="824820"/>
            <a:ext cx="11811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Activity: Self-Care Check-In</a:t>
            </a:r>
          </a:p>
        </p:txBody>
      </p:sp>
      <p:pic>
        <p:nvPicPr>
          <p:cNvPr id="6" name="Content Placeholder 8" descr="A rainbow gradient wheel with many split segments, each with a emotion or feeling labeled on it. ">
            <a:extLst>
              <a:ext uri="{FF2B5EF4-FFF2-40B4-BE49-F238E27FC236}">
                <a16:creationId xmlns:a16="http://schemas.microsoft.com/office/drawing/2014/main" id="{AB6103E5-5952-AC22-1B99-BA63ED787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9212" y="2034549"/>
            <a:ext cx="6705600" cy="6876715"/>
          </a:xfrm>
          <a:prstGeom prst="rect">
            <a:avLst/>
          </a:prstGeom>
        </p:spPr>
      </p:pic>
    </p:spTree>
    <p:extLst>
      <p:ext uri="{BB962C8B-B14F-4D97-AF65-F5344CB8AC3E}">
        <p14:creationId xmlns:p14="http://schemas.microsoft.com/office/powerpoint/2010/main" val="3736678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53BBF-0A9E-2A7A-9B02-E761ABB4CB0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B2B740-C1C7-1020-8F39-A9F0C18C5026}"/>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4637CCBB-A2A2-AC75-D5AE-C80F3430B886}"/>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7" name="Freeform 7">
            <a:extLst>
              <a:ext uri="{FF2B5EF4-FFF2-40B4-BE49-F238E27FC236}">
                <a16:creationId xmlns:a16="http://schemas.microsoft.com/office/drawing/2014/main" id="{3A5B35C6-44C3-77C0-796D-98AD435FEEBE}"/>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
        <p:nvSpPr>
          <p:cNvPr id="4" name="Title 1"/>
          <p:cNvSpPr txBox="1">
            <a:spLocks/>
          </p:cNvSpPr>
          <p:nvPr/>
        </p:nvSpPr>
        <p:spPr>
          <a:xfrm>
            <a:off x="152400" y="723900"/>
            <a:ext cx="9829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Self-Care Is Part of the Work</a:t>
            </a:r>
          </a:p>
        </p:txBody>
      </p:sp>
      <p:sp>
        <p:nvSpPr>
          <p:cNvPr id="5" name="Content Placeholder 2"/>
          <p:cNvSpPr txBox="1">
            <a:spLocks/>
          </p:cNvSpPr>
          <p:nvPr/>
        </p:nvSpPr>
        <p:spPr>
          <a:xfrm>
            <a:off x="2362200" y="318804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Peer support can be emotionally rewarding—and emotionally demanding.</a:t>
            </a:r>
          </a:p>
          <a:p>
            <a:pPr>
              <a:defRPr sz="2000"/>
            </a:pPr>
            <a:r>
              <a:rPr lang="en-US" sz="2800" dirty="0"/>
              <a:t>Self-care is not simply 'taking a break'; it also includes boundaries, connection, supervision, reflection and knowing when to step back.</a:t>
            </a:r>
          </a:p>
          <a:p>
            <a:pPr>
              <a:defRPr sz="2000"/>
            </a:pPr>
            <a:r>
              <a:rPr lang="en-US" sz="2800" dirty="0"/>
              <a:t>Healthy peer support protects both the family seeking support and the person providing it.</a:t>
            </a:r>
          </a:p>
          <a:p>
            <a:pPr>
              <a:defRPr sz="2000"/>
            </a:pPr>
            <a:r>
              <a:rPr lang="en-US" sz="2800" dirty="0"/>
              <a:t>Question: What helps you stay present without carrying the family's experience home with you?</a:t>
            </a:r>
          </a:p>
        </p:txBody>
      </p:sp>
    </p:spTree>
    <p:extLst>
      <p:ext uri="{BB962C8B-B14F-4D97-AF65-F5344CB8AC3E}">
        <p14:creationId xmlns:p14="http://schemas.microsoft.com/office/powerpoint/2010/main" val="56816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AF592-4BF4-A163-7B9E-66A9ED2EEC9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55CCA63-1824-2A8E-1B69-19EFF9CE88BF}"/>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DA50686F-E221-CCD7-1DF5-B6824181BE7C}"/>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A3C8ADC8-BD7E-2B42-F758-92906DEC69D2}"/>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329746" y="903999"/>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Today’s Learning Goals</a:t>
            </a:r>
          </a:p>
        </p:txBody>
      </p:sp>
      <p:sp>
        <p:nvSpPr>
          <p:cNvPr id="6" name="TextBox 5">
            <a:extLst>
              <a:ext uri="{FF2B5EF4-FFF2-40B4-BE49-F238E27FC236}">
                <a16:creationId xmlns:a16="http://schemas.microsoft.com/office/drawing/2014/main" id="{4E5CF808-D7A3-6073-DCE6-6F3B1F0D2572}"/>
              </a:ext>
            </a:extLst>
          </p:cNvPr>
          <p:cNvSpPr txBox="1"/>
          <p:nvPr/>
        </p:nvSpPr>
        <p:spPr>
          <a:xfrm>
            <a:off x="3048000" y="2942897"/>
            <a:ext cx="9144000" cy="5262979"/>
          </a:xfrm>
          <a:prstGeom prst="rect">
            <a:avLst/>
          </a:prstGeom>
          <a:noFill/>
        </p:spPr>
        <p:txBody>
          <a:bodyPr wrap="square">
            <a:spAutoFit/>
          </a:bodyPr>
          <a:lstStyle/>
          <a:p>
            <a:pPr marL="457200" indent="-457200">
              <a:buFont typeface="Arial" panose="020B0604020202020204" pitchFamily="34" charset="0"/>
              <a:buChar char="•"/>
              <a:defRPr sz="2000"/>
            </a:pPr>
            <a:r>
              <a:rPr lang="en-US" sz="2800" dirty="0"/>
              <a:t>Strengthen our understanding of Parent to Parent peer support and its evidence-informed practices.</a:t>
            </a:r>
          </a:p>
          <a:p>
            <a:pPr marL="457200" indent="-457200">
              <a:buFont typeface="Arial" panose="020B0604020202020204" pitchFamily="34" charset="0"/>
              <a:buChar char="•"/>
              <a:defRPr sz="2000"/>
            </a:pPr>
            <a:r>
              <a:rPr lang="en-US" sz="2800" dirty="0"/>
              <a:t>Take a deep dive into peer support research and why what we do is so important.</a:t>
            </a:r>
          </a:p>
          <a:p>
            <a:pPr marL="457200" indent="-457200">
              <a:buFont typeface="Arial" panose="020B0604020202020204" pitchFamily="34" charset="0"/>
              <a:buChar char="•"/>
              <a:defRPr sz="2000"/>
            </a:pPr>
            <a:r>
              <a:rPr lang="en-US" sz="2800" dirty="0"/>
              <a:t>Identify training topics, tools and resources that Parent to Parent USA could offer nationally.</a:t>
            </a:r>
          </a:p>
          <a:p>
            <a:pPr marL="457200" indent="-457200">
              <a:buFont typeface="Arial" panose="020B0604020202020204" pitchFamily="34" charset="0"/>
              <a:buChar char="•"/>
              <a:defRPr sz="2000"/>
            </a:pPr>
            <a:r>
              <a:rPr lang="en-US" sz="2800" dirty="0"/>
              <a:t>Explore the diverse families and communities we want to reach more intentionally.</a:t>
            </a:r>
          </a:p>
          <a:p>
            <a:pPr marL="457200" indent="-457200">
              <a:buFont typeface="Arial" panose="020B0604020202020204" pitchFamily="34" charset="0"/>
              <a:buChar char="•"/>
              <a:defRPr sz="2000"/>
            </a:pPr>
            <a:r>
              <a:rPr lang="en-US" sz="2800" dirty="0"/>
              <a:t>Reflect on how our own stories shape the way we support other families.</a:t>
            </a:r>
          </a:p>
          <a:p>
            <a:pPr marL="457200" indent="-457200">
              <a:buFont typeface="Arial" panose="020B0604020202020204" pitchFamily="34" charset="0"/>
              <a:buChar char="•"/>
              <a:defRPr sz="2000"/>
            </a:pPr>
            <a:r>
              <a:rPr lang="en-US" sz="2800" dirty="0"/>
              <a:t>Practice a simple self-care strategy that can be used during emotionally demanding work.</a:t>
            </a:r>
          </a:p>
        </p:txBody>
      </p:sp>
    </p:spTree>
    <p:extLst>
      <p:ext uri="{BB962C8B-B14F-4D97-AF65-F5344CB8AC3E}">
        <p14:creationId xmlns:p14="http://schemas.microsoft.com/office/powerpoint/2010/main" val="2454432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1671C-0AB4-FCCD-C3D4-FBA4CA3110F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67E9896-0A53-4845-8059-458FB6EBE2F1}"/>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92201002-3802-A854-DEB8-3BCF0B657DC6}"/>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23C48A93-D393-FA09-1861-55210C50D69A}"/>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152400" y="420014"/>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Closing Reflection: </a:t>
            </a:r>
          </a:p>
          <a:p>
            <a:r>
              <a:rPr lang="en-US" sz="7200" dirty="0">
                <a:latin typeface="Bebas Neue Cyrillic" panose="020B0604020202020204" charset="0"/>
              </a:rPr>
              <a:t>One Word + One Wish</a:t>
            </a:r>
          </a:p>
        </p:txBody>
      </p:sp>
      <p:sp>
        <p:nvSpPr>
          <p:cNvPr id="5" name="Content Placeholder 2"/>
          <p:cNvSpPr txBox="1">
            <a:spLocks/>
          </p:cNvSpPr>
          <p:nvPr/>
        </p:nvSpPr>
        <p:spPr>
          <a:xfrm>
            <a:off x="2133600" y="37719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One word: How are you leaving this conversation?</a:t>
            </a:r>
          </a:p>
          <a:p>
            <a:pPr>
              <a:defRPr sz="2000"/>
            </a:pPr>
            <a:r>
              <a:rPr lang="en-US" sz="2800" dirty="0"/>
              <a:t>One wish: What do you hope Parent to Parent USA will make possible for families and Support Parents in the next few years?</a:t>
            </a:r>
          </a:p>
          <a:p>
            <a:pPr>
              <a:defRPr sz="2000"/>
            </a:pPr>
            <a:r>
              <a:rPr lang="en-US" sz="2800" dirty="0"/>
              <a:t>One action: What is one thing you can carry forward from today?</a:t>
            </a:r>
          </a:p>
        </p:txBody>
      </p:sp>
    </p:spTree>
    <p:extLst>
      <p:ext uri="{BB962C8B-B14F-4D97-AF65-F5344CB8AC3E}">
        <p14:creationId xmlns:p14="http://schemas.microsoft.com/office/powerpoint/2010/main" val="4019751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FA71F-B601-BC88-A3A1-9D8F7AB515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2A69CD6-1E1B-A467-A7C1-FAFC77C47590}"/>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E55F0860-084F-43A6-5929-5582F00337A3}"/>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537C3F16-5F9C-C8A0-E1B1-AA377A513B49}"/>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457200" y="274638"/>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Thank You — Your Stories Are Part of the Network</a:t>
            </a:r>
          </a:p>
        </p:txBody>
      </p:sp>
      <p:sp>
        <p:nvSpPr>
          <p:cNvPr id="5" name="Content Placeholder 2"/>
          <p:cNvSpPr txBox="1">
            <a:spLocks/>
          </p:cNvSpPr>
          <p:nvPr/>
        </p:nvSpPr>
        <p:spPr>
          <a:xfrm>
            <a:off x="2362200" y="4076700"/>
            <a:ext cx="8229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2000"/>
            </a:pPr>
            <a:r>
              <a:rPr lang="en-US" sz="2800" dirty="0"/>
              <a:t>Your lived experience is a strength.</a:t>
            </a:r>
          </a:p>
          <a:p>
            <a:pPr>
              <a:defRPr sz="2000"/>
            </a:pPr>
            <a:r>
              <a:rPr lang="en-US" sz="2800" dirty="0"/>
              <a:t>Your connection can help another parent feel less alone.</a:t>
            </a:r>
          </a:p>
          <a:p>
            <a:pPr>
              <a:defRPr sz="2000"/>
            </a:pPr>
            <a:r>
              <a:rPr lang="en-US" sz="2800" dirty="0"/>
              <a:t>Your ideas can help shape the next generation of Parent to Parent training.</a:t>
            </a:r>
          </a:p>
          <a:p>
            <a:pPr>
              <a:defRPr sz="2000"/>
            </a:pPr>
            <a:r>
              <a:rPr lang="en-US" sz="2800" dirty="0"/>
              <a:t>No parent should feel alone. Ever.</a:t>
            </a:r>
          </a:p>
          <a:p>
            <a:pPr>
              <a:defRPr sz="2000"/>
            </a:pPr>
            <a:r>
              <a:rPr lang="en-US" sz="2800" dirty="0"/>
              <a:t>P2PUSA.ORG</a:t>
            </a:r>
          </a:p>
        </p:txBody>
      </p:sp>
    </p:spTree>
    <p:extLst>
      <p:ext uri="{BB962C8B-B14F-4D97-AF65-F5344CB8AC3E}">
        <p14:creationId xmlns:p14="http://schemas.microsoft.com/office/powerpoint/2010/main" val="3054009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34758" y="432387"/>
            <a:ext cx="13018494" cy="1551259"/>
          </a:xfrm>
          <a:prstGeom prst="rect">
            <a:avLst/>
          </a:prstGeom>
        </p:spPr>
        <p:txBody>
          <a:bodyPr lIns="0" tIns="0" rIns="0" bIns="0" rtlCol="0" anchor="t">
            <a:spAutoFit/>
          </a:bodyPr>
          <a:lstStyle/>
          <a:p>
            <a:pPr algn="ctr">
              <a:lnSpc>
                <a:spcPts val="13439"/>
              </a:lnSpc>
            </a:pPr>
            <a:r>
              <a:rPr lang="en-US" sz="9600" dirty="0">
                <a:solidFill>
                  <a:srgbClr val="000000"/>
                </a:solidFill>
                <a:latin typeface="Bebas Neue Cyrillic"/>
                <a:ea typeface="Bebas Neue Cyrillic"/>
                <a:cs typeface="Bebas Neue Cyrillic"/>
                <a:sym typeface="Bebas Neue Cyrillic"/>
              </a:rPr>
              <a:t>Support Parent summit</a:t>
            </a:r>
          </a:p>
        </p:txBody>
      </p:sp>
      <p:grpSp>
        <p:nvGrpSpPr>
          <p:cNvPr id="3" name="Group 3"/>
          <p:cNvGrpSpPr/>
          <p:nvPr/>
        </p:nvGrpSpPr>
        <p:grpSpPr>
          <a:xfrm>
            <a:off x="14466389" y="314525"/>
            <a:ext cx="3479711" cy="2496960"/>
            <a:chOff x="0" y="0"/>
            <a:chExt cx="4639615" cy="3329280"/>
          </a:xfrm>
        </p:grpSpPr>
        <p:sp>
          <p:nvSpPr>
            <p:cNvPr id="4" name="Freeform 4"/>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5" name="TextBox 5"/>
          <p:cNvSpPr txBox="1"/>
          <p:nvPr/>
        </p:nvSpPr>
        <p:spPr>
          <a:xfrm>
            <a:off x="6326162" y="2716235"/>
            <a:ext cx="5635676" cy="2746521"/>
          </a:xfrm>
          <a:prstGeom prst="rect">
            <a:avLst/>
          </a:prstGeom>
        </p:spPr>
        <p:txBody>
          <a:bodyPr lIns="0" tIns="0" rIns="0" bIns="0" rtlCol="0" anchor="t">
            <a:spAutoFit/>
          </a:bodyPr>
          <a:lstStyle/>
          <a:p>
            <a:pPr algn="ctr">
              <a:lnSpc>
                <a:spcPts val="7279"/>
              </a:lnSpc>
            </a:pPr>
            <a:r>
              <a:rPr lang="en-US" sz="5198" b="1" dirty="0">
                <a:solidFill>
                  <a:srgbClr val="8DA63E"/>
                </a:solidFill>
                <a:latin typeface="Canva Sans Bold"/>
                <a:ea typeface="Canva Sans Bold"/>
                <a:cs typeface="Canva Sans Bold"/>
                <a:sym typeface="Canva Sans Bold"/>
              </a:rPr>
              <a:t>October 14, 2026</a:t>
            </a:r>
            <a:endParaRPr lang="en-US" sz="4200" dirty="0">
              <a:solidFill>
                <a:srgbClr val="000000"/>
              </a:solidFill>
              <a:latin typeface="Canva Sans"/>
              <a:ea typeface="Canva Sans"/>
              <a:cs typeface="Canva Sans"/>
              <a:sym typeface="Canva Sans"/>
            </a:endParaRPr>
          </a:p>
          <a:p>
            <a:pPr algn="ctr">
              <a:lnSpc>
                <a:spcPts val="7279"/>
              </a:lnSpc>
            </a:pPr>
            <a:endParaRPr lang="en-US" sz="4200" dirty="0">
              <a:solidFill>
                <a:srgbClr val="000000"/>
              </a:solidFill>
              <a:latin typeface="Canva Sans"/>
              <a:ea typeface="Canva Sans"/>
              <a:cs typeface="Canva Sans"/>
              <a:sym typeface="Canva Sans"/>
            </a:endParaRPr>
          </a:p>
          <a:p>
            <a:pPr algn="ctr">
              <a:lnSpc>
                <a:spcPts val="7279"/>
              </a:lnSpc>
            </a:pPr>
            <a:r>
              <a:rPr lang="en-US" sz="5198" b="1" dirty="0">
                <a:solidFill>
                  <a:srgbClr val="8DA63E"/>
                </a:solidFill>
                <a:latin typeface="Canva Sans Bold"/>
                <a:ea typeface="Canva Sans Bold"/>
                <a:cs typeface="Canva Sans Bold"/>
                <a:sym typeface="Canva Sans Bold"/>
              </a:rPr>
              <a:t>12n- 4p EST</a:t>
            </a:r>
          </a:p>
        </p:txBody>
      </p:sp>
      <p:sp>
        <p:nvSpPr>
          <p:cNvPr id="8" name="Freeform 8"/>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3681680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6BCEB-6143-30A4-5BBC-0AF3DB0C6AF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E8092BB-CFD6-AC2F-E79C-40E60850FE5F}"/>
              </a:ext>
            </a:extLst>
          </p:cNvPr>
          <p:cNvSpPr txBox="1"/>
          <p:nvPr/>
        </p:nvSpPr>
        <p:spPr>
          <a:xfrm>
            <a:off x="2634758" y="432387"/>
            <a:ext cx="13018494" cy="1861185"/>
          </a:xfrm>
          <a:prstGeom prst="rect">
            <a:avLst/>
          </a:prstGeom>
        </p:spPr>
        <p:txBody>
          <a:bodyPr lIns="0" tIns="0" rIns="0" bIns="0" rtlCol="0" anchor="t">
            <a:spAutoFit/>
          </a:bodyPr>
          <a:lstStyle/>
          <a:p>
            <a:pPr algn="ctr">
              <a:lnSpc>
                <a:spcPts val="13439"/>
              </a:lnSpc>
            </a:pPr>
            <a:r>
              <a:rPr lang="en-US" sz="9600">
                <a:solidFill>
                  <a:srgbClr val="000000"/>
                </a:solidFill>
                <a:latin typeface="Bebas Neue Cyrillic"/>
                <a:ea typeface="Bebas Neue Cyrillic"/>
                <a:cs typeface="Bebas Neue Cyrillic"/>
                <a:sym typeface="Bebas Neue Cyrillic"/>
              </a:rPr>
              <a:t>CONTACT US</a:t>
            </a:r>
          </a:p>
        </p:txBody>
      </p:sp>
      <p:grpSp>
        <p:nvGrpSpPr>
          <p:cNvPr id="3" name="Group 3">
            <a:extLst>
              <a:ext uri="{FF2B5EF4-FFF2-40B4-BE49-F238E27FC236}">
                <a16:creationId xmlns:a16="http://schemas.microsoft.com/office/drawing/2014/main" id="{0408DC9A-38AA-74EC-38D8-39F8623A389F}"/>
              </a:ext>
            </a:extLst>
          </p:cNvPr>
          <p:cNvGrpSpPr/>
          <p:nvPr/>
        </p:nvGrpSpPr>
        <p:grpSpPr>
          <a:xfrm>
            <a:off x="14466389" y="314525"/>
            <a:ext cx="3479711" cy="2496960"/>
            <a:chOff x="0" y="0"/>
            <a:chExt cx="4639615" cy="3329280"/>
          </a:xfrm>
        </p:grpSpPr>
        <p:sp>
          <p:nvSpPr>
            <p:cNvPr id="4" name="Freeform 4">
              <a:extLst>
                <a:ext uri="{FF2B5EF4-FFF2-40B4-BE49-F238E27FC236}">
                  <a16:creationId xmlns:a16="http://schemas.microsoft.com/office/drawing/2014/main" id="{FBBF8B97-F836-BB05-05A1-96499ED9B336}"/>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3"/>
              <a:stretch>
                <a:fillRect r="-1"/>
              </a:stretch>
            </a:blipFill>
          </p:spPr>
          <p:txBody>
            <a:bodyPr/>
            <a:lstStyle/>
            <a:p>
              <a:endParaRPr lang="en-US"/>
            </a:p>
          </p:txBody>
        </p:sp>
      </p:grpSp>
      <p:sp>
        <p:nvSpPr>
          <p:cNvPr id="5" name="TextBox 5">
            <a:extLst>
              <a:ext uri="{FF2B5EF4-FFF2-40B4-BE49-F238E27FC236}">
                <a16:creationId xmlns:a16="http://schemas.microsoft.com/office/drawing/2014/main" id="{8A16020A-550C-00A0-3B53-A708B2BF1762}"/>
              </a:ext>
            </a:extLst>
          </p:cNvPr>
          <p:cNvSpPr txBox="1"/>
          <p:nvPr/>
        </p:nvSpPr>
        <p:spPr>
          <a:xfrm>
            <a:off x="6326162" y="2716235"/>
            <a:ext cx="5635676" cy="6227312"/>
          </a:xfrm>
          <a:prstGeom prst="rect">
            <a:avLst/>
          </a:prstGeom>
        </p:spPr>
        <p:txBody>
          <a:bodyPr lIns="0" tIns="0" rIns="0" bIns="0" rtlCol="0" anchor="t">
            <a:spAutoFit/>
          </a:bodyPr>
          <a:lstStyle/>
          <a:p>
            <a:pPr algn="ctr">
              <a:lnSpc>
                <a:spcPts val="7279"/>
              </a:lnSpc>
            </a:pPr>
            <a:r>
              <a:rPr lang="en-US" sz="5198" b="1">
                <a:solidFill>
                  <a:srgbClr val="8DA63E"/>
                </a:solidFill>
                <a:latin typeface="Canva Sans Bold"/>
                <a:ea typeface="Canva Sans Bold"/>
                <a:cs typeface="Canva Sans Bold"/>
                <a:sym typeface="Canva Sans Bold"/>
              </a:rPr>
              <a:t>Marsha Quinn</a:t>
            </a:r>
          </a:p>
          <a:p>
            <a:pPr algn="ctr">
              <a:lnSpc>
                <a:spcPts val="5880"/>
              </a:lnSpc>
            </a:pPr>
            <a:r>
              <a:rPr lang="en-US" sz="4200">
                <a:solidFill>
                  <a:srgbClr val="000000"/>
                </a:solidFill>
                <a:latin typeface="Canva Sans"/>
                <a:ea typeface="Canva Sans"/>
                <a:cs typeface="Canva Sans"/>
                <a:sym typeface="Canva Sans"/>
              </a:rPr>
              <a:t>mquinn@p2pusa.org</a:t>
            </a:r>
          </a:p>
          <a:p>
            <a:pPr algn="ctr">
              <a:lnSpc>
                <a:spcPts val="7279"/>
              </a:lnSpc>
            </a:pPr>
            <a:endParaRPr lang="en-US" sz="4200">
              <a:solidFill>
                <a:srgbClr val="000000"/>
              </a:solidFill>
              <a:latin typeface="Canva Sans"/>
              <a:ea typeface="Canva Sans"/>
              <a:cs typeface="Canva Sans"/>
              <a:sym typeface="Canva Sans"/>
            </a:endParaRPr>
          </a:p>
          <a:p>
            <a:pPr algn="ctr">
              <a:lnSpc>
                <a:spcPts val="7279"/>
              </a:lnSpc>
            </a:pPr>
            <a:r>
              <a:rPr lang="en-US" sz="5198" b="1">
                <a:solidFill>
                  <a:srgbClr val="8DA63E"/>
                </a:solidFill>
                <a:latin typeface="Canva Sans Bold"/>
                <a:ea typeface="Canva Sans Bold"/>
                <a:cs typeface="Canva Sans Bold"/>
                <a:sym typeface="Canva Sans Bold"/>
              </a:rPr>
              <a:t>Theresa Maier</a:t>
            </a:r>
          </a:p>
          <a:p>
            <a:pPr algn="ctr">
              <a:lnSpc>
                <a:spcPts val="5880"/>
              </a:lnSpc>
            </a:pPr>
            <a:r>
              <a:rPr lang="en-US" sz="4200">
                <a:solidFill>
                  <a:srgbClr val="000000"/>
                </a:solidFill>
                <a:latin typeface="Canva Sans"/>
                <a:ea typeface="Canva Sans"/>
                <a:cs typeface="Canva Sans"/>
                <a:sym typeface="Canva Sans"/>
              </a:rPr>
              <a:t>tmaier@p2pusa.org</a:t>
            </a:r>
          </a:p>
          <a:p>
            <a:pPr algn="ctr">
              <a:lnSpc>
                <a:spcPts val="7279"/>
              </a:lnSpc>
            </a:pPr>
            <a:endParaRPr lang="en-US" sz="4200">
              <a:solidFill>
                <a:srgbClr val="000000"/>
              </a:solidFill>
              <a:latin typeface="Canva Sans"/>
              <a:ea typeface="Canva Sans"/>
              <a:cs typeface="Canva Sans"/>
              <a:sym typeface="Canva Sans"/>
            </a:endParaRPr>
          </a:p>
          <a:p>
            <a:pPr algn="ctr">
              <a:lnSpc>
                <a:spcPts val="7279"/>
              </a:lnSpc>
            </a:pPr>
            <a:r>
              <a:rPr lang="en-US" sz="5198" b="1">
                <a:solidFill>
                  <a:srgbClr val="000000"/>
                </a:solidFill>
                <a:latin typeface="Canva Sans Bold"/>
                <a:ea typeface="Canva Sans Bold"/>
                <a:cs typeface="Canva Sans Bold"/>
                <a:sym typeface="Canva Sans Bold"/>
              </a:rPr>
              <a:t>P2PUSA.ORG</a:t>
            </a:r>
          </a:p>
        </p:txBody>
      </p:sp>
      <p:grpSp>
        <p:nvGrpSpPr>
          <p:cNvPr id="6" name="Group 6">
            <a:extLst>
              <a:ext uri="{FF2B5EF4-FFF2-40B4-BE49-F238E27FC236}">
                <a16:creationId xmlns:a16="http://schemas.microsoft.com/office/drawing/2014/main" id="{22715AC7-7B2E-F885-9BAA-6EBE17C3A71B}"/>
              </a:ext>
            </a:extLst>
          </p:cNvPr>
          <p:cNvGrpSpPr/>
          <p:nvPr/>
        </p:nvGrpSpPr>
        <p:grpSpPr>
          <a:xfrm>
            <a:off x="14741700" y="5973347"/>
            <a:ext cx="2929090" cy="2970200"/>
            <a:chOff x="0" y="0"/>
            <a:chExt cx="3905453" cy="3960266"/>
          </a:xfrm>
        </p:grpSpPr>
        <p:sp>
          <p:nvSpPr>
            <p:cNvPr id="7" name="Freeform 7">
              <a:extLst>
                <a:ext uri="{FF2B5EF4-FFF2-40B4-BE49-F238E27FC236}">
                  <a16:creationId xmlns:a16="http://schemas.microsoft.com/office/drawing/2014/main" id="{10E30BAB-878C-B595-0D33-D530DD926EBF}"/>
                </a:ext>
              </a:extLst>
            </p:cNvPr>
            <p:cNvSpPr/>
            <p:nvPr/>
          </p:nvSpPr>
          <p:spPr>
            <a:xfrm>
              <a:off x="0" y="0"/>
              <a:ext cx="3905504" cy="3960241"/>
            </a:xfrm>
            <a:custGeom>
              <a:avLst/>
              <a:gdLst/>
              <a:ahLst/>
              <a:cxnLst/>
              <a:rect l="l" t="t" r="r" b="b"/>
              <a:pathLst>
                <a:path w="3905504" h="3960241">
                  <a:moveTo>
                    <a:pt x="0" y="0"/>
                  </a:moveTo>
                  <a:lnTo>
                    <a:pt x="3905504" y="0"/>
                  </a:lnTo>
                  <a:lnTo>
                    <a:pt x="3905504" y="3960241"/>
                  </a:lnTo>
                  <a:lnTo>
                    <a:pt x="0" y="3960241"/>
                  </a:lnTo>
                  <a:lnTo>
                    <a:pt x="0" y="0"/>
                  </a:lnTo>
                  <a:close/>
                </a:path>
              </a:pathLst>
            </a:custGeom>
            <a:blipFill>
              <a:blip r:embed="rId4"/>
              <a:stretch>
                <a:fillRect r="1"/>
              </a:stretch>
            </a:blipFill>
          </p:spPr>
          <p:txBody>
            <a:bodyPr/>
            <a:lstStyle/>
            <a:p>
              <a:endParaRPr lang="en-US"/>
            </a:p>
          </p:txBody>
        </p:sp>
      </p:grpSp>
      <p:sp>
        <p:nvSpPr>
          <p:cNvPr id="8" name="Freeform 8">
            <a:extLst>
              <a:ext uri="{FF2B5EF4-FFF2-40B4-BE49-F238E27FC236}">
                <a16:creationId xmlns:a16="http://schemas.microsoft.com/office/drawing/2014/main" id="{F11B0FE0-D938-9AED-AB7B-D92C5C9025D2}"/>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2680023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66389" y="314525"/>
            <a:ext cx="3479711" cy="2496960"/>
            <a:chOff x="0" y="0"/>
            <a:chExt cx="4639615" cy="3329280"/>
          </a:xfrm>
        </p:grpSpPr>
        <p:sp>
          <p:nvSpPr>
            <p:cNvPr id="3" name="Freeform 3"/>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4" name="TextBox 4"/>
          <p:cNvSpPr txBox="1"/>
          <p:nvPr/>
        </p:nvSpPr>
        <p:spPr>
          <a:xfrm>
            <a:off x="3455651" y="3928243"/>
            <a:ext cx="11367183" cy="3760470"/>
          </a:xfrm>
          <a:prstGeom prst="rect">
            <a:avLst/>
          </a:prstGeom>
        </p:spPr>
        <p:txBody>
          <a:bodyPr lIns="0" tIns="0" rIns="0" bIns="0" rtlCol="0" anchor="t">
            <a:spAutoFit/>
          </a:bodyPr>
          <a:lstStyle/>
          <a:p>
            <a:pPr algn="ctr">
              <a:lnSpc>
                <a:spcPts val="5880"/>
              </a:lnSpc>
            </a:pPr>
            <a:r>
              <a:rPr lang="en-US" sz="4200" dirty="0">
                <a:solidFill>
                  <a:srgbClr val="000000"/>
                </a:solidFill>
                <a:ea typeface="Anantason"/>
                <a:cs typeface="Anantason"/>
                <a:sym typeface="Anantason"/>
              </a:rPr>
              <a:t>Support a national network of Parent to Parent </a:t>
            </a:r>
          </a:p>
          <a:p>
            <a:pPr algn="ctr">
              <a:lnSpc>
                <a:spcPts val="5880"/>
              </a:lnSpc>
            </a:pPr>
            <a:r>
              <a:rPr lang="en-US" sz="4200" dirty="0">
                <a:solidFill>
                  <a:srgbClr val="000000"/>
                </a:solidFill>
                <a:ea typeface="Anantason"/>
                <a:cs typeface="Anantason"/>
                <a:sym typeface="Anantason"/>
              </a:rPr>
              <a:t>programs to ensure access to quality, </a:t>
            </a:r>
          </a:p>
          <a:p>
            <a:pPr algn="ctr">
              <a:lnSpc>
                <a:spcPts val="5880"/>
              </a:lnSpc>
            </a:pPr>
            <a:r>
              <a:rPr lang="en-US" sz="4200" dirty="0">
                <a:solidFill>
                  <a:srgbClr val="000000"/>
                </a:solidFill>
                <a:ea typeface="Anantason"/>
                <a:cs typeface="Anantason"/>
                <a:sym typeface="Anantason"/>
              </a:rPr>
              <a:t>emotional support for families of </a:t>
            </a:r>
          </a:p>
          <a:p>
            <a:pPr algn="ctr">
              <a:lnSpc>
                <a:spcPts val="5880"/>
              </a:lnSpc>
            </a:pPr>
            <a:r>
              <a:rPr lang="en-US" sz="4200" dirty="0">
                <a:solidFill>
                  <a:srgbClr val="000000"/>
                </a:solidFill>
                <a:ea typeface="Anantason"/>
                <a:cs typeface="Anantason"/>
                <a:sym typeface="Anantason"/>
              </a:rPr>
              <a:t>individuals with disabilities and/or </a:t>
            </a:r>
          </a:p>
          <a:p>
            <a:pPr algn="ctr">
              <a:lnSpc>
                <a:spcPts val="5880"/>
              </a:lnSpc>
            </a:pPr>
            <a:r>
              <a:rPr lang="en-US" sz="4200" dirty="0">
                <a:solidFill>
                  <a:srgbClr val="000000"/>
                </a:solidFill>
                <a:ea typeface="Anantason"/>
                <a:cs typeface="Anantason"/>
                <a:sym typeface="Anantason"/>
              </a:rPr>
              <a:t>special health care needs.</a:t>
            </a:r>
          </a:p>
        </p:txBody>
      </p:sp>
      <p:sp>
        <p:nvSpPr>
          <p:cNvPr id="5" name="TextBox 5"/>
          <p:cNvSpPr txBox="1"/>
          <p:nvPr/>
        </p:nvSpPr>
        <p:spPr>
          <a:xfrm>
            <a:off x="4506516" y="1734903"/>
            <a:ext cx="9265434" cy="1983743"/>
          </a:xfrm>
          <a:prstGeom prst="rect">
            <a:avLst/>
          </a:prstGeom>
        </p:spPr>
        <p:txBody>
          <a:bodyPr lIns="0" tIns="0" rIns="0" bIns="0" rtlCol="0" anchor="t">
            <a:spAutoFit/>
          </a:bodyPr>
          <a:lstStyle/>
          <a:p>
            <a:pPr algn="ctr">
              <a:lnSpc>
                <a:spcPts val="14560"/>
              </a:lnSpc>
            </a:pPr>
            <a:r>
              <a:rPr lang="en-US" sz="10400" dirty="0">
                <a:solidFill>
                  <a:srgbClr val="000000"/>
                </a:solidFill>
                <a:latin typeface="Bebas Neue Cyrillic"/>
                <a:ea typeface="Bebas Neue Cyrillic"/>
                <a:cs typeface="Bebas Neue Cyrillic"/>
                <a:sym typeface="Bebas Neue Cyrillic"/>
              </a:rPr>
              <a:t>OUR MISSION</a:t>
            </a:r>
          </a:p>
        </p:txBody>
      </p:sp>
      <p:sp>
        <p:nvSpPr>
          <p:cNvPr id="6" name="TextBox 6"/>
          <p:cNvSpPr txBox="1"/>
          <p:nvPr/>
        </p:nvSpPr>
        <p:spPr>
          <a:xfrm>
            <a:off x="4811611" y="7921206"/>
            <a:ext cx="8655244" cy="805244"/>
          </a:xfrm>
          <a:prstGeom prst="rect">
            <a:avLst/>
          </a:prstGeom>
        </p:spPr>
        <p:txBody>
          <a:bodyPr lIns="0" tIns="0" rIns="0" bIns="0" rtlCol="0" anchor="t">
            <a:spAutoFit/>
          </a:bodyPr>
          <a:lstStyle/>
          <a:p>
            <a:pPr algn="ctr">
              <a:lnSpc>
                <a:spcPts val="5880"/>
              </a:lnSpc>
            </a:pPr>
            <a:r>
              <a:rPr lang="en-US" sz="4200">
                <a:solidFill>
                  <a:srgbClr val="8DA63E"/>
                </a:solidFill>
                <a:latin typeface="Architects Daughter"/>
                <a:ea typeface="Architects Daughter"/>
                <a:cs typeface="Architects Daughter"/>
                <a:sym typeface="Architects Daughter"/>
              </a:rPr>
              <a:t>No parent should feel alone. Ever.</a:t>
            </a:r>
          </a:p>
        </p:txBody>
      </p:sp>
      <p:sp>
        <p:nvSpPr>
          <p:cNvPr id="7" name="Freeform 7"/>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D248E-BC35-A7F2-819D-EE43F79F5A6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777032A-E73B-2EF3-B312-3459D0D5AA1E}"/>
              </a:ext>
            </a:extLst>
          </p:cNvPr>
          <p:cNvGrpSpPr/>
          <p:nvPr/>
        </p:nvGrpSpPr>
        <p:grpSpPr>
          <a:xfrm>
            <a:off x="14466389" y="314525"/>
            <a:ext cx="3479711" cy="2496960"/>
            <a:chOff x="0" y="0"/>
            <a:chExt cx="4639615" cy="3329280"/>
          </a:xfrm>
        </p:grpSpPr>
        <p:sp>
          <p:nvSpPr>
            <p:cNvPr id="3" name="Freeform 3">
              <a:extLst>
                <a:ext uri="{FF2B5EF4-FFF2-40B4-BE49-F238E27FC236}">
                  <a16:creationId xmlns:a16="http://schemas.microsoft.com/office/drawing/2014/main" id="{0CC8AE89-9EAD-1593-E7B6-3947F87AA4A3}"/>
                </a:ext>
              </a:extLst>
            </p:cNvPr>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sp>
        <p:nvSpPr>
          <p:cNvPr id="7" name="Freeform 7">
            <a:extLst>
              <a:ext uri="{FF2B5EF4-FFF2-40B4-BE49-F238E27FC236}">
                <a16:creationId xmlns:a16="http://schemas.microsoft.com/office/drawing/2014/main" id="{5696318C-D0E5-A33C-AB45-38C1BFB4039B}"/>
              </a:ext>
            </a:extLst>
          </p:cNvPr>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4" name="Title 1"/>
          <p:cNvSpPr txBox="1">
            <a:spLocks/>
          </p:cNvSpPr>
          <p:nvPr/>
        </p:nvSpPr>
        <p:spPr>
          <a:xfrm>
            <a:off x="228600" y="571500"/>
            <a:ext cx="8229600" cy="11430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dirty="0">
                <a:latin typeface="Bebas Neue Cyrillic" panose="020B0604020202020204" charset="0"/>
              </a:rPr>
              <a:t>The Power of Parent-to-Parent Connection</a:t>
            </a:r>
          </a:p>
        </p:txBody>
      </p:sp>
      <p:sp>
        <p:nvSpPr>
          <p:cNvPr id="6" name="TextBox 5">
            <a:extLst>
              <a:ext uri="{FF2B5EF4-FFF2-40B4-BE49-F238E27FC236}">
                <a16:creationId xmlns:a16="http://schemas.microsoft.com/office/drawing/2014/main" id="{0C90C797-FC94-7132-3398-BE9E8BD07728}"/>
              </a:ext>
            </a:extLst>
          </p:cNvPr>
          <p:cNvSpPr txBox="1"/>
          <p:nvPr/>
        </p:nvSpPr>
        <p:spPr>
          <a:xfrm>
            <a:off x="2514600" y="4398709"/>
            <a:ext cx="9144000" cy="3539430"/>
          </a:xfrm>
          <a:prstGeom prst="rect">
            <a:avLst/>
          </a:prstGeom>
          <a:noFill/>
        </p:spPr>
        <p:txBody>
          <a:bodyPr wrap="square">
            <a:spAutoFit/>
          </a:bodyPr>
          <a:lstStyle/>
          <a:p>
            <a:pPr marL="457200" indent="-457200">
              <a:buFont typeface="Arial" panose="020B0604020202020204" pitchFamily="34" charset="0"/>
              <a:buChar char="•"/>
              <a:defRPr sz="2000"/>
            </a:pPr>
            <a:r>
              <a:rPr lang="en-US" sz="2800" dirty="0"/>
              <a:t>A parent who has 'been there' can offer something professionals often cannot: lived experience.</a:t>
            </a:r>
          </a:p>
          <a:p>
            <a:pPr marL="457200" indent="-457200">
              <a:buFont typeface="Arial" panose="020B0604020202020204" pitchFamily="34" charset="0"/>
              <a:buChar char="•"/>
              <a:defRPr sz="2000"/>
            </a:pPr>
            <a:r>
              <a:rPr lang="en-US" sz="2800" dirty="0"/>
              <a:t>Peer support can reduce isolation, create hope, validate emotions and help families see possibilities.</a:t>
            </a:r>
          </a:p>
          <a:p>
            <a:pPr marL="457200" indent="-457200">
              <a:buFont typeface="Arial" panose="020B0604020202020204" pitchFamily="34" charset="0"/>
              <a:buChar char="•"/>
              <a:defRPr sz="2000"/>
            </a:pPr>
            <a:r>
              <a:rPr lang="en-US" sz="2800" dirty="0"/>
              <a:t>Our goal is not to fix a family's situation—it is to walk alongside them.</a:t>
            </a:r>
          </a:p>
          <a:p>
            <a:pPr marL="457200" indent="-457200">
              <a:buFont typeface="Arial" panose="020B0604020202020204" pitchFamily="34" charset="0"/>
              <a:buChar char="•"/>
              <a:defRPr sz="2000"/>
            </a:pPr>
            <a:r>
              <a:rPr lang="en-US" sz="2800" dirty="0"/>
              <a:t>The relationship matters: listening, trust, shared experience and respect are foundational.</a:t>
            </a:r>
          </a:p>
        </p:txBody>
      </p:sp>
    </p:spTree>
    <p:extLst>
      <p:ext uri="{BB962C8B-B14F-4D97-AF65-F5344CB8AC3E}">
        <p14:creationId xmlns:p14="http://schemas.microsoft.com/office/powerpoint/2010/main" val="3251867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466389" y="314525"/>
            <a:ext cx="3479711" cy="2496960"/>
            <a:chOff x="0" y="0"/>
            <a:chExt cx="4639615" cy="3329280"/>
          </a:xfrm>
        </p:grpSpPr>
        <p:sp>
          <p:nvSpPr>
            <p:cNvPr id="3" name="Freeform 3"/>
            <p:cNvSpPr/>
            <p:nvPr/>
          </p:nvSpPr>
          <p:spPr>
            <a:xfrm>
              <a:off x="0" y="0"/>
              <a:ext cx="4639564" cy="3329305"/>
            </a:xfrm>
            <a:custGeom>
              <a:avLst/>
              <a:gdLst/>
              <a:ahLst/>
              <a:cxnLst/>
              <a:rect l="l" t="t" r="r" b="b"/>
              <a:pathLst>
                <a:path w="4639564" h="3329305">
                  <a:moveTo>
                    <a:pt x="0" y="0"/>
                  </a:moveTo>
                  <a:lnTo>
                    <a:pt x="4639564" y="0"/>
                  </a:lnTo>
                  <a:lnTo>
                    <a:pt x="4639564" y="3329305"/>
                  </a:lnTo>
                  <a:lnTo>
                    <a:pt x="0" y="3329305"/>
                  </a:lnTo>
                  <a:lnTo>
                    <a:pt x="0" y="0"/>
                  </a:lnTo>
                  <a:close/>
                </a:path>
              </a:pathLst>
            </a:custGeom>
            <a:blipFill>
              <a:blip r:embed="rId2"/>
              <a:stretch>
                <a:fillRect r="-1"/>
              </a:stretch>
            </a:blipFill>
          </p:spPr>
          <p:txBody>
            <a:bodyPr/>
            <a:lstStyle/>
            <a:p>
              <a:endParaRPr lang="en-US"/>
            </a:p>
          </p:txBody>
        </p:sp>
      </p:grpSp>
      <p:grpSp>
        <p:nvGrpSpPr>
          <p:cNvPr id="4" name="Group 4"/>
          <p:cNvGrpSpPr/>
          <p:nvPr/>
        </p:nvGrpSpPr>
        <p:grpSpPr>
          <a:xfrm>
            <a:off x="4732639" y="1028700"/>
            <a:ext cx="8822722" cy="5811964"/>
            <a:chOff x="0" y="0"/>
            <a:chExt cx="11763629" cy="7749286"/>
          </a:xfrm>
        </p:grpSpPr>
        <p:sp>
          <p:nvSpPr>
            <p:cNvPr id="5" name="Freeform 5"/>
            <p:cNvSpPr/>
            <p:nvPr/>
          </p:nvSpPr>
          <p:spPr>
            <a:xfrm>
              <a:off x="0" y="0"/>
              <a:ext cx="11763629" cy="7749286"/>
            </a:xfrm>
            <a:custGeom>
              <a:avLst/>
              <a:gdLst/>
              <a:ahLst/>
              <a:cxnLst/>
              <a:rect l="l" t="t" r="r" b="b"/>
              <a:pathLst>
                <a:path w="11763629" h="7749286">
                  <a:moveTo>
                    <a:pt x="0" y="0"/>
                  </a:moveTo>
                  <a:lnTo>
                    <a:pt x="11763629" y="0"/>
                  </a:lnTo>
                  <a:lnTo>
                    <a:pt x="11763629" y="7749286"/>
                  </a:lnTo>
                  <a:lnTo>
                    <a:pt x="0" y="7749286"/>
                  </a:lnTo>
                  <a:lnTo>
                    <a:pt x="0" y="0"/>
                  </a:lnTo>
                  <a:close/>
                </a:path>
              </a:pathLst>
            </a:custGeom>
            <a:blipFill>
              <a:blip r:embed="rId3"/>
              <a:stretch>
                <a:fillRect l="-1752" r="-1752"/>
              </a:stretch>
            </a:blipFill>
          </p:spPr>
          <p:txBody>
            <a:bodyPr/>
            <a:lstStyle/>
            <a:p>
              <a:endParaRPr lang="en-US"/>
            </a:p>
          </p:txBody>
        </p:sp>
      </p:grpSp>
      <p:sp>
        <p:nvSpPr>
          <p:cNvPr id="6" name="TextBox 6"/>
          <p:cNvSpPr txBox="1"/>
          <p:nvPr/>
        </p:nvSpPr>
        <p:spPr>
          <a:xfrm>
            <a:off x="5374567" y="7132520"/>
            <a:ext cx="7538866" cy="1668908"/>
          </a:xfrm>
          <a:prstGeom prst="rect">
            <a:avLst/>
          </a:prstGeom>
        </p:spPr>
        <p:txBody>
          <a:bodyPr lIns="0" tIns="0" rIns="0" bIns="0" rtlCol="0" anchor="t">
            <a:spAutoFit/>
          </a:bodyPr>
          <a:lstStyle/>
          <a:p>
            <a:pPr algn="ctr">
              <a:lnSpc>
                <a:spcPts val="6718"/>
              </a:lnSpc>
            </a:pPr>
            <a:r>
              <a:rPr lang="en-US" sz="4800">
                <a:solidFill>
                  <a:srgbClr val="000000"/>
                </a:solidFill>
                <a:latin typeface="Anantason"/>
                <a:ea typeface="Anantason"/>
                <a:cs typeface="Anantason"/>
                <a:sym typeface="Anantason"/>
              </a:rPr>
              <a:t>37 Alliance Members</a:t>
            </a:r>
          </a:p>
          <a:p>
            <a:pPr algn="ctr">
              <a:lnSpc>
                <a:spcPts val="6718"/>
              </a:lnSpc>
            </a:pPr>
            <a:endParaRPr lang="en-US" sz="4800">
              <a:solidFill>
                <a:srgbClr val="000000"/>
              </a:solidFill>
              <a:latin typeface="Anantason"/>
              <a:ea typeface="Anantason"/>
              <a:cs typeface="Anantason"/>
              <a:sym typeface="Anantason"/>
            </a:endParaRPr>
          </a:p>
        </p:txBody>
      </p:sp>
      <p:sp>
        <p:nvSpPr>
          <p:cNvPr id="7" name="Freeform 7"/>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25795" y="314525"/>
            <a:ext cx="2520315" cy="1808512"/>
            <a:chOff x="0" y="0"/>
            <a:chExt cx="3360420" cy="2411349"/>
          </a:xfrm>
        </p:grpSpPr>
        <p:sp>
          <p:nvSpPr>
            <p:cNvPr id="3" name="Freeform 3"/>
            <p:cNvSpPr/>
            <p:nvPr/>
          </p:nvSpPr>
          <p:spPr>
            <a:xfrm>
              <a:off x="0" y="0"/>
              <a:ext cx="3360420" cy="2411349"/>
            </a:xfrm>
            <a:custGeom>
              <a:avLst/>
              <a:gdLst/>
              <a:ahLst/>
              <a:cxnLst/>
              <a:rect l="l" t="t" r="r" b="b"/>
              <a:pathLst>
                <a:path w="3360420" h="2411349">
                  <a:moveTo>
                    <a:pt x="0" y="0"/>
                  </a:moveTo>
                  <a:lnTo>
                    <a:pt x="3360420" y="0"/>
                  </a:lnTo>
                  <a:lnTo>
                    <a:pt x="3360420" y="2411349"/>
                  </a:lnTo>
                  <a:lnTo>
                    <a:pt x="0" y="2411349"/>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5" name="Freeform 5"/>
          <p:cNvSpPr/>
          <p:nvPr/>
        </p:nvSpPr>
        <p:spPr>
          <a:xfrm>
            <a:off x="5914094" y="1772887"/>
            <a:ext cx="6459812" cy="6998129"/>
          </a:xfrm>
          <a:custGeom>
            <a:avLst/>
            <a:gdLst/>
            <a:ahLst/>
            <a:cxnLst/>
            <a:rect l="l" t="t" r="r" b="b"/>
            <a:pathLst>
              <a:path w="6459812" h="6998129">
                <a:moveTo>
                  <a:pt x="0" y="0"/>
                </a:moveTo>
                <a:lnTo>
                  <a:pt x="6459812" y="0"/>
                </a:lnTo>
                <a:lnTo>
                  <a:pt x="6459812" y="6998129"/>
                </a:lnTo>
                <a:lnTo>
                  <a:pt x="0" y="6998129"/>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5268611" y="281940"/>
            <a:ext cx="7750778" cy="1226820"/>
          </a:xfrm>
          <a:prstGeom prst="rect">
            <a:avLst/>
          </a:prstGeom>
        </p:spPr>
        <p:txBody>
          <a:bodyPr lIns="0" tIns="0" rIns="0" bIns="0" rtlCol="0" anchor="t">
            <a:spAutoFit/>
          </a:bodyPr>
          <a:lstStyle/>
          <a:p>
            <a:pPr algn="ctr">
              <a:lnSpc>
                <a:spcPts val="10080"/>
              </a:lnSpc>
            </a:pPr>
            <a:r>
              <a:rPr lang="en-US" sz="7200" dirty="0">
                <a:solidFill>
                  <a:srgbClr val="000000"/>
                </a:solidFill>
                <a:latin typeface="Bebas Neue Cyrillic"/>
                <a:ea typeface="Bebas Neue Cyrillic"/>
                <a:cs typeface="Bebas Neue Cyrillic"/>
                <a:sym typeface="Bebas Neue Cyrillic"/>
              </a:rPr>
              <a:t>2025 impact report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25795" y="314525"/>
            <a:ext cx="2520315" cy="1808512"/>
            <a:chOff x="0" y="0"/>
            <a:chExt cx="3360420" cy="2411349"/>
          </a:xfrm>
        </p:grpSpPr>
        <p:sp>
          <p:nvSpPr>
            <p:cNvPr id="3" name="Freeform 3"/>
            <p:cNvSpPr/>
            <p:nvPr/>
          </p:nvSpPr>
          <p:spPr>
            <a:xfrm>
              <a:off x="0" y="0"/>
              <a:ext cx="3360420" cy="2411349"/>
            </a:xfrm>
            <a:custGeom>
              <a:avLst/>
              <a:gdLst/>
              <a:ahLst/>
              <a:cxnLst/>
              <a:rect l="l" t="t" r="r" b="b"/>
              <a:pathLst>
                <a:path w="3360420" h="2411349">
                  <a:moveTo>
                    <a:pt x="0" y="0"/>
                  </a:moveTo>
                  <a:lnTo>
                    <a:pt x="3360420" y="0"/>
                  </a:lnTo>
                  <a:lnTo>
                    <a:pt x="3360420" y="2411349"/>
                  </a:lnTo>
                  <a:lnTo>
                    <a:pt x="0" y="2411349"/>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5126549" y="4360291"/>
            <a:ext cx="8034902" cy="4674852"/>
          </a:xfrm>
          <a:custGeom>
            <a:avLst/>
            <a:gdLst/>
            <a:ahLst/>
            <a:cxnLst/>
            <a:rect l="l" t="t" r="r" b="b"/>
            <a:pathLst>
              <a:path w="8034902" h="4674852">
                <a:moveTo>
                  <a:pt x="0" y="0"/>
                </a:moveTo>
                <a:lnTo>
                  <a:pt x="8034902" y="0"/>
                </a:lnTo>
                <a:lnTo>
                  <a:pt x="8034902" y="4674852"/>
                </a:lnTo>
                <a:lnTo>
                  <a:pt x="0" y="4674852"/>
                </a:lnTo>
                <a:lnTo>
                  <a:pt x="0" y="0"/>
                </a:lnTo>
                <a:close/>
              </a:path>
            </a:pathLst>
          </a:custGeom>
          <a:blipFill>
            <a:blip r:embed="rId3"/>
            <a:stretch>
              <a:fillRect/>
            </a:stretch>
          </a:blipFill>
        </p:spPr>
        <p:txBody>
          <a:bodyPr/>
          <a:lstStyle/>
          <a:p>
            <a:endParaRPr lang="en-US"/>
          </a:p>
        </p:txBody>
      </p:sp>
      <p:sp>
        <p:nvSpPr>
          <p:cNvPr id="5" name="Freeform 5"/>
          <p:cNvSpPr/>
          <p:nvPr/>
        </p:nvSpPr>
        <p:spPr>
          <a:xfrm>
            <a:off x="5126549" y="1508760"/>
            <a:ext cx="8034902" cy="6720100"/>
          </a:xfrm>
          <a:custGeom>
            <a:avLst/>
            <a:gdLst/>
            <a:ahLst/>
            <a:cxnLst/>
            <a:rect l="l" t="t" r="r" b="b"/>
            <a:pathLst>
              <a:path w="8034902" h="6720100">
                <a:moveTo>
                  <a:pt x="0" y="0"/>
                </a:moveTo>
                <a:lnTo>
                  <a:pt x="8034902" y="0"/>
                </a:lnTo>
                <a:lnTo>
                  <a:pt x="8034902" y="6720100"/>
                </a:lnTo>
                <a:lnTo>
                  <a:pt x="0" y="6720100"/>
                </a:lnTo>
                <a:lnTo>
                  <a:pt x="0" y="0"/>
                </a:lnTo>
                <a:close/>
              </a:path>
            </a:pathLst>
          </a:custGeom>
          <a:blipFill>
            <a:blip r:embed="rId4"/>
            <a:stretch>
              <a:fillRect/>
            </a:stretch>
          </a:blipFill>
        </p:spPr>
        <p:txBody>
          <a:bodyPr/>
          <a:lstStyle/>
          <a:p>
            <a:endParaRPr lang="en-US"/>
          </a:p>
        </p:txBody>
      </p:sp>
      <p:sp>
        <p:nvSpPr>
          <p:cNvPr id="6" name="Freeform 6"/>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5"/>
            <a:stretch>
              <a:fillRect/>
            </a:stretch>
          </a:blipFill>
        </p:spPr>
        <p:txBody>
          <a:bodyPr/>
          <a:lstStyle/>
          <a:p>
            <a:endParaRPr lang="en-US"/>
          </a:p>
        </p:txBody>
      </p:sp>
      <p:sp>
        <p:nvSpPr>
          <p:cNvPr id="7" name="Freeform 7"/>
          <p:cNvSpPr/>
          <p:nvPr/>
        </p:nvSpPr>
        <p:spPr>
          <a:xfrm>
            <a:off x="7324527" y="7701074"/>
            <a:ext cx="3638945" cy="1055572"/>
          </a:xfrm>
          <a:custGeom>
            <a:avLst/>
            <a:gdLst/>
            <a:ahLst/>
            <a:cxnLst/>
            <a:rect l="l" t="t" r="r" b="b"/>
            <a:pathLst>
              <a:path w="3638945" h="1055572">
                <a:moveTo>
                  <a:pt x="0" y="0"/>
                </a:moveTo>
                <a:lnTo>
                  <a:pt x="3638946" y="0"/>
                </a:lnTo>
                <a:lnTo>
                  <a:pt x="3638946" y="1055572"/>
                </a:lnTo>
                <a:lnTo>
                  <a:pt x="0" y="1055572"/>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5268611" y="281940"/>
            <a:ext cx="7750778" cy="1226820"/>
          </a:xfrm>
          <a:prstGeom prst="rect">
            <a:avLst/>
          </a:prstGeom>
        </p:spPr>
        <p:txBody>
          <a:bodyPr lIns="0" tIns="0" rIns="0" bIns="0" rtlCol="0" anchor="t">
            <a:spAutoFit/>
          </a:bodyPr>
          <a:lstStyle/>
          <a:p>
            <a:pPr algn="ctr">
              <a:lnSpc>
                <a:spcPts val="10080"/>
              </a:lnSpc>
            </a:pPr>
            <a:r>
              <a:rPr lang="en-US" sz="7200">
                <a:solidFill>
                  <a:srgbClr val="000000"/>
                </a:solidFill>
                <a:latin typeface="Bebas Neue Cyrillic"/>
                <a:ea typeface="Bebas Neue Cyrillic"/>
                <a:cs typeface="Bebas Neue Cyrillic"/>
                <a:sym typeface="Bebas Neue Cyrillic"/>
              </a:rPr>
              <a:t>2025 impact report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425795" y="314525"/>
            <a:ext cx="2520315" cy="1808512"/>
            <a:chOff x="0" y="0"/>
            <a:chExt cx="3360420" cy="2411349"/>
          </a:xfrm>
        </p:grpSpPr>
        <p:sp>
          <p:nvSpPr>
            <p:cNvPr id="3" name="Freeform 3"/>
            <p:cNvSpPr/>
            <p:nvPr/>
          </p:nvSpPr>
          <p:spPr>
            <a:xfrm>
              <a:off x="0" y="0"/>
              <a:ext cx="3360420" cy="2411349"/>
            </a:xfrm>
            <a:custGeom>
              <a:avLst/>
              <a:gdLst/>
              <a:ahLst/>
              <a:cxnLst/>
              <a:rect l="l" t="t" r="r" b="b"/>
              <a:pathLst>
                <a:path w="3360420" h="2411349">
                  <a:moveTo>
                    <a:pt x="0" y="0"/>
                  </a:moveTo>
                  <a:lnTo>
                    <a:pt x="3360420" y="0"/>
                  </a:lnTo>
                  <a:lnTo>
                    <a:pt x="3360420" y="2411349"/>
                  </a:lnTo>
                  <a:lnTo>
                    <a:pt x="0" y="2411349"/>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0" y="9035143"/>
            <a:ext cx="18288000" cy="1251857"/>
          </a:xfrm>
          <a:custGeom>
            <a:avLst/>
            <a:gdLst/>
            <a:ahLst/>
            <a:cxnLst/>
            <a:rect l="l" t="t" r="r" b="b"/>
            <a:pathLst>
              <a:path w="18288000" h="1251857">
                <a:moveTo>
                  <a:pt x="0" y="0"/>
                </a:moveTo>
                <a:lnTo>
                  <a:pt x="18288000" y="0"/>
                </a:lnTo>
                <a:lnTo>
                  <a:pt x="18288000" y="1251857"/>
                </a:lnTo>
                <a:lnTo>
                  <a:pt x="0" y="1251857"/>
                </a:lnTo>
                <a:lnTo>
                  <a:pt x="0" y="0"/>
                </a:lnTo>
                <a:close/>
              </a:path>
            </a:pathLst>
          </a:custGeom>
          <a:blipFill>
            <a:blip r:embed="rId3"/>
            <a:stretch>
              <a:fillRect/>
            </a:stretch>
          </a:blipFill>
        </p:spPr>
        <p:txBody>
          <a:bodyPr/>
          <a:lstStyle/>
          <a:p>
            <a:endParaRPr lang="en-US"/>
          </a:p>
        </p:txBody>
      </p:sp>
      <p:sp>
        <p:nvSpPr>
          <p:cNvPr id="5" name="Freeform 5"/>
          <p:cNvSpPr/>
          <p:nvPr/>
        </p:nvSpPr>
        <p:spPr>
          <a:xfrm>
            <a:off x="5536086" y="1380309"/>
            <a:ext cx="7215828" cy="7526383"/>
          </a:xfrm>
          <a:custGeom>
            <a:avLst/>
            <a:gdLst/>
            <a:ahLst/>
            <a:cxnLst/>
            <a:rect l="l" t="t" r="r" b="b"/>
            <a:pathLst>
              <a:path w="7215828" h="7526383">
                <a:moveTo>
                  <a:pt x="0" y="0"/>
                </a:moveTo>
                <a:lnTo>
                  <a:pt x="7215828" y="0"/>
                </a:lnTo>
                <a:lnTo>
                  <a:pt x="7215828" y="7526382"/>
                </a:lnTo>
                <a:lnTo>
                  <a:pt x="0" y="7526382"/>
                </a:lnTo>
                <a:lnTo>
                  <a:pt x="0" y="0"/>
                </a:lnTo>
                <a:close/>
              </a:path>
            </a:pathLst>
          </a:custGeom>
          <a:blipFill>
            <a:blip r:embed="rId4"/>
            <a:stretch>
              <a:fillRect/>
            </a:stretch>
          </a:blipFill>
        </p:spPr>
        <p:txBody>
          <a:bodyPr/>
          <a:lstStyle/>
          <a:p>
            <a:endParaRPr lang="en-US"/>
          </a:p>
        </p:txBody>
      </p:sp>
      <p:sp>
        <p:nvSpPr>
          <p:cNvPr id="6" name="TextBox 6"/>
          <p:cNvSpPr txBox="1"/>
          <p:nvPr/>
        </p:nvSpPr>
        <p:spPr>
          <a:xfrm>
            <a:off x="5268611" y="281940"/>
            <a:ext cx="7750778" cy="1226820"/>
          </a:xfrm>
          <a:prstGeom prst="rect">
            <a:avLst/>
          </a:prstGeom>
        </p:spPr>
        <p:txBody>
          <a:bodyPr lIns="0" tIns="0" rIns="0" bIns="0" rtlCol="0" anchor="t">
            <a:spAutoFit/>
          </a:bodyPr>
          <a:lstStyle/>
          <a:p>
            <a:pPr algn="ctr">
              <a:lnSpc>
                <a:spcPts val="10080"/>
              </a:lnSpc>
            </a:pPr>
            <a:r>
              <a:rPr lang="en-US" sz="7200">
                <a:solidFill>
                  <a:srgbClr val="000000"/>
                </a:solidFill>
                <a:latin typeface="Bebas Neue Cyrillic"/>
                <a:ea typeface="Bebas Neue Cyrillic"/>
                <a:cs typeface="Bebas Neue Cyrillic"/>
                <a:sym typeface="Bebas Neue Cyrillic"/>
              </a:rPr>
              <a:t>2025 impact report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1868</Words>
  <Application>Microsoft Office PowerPoint</Application>
  <PresentationFormat>Custom</PresentationFormat>
  <Paragraphs>193</Paragraphs>
  <Slides>33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Architects Daughter</vt:lpstr>
      <vt:lpstr>Canva Sans</vt:lpstr>
      <vt:lpstr>Arial</vt:lpstr>
      <vt:lpstr>Canva Sans Bold</vt:lpstr>
      <vt:lpstr>Bebas Neue Cyrillic</vt:lpstr>
      <vt:lpstr>Calibri</vt:lpstr>
      <vt:lpstr>Anantason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P2P USA Overview 2026.pptx</dc:title>
  <dc:creator>Marsha</dc:creator>
  <cp:lastModifiedBy>Marsha Quinn</cp:lastModifiedBy>
  <cp:revision>1</cp:revision>
  <dcterms:created xsi:type="dcterms:W3CDTF">2006-08-16T00:00:00Z</dcterms:created>
  <dcterms:modified xsi:type="dcterms:W3CDTF">2026-08-27T00:42:25Z</dcterms:modified>
  <dc:identifier>DAHTI_XO60g</dc:identifier>
</cp:coreProperties>
</file>